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7" r:id="rId2"/>
    <p:sldId id="270" r:id="rId3"/>
    <p:sldId id="285" r:id="rId4"/>
    <p:sldId id="289" r:id="rId5"/>
    <p:sldId id="277" r:id="rId6"/>
    <p:sldId id="288" r:id="rId7"/>
    <p:sldId id="278" r:id="rId8"/>
    <p:sldId id="279" r:id="rId9"/>
    <p:sldId id="290" r:id="rId10"/>
    <p:sldId id="280" r:id="rId11"/>
    <p:sldId id="281" r:id="rId12"/>
    <p:sldId id="282" r:id="rId13"/>
    <p:sldId id="283" r:id="rId14"/>
    <p:sldId id="284" r:id="rId15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780E9B9-2FAB-4730-8030-47CCA77AAEC8}">
          <p14:sldIdLst>
            <p14:sldId id="287"/>
            <p14:sldId id="270"/>
            <p14:sldId id="285"/>
            <p14:sldId id="289"/>
            <p14:sldId id="277"/>
            <p14:sldId id="288"/>
            <p14:sldId id="278"/>
            <p14:sldId id="279"/>
            <p14:sldId id="290"/>
            <p14:sldId id="280"/>
            <p14:sldId id="281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52B38"/>
    <a:srgbClr val="EA0000"/>
    <a:srgbClr val="1F497D"/>
    <a:srgbClr val="FF0066"/>
    <a:srgbClr val="D93B68"/>
    <a:srgbClr val="E2E2E2"/>
    <a:srgbClr val="091353"/>
    <a:srgbClr val="0D1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>
      <p:cViewPr>
        <p:scale>
          <a:sx n="98" d="100"/>
          <a:sy n="98" d="100"/>
        </p:scale>
        <p:origin x="-78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r">
              <a:defRPr sz="1300"/>
            </a:lvl1pPr>
          </a:lstStyle>
          <a:p>
            <a:fld id="{F73B03C3-DBB2-460C-9C83-231192C4208E}" type="datetimeFigureOut">
              <a:rPr lang="cs-CZ" smtClean="0"/>
              <a:pPr/>
              <a:t>16.4.2014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5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4" y="9721105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r">
              <a:defRPr sz="1300"/>
            </a:lvl1pPr>
          </a:lstStyle>
          <a:p>
            <a:fld id="{95BD92CA-BDD0-486B-944F-1705DDA9B33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3962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r">
              <a:defRPr sz="1300"/>
            </a:lvl1pPr>
          </a:lstStyle>
          <a:p>
            <a:fld id="{EA086301-3575-4D1B-9B1E-1447F3952F1C}" type="datetimeFigureOut">
              <a:rPr lang="cs-CZ" smtClean="0"/>
              <a:pPr/>
              <a:t>16.4.2014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19" rIns="99038" bIns="4951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38" tIns="49519" rIns="99038" bIns="49519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5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5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r">
              <a:defRPr sz="1300"/>
            </a:lvl1pPr>
          </a:lstStyle>
          <a:p>
            <a:fld id="{27E6D0E3-9E84-4133-8A9F-17B590BBB3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3296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703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70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133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58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15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141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827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612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895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453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559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6792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58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EF58-FF74-4745-B9D3-80F2B84EC801}" type="datetime1">
              <a:rPr lang="cs-CZ" smtClean="0"/>
              <a:t>16.4.2014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6914-C139-4324-8D3C-E93FAED2C8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D268-CD52-4C9B-A700-C71CEF5C30E7}" type="datetime1">
              <a:rPr lang="cs-CZ" smtClean="0"/>
              <a:t>16.4.2014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6914-C139-4324-8D3C-E93FAED2C8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7B98-C868-4892-A8AF-D4A0499020DB}" type="datetime1">
              <a:rPr lang="cs-CZ" smtClean="0"/>
              <a:t>16.4.2014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6914-C139-4324-8D3C-E93FAED2C8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B096-CA70-4922-A109-E0B9846DBA57}" type="datetime1">
              <a:rPr lang="cs-CZ" smtClean="0"/>
              <a:t>16.4.2014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6914-C139-4324-8D3C-E93FAED2C8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9C50-919C-4E1C-A624-E9978921EBD3}" type="datetime1">
              <a:rPr lang="cs-CZ" smtClean="0"/>
              <a:t>16.4.2014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6914-C139-4324-8D3C-E93FAED2C8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4D954-640F-443B-8B60-1FF2E471E7BE}" type="datetime1">
              <a:rPr lang="cs-CZ" smtClean="0"/>
              <a:t>16.4.2014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6914-C139-4324-8D3C-E93FAED2C8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8E5F-61A5-4DF6-9A58-42FBA4E1E0C3}" type="datetime1">
              <a:rPr lang="cs-CZ" smtClean="0"/>
              <a:t>16.4.2014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6914-C139-4324-8D3C-E93FAED2C8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7D6C-09BE-407A-B7D4-D39AA871B0FC}" type="datetime1">
              <a:rPr lang="cs-CZ" smtClean="0"/>
              <a:t>16.4.2014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6914-C139-4324-8D3C-E93FAED2C8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7713-E5A7-4ED2-80AA-B824A66A07C1}" type="datetime1">
              <a:rPr lang="cs-CZ" smtClean="0"/>
              <a:t>16.4.2014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6914-C139-4324-8D3C-E93FAED2C8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996-99A9-43A4-A9A8-57A8C30E64A3}" type="datetime1">
              <a:rPr lang="cs-CZ" smtClean="0"/>
              <a:t>16.4.2014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6914-C139-4324-8D3C-E93FAED2C8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5D2B-571D-405E-A6C9-FAA3B7A8E888}" type="datetime1">
              <a:rPr lang="cs-CZ" smtClean="0"/>
              <a:t>16.4.2014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6914-C139-4324-8D3C-E93FAED2C8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2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0646D-E112-496D-B696-785658ED0654}" type="datetime1">
              <a:rPr lang="cs-CZ" smtClean="0"/>
              <a:t>16.4.2014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26914-C139-4324-8D3C-E93FAED2C89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b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98784"/>
            <a:ext cx="9144000" cy="70567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/>
            </a:r>
            <a:br>
              <a:rPr lang="cs-CZ" sz="3200" b="1" dirty="0" smtClean="0">
                <a:solidFill>
                  <a:schemeClr val="bg1"/>
                </a:solidFill>
              </a:rPr>
            </a:br>
            <a:r>
              <a:rPr lang="cs-CZ" sz="3200" b="1" dirty="0" smtClean="0">
                <a:solidFill>
                  <a:schemeClr val="bg1"/>
                </a:solidFill>
              </a:rPr>
              <a:t/>
            </a:r>
            <a:br>
              <a:rPr lang="cs-CZ" sz="3200" b="1" dirty="0" smtClean="0">
                <a:solidFill>
                  <a:schemeClr val="bg1"/>
                </a:solidFill>
              </a:rPr>
            </a:br>
            <a:r>
              <a:rPr lang="cs-CZ" sz="3200" b="1" dirty="0">
                <a:solidFill>
                  <a:schemeClr val="bg1"/>
                </a:solidFill>
              </a:rPr>
              <a:t>Konkrétní problém: Jak zvýšit počet absolventů přírodovědných a technických oborů? Jak v tom mohou pomoci firmy?</a:t>
            </a:r>
            <a:r>
              <a:rPr lang="cs-CZ" sz="3200" dirty="0">
                <a:solidFill>
                  <a:schemeClr val="bg1"/>
                </a:solidFill>
              </a:rPr>
              <a:t/>
            </a:r>
            <a:br>
              <a:rPr lang="cs-CZ" sz="3200" dirty="0">
                <a:solidFill>
                  <a:schemeClr val="bg1"/>
                </a:solidFill>
              </a:rPr>
            </a:br>
            <a:r>
              <a:rPr lang="cs-CZ" sz="3200" dirty="0">
                <a:solidFill>
                  <a:schemeClr val="bg1"/>
                </a:solidFill>
              </a:rPr>
              <a:t/>
            </a:r>
            <a:br>
              <a:rPr lang="cs-CZ" sz="3200" dirty="0">
                <a:solidFill>
                  <a:schemeClr val="bg1"/>
                </a:solidFill>
              </a:rPr>
            </a:b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8019" y="2060848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cs-CZ" dirty="0">
                <a:solidFill>
                  <a:schemeClr val="bg1"/>
                </a:solidFill>
              </a:rPr>
              <a:t>Kdo má zodpovědnost za výchovu technické inteligence? Jsou to jen vysoké školy?</a:t>
            </a:r>
          </a:p>
          <a:p>
            <a:pPr lvl="0"/>
            <a:r>
              <a:rPr lang="cs-CZ" dirty="0">
                <a:solidFill>
                  <a:schemeClr val="bg1"/>
                </a:solidFill>
              </a:rPr>
              <a:t>Firmy (tj. budoucí zaměstnavatelé) by měly převzít svůj díl spoluodpovědnosti.</a:t>
            </a:r>
          </a:p>
          <a:p>
            <a:pPr lvl="0"/>
            <a:r>
              <a:rPr lang="cs-CZ" dirty="0">
                <a:solidFill>
                  <a:schemeClr val="bg1"/>
                </a:solidFill>
              </a:rPr>
              <a:t>Analogie: vzdělávání mediků probíhá jak na lékařských fakultách, tak i na klinikách.</a:t>
            </a:r>
          </a:p>
        </p:txBody>
      </p:sp>
    </p:spTree>
    <p:extLst>
      <p:ext uri="{BB962C8B-B14F-4D97-AF65-F5344CB8AC3E}">
        <p14:creationId xmlns:p14="http://schemas.microsoft.com/office/powerpoint/2010/main" val="6719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b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15416"/>
            <a:ext cx="9144000" cy="70567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0151" y="0"/>
            <a:ext cx="8229600" cy="1297063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/>
            </a:r>
            <a:br>
              <a:rPr lang="cs-CZ" sz="3200" b="1" dirty="0" smtClean="0">
                <a:solidFill>
                  <a:schemeClr val="bg1"/>
                </a:solidFill>
              </a:rPr>
            </a:br>
            <a:r>
              <a:rPr lang="cs-CZ" sz="3200" b="1" dirty="0" smtClean="0">
                <a:solidFill>
                  <a:schemeClr val="bg1"/>
                </a:solidFill>
              </a:rPr>
              <a:t>Některé </a:t>
            </a:r>
            <a:r>
              <a:rPr lang="cs-CZ" sz="3200" b="1" dirty="0">
                <a:solidFill>
                  <a:schemeClr val="bg1"/>
                </a:solidFill>
              </a:rPr>
              <a:t>návrhy </a:t>
            </a:r>
            <a:r>
              <a:rPr lang="cs-CZ" sz="3200" b="1" dirty="0" smtClean="0">
                <a:solidFill>
                  <a:schemeClr val="bg1"/>
                </a:solidFill>
              </a:rPr>
              <a:t>opatření</a:t>
            </a:r>
            <a:r>
              <a:rPr lang="cs-CZ" sz="3200" b="1" dirty="0">
                <a:solidFill>
                  <a:schemeClr val="bg1"/>
                </a:solidFill>
              </a:rPr>
              <a:t/>
            </a:r>
            <a:br>
              <a:rPr lang="cs-CZ" sz="3200" b="1" dirty="0">
                <a:solidFill>
                  <a:schemeClr val="bg1"/>
                </a:solidFill>
              </a:rPr>
            </a:b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r>
              <a:rPr lang="cs-CZ" sz="2200" dirty="0">
                <a:solidFill>
                  <a:schemeClr val="bg1"/>
                </a:solidFill>
              </a:rPr>
              <a:t>Popularizace výzkumu, vývoje a inovací zaměřená na děti. Viz např. projekt technických školek na VUT</a:t>
            </a:r>
            <a:r>
              <a:rPr lang="cs-CZ" sz="2200" dirty="0" smtClean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cs-CZ" sz="2200" dirty="0">
                <a:solidFill>
                  <a:schemeClr val="bg1"/>
                </a:solidFill>
              </a:rPr>
              <a:t>Střední školy:</a:t>
            </a:r>
          </a:p>
          <a:p>
            <a:pPr lvl="1"/>
            <a:r>
              <a:rPr lang="cs-CZ" sz="2200" dirty="0">
                <a:solidFill>
                  <a:schemeClr val="bg1"/>
                </a:solidFill>
              </a:rPr>
              <a:t>Skončit s experimenty, zvýšit úroveň maturitní zkoušky.</a:t>
            </a:r>
          </a:p>
          <a:p>
            <a:pPr lvl="1"/>
            <a:r>
              <a:rPr lang="cs-CZ" sz="2200" dirty="0">
                <a:solidFill>
                  <a:schemeClr val="bg1"/>
                </a:solidFill>
              </a:rPr>
              <a:t>Povinná maturita z matematiky (minimálně na průmyslových školách a gymnáziích).</a:t>
            </a:r>
          </a:p>
          <a:p>
            <a:pPr lvl="1"/>
            <a:r>
              <a:rPr lang="cs-CZ" sz="2200" dirty="0">
                <a:solidFill>
                  <a:schemeClr val="bg1"/>
                </a:solidFill>
              </a:rPr>
              <a:t>Uvážlivá restrukturalizace SŠ. Podpořit kvalitní střední průmyslové školy a gymnázia.</a:t>
            </a:r>
          </a:p>
          <a:p>
            <a:pPr lvl="1"/>
            <a:r>
              <a:rPr lang="cs-CZ" sz="2200" dirty="0">
                <a:solidFill>
                  <a:schemeClr val="bg1"/>
                </a:solidFill>
              </a:rPr>
              <a:t>Motivovat gymnázia, aby podporovala i studium technických oborů</a:t>
            </a:r>
            <a:r>
              <a:rPr lang="cs-CZ" sz="2200" dirty="0" smtClean="0">
                <a:solidFill>
                  <a:schemeClr val="bg1"/>
                </a:solidFill>
              </a:rPr>
              <a:t>.</a:t>
            </a:r>
            <a:endParaRPr lang="cs-CZ" sz="2200" dirty="0">
              <a:solidFill>
                <a:schemeClr val="bg1"/>
              </a:solidFill>
            </a:endParaRPr>
          </a:p>
          <a:p>
            <a:pPr lvl="0"/>
            <a:r>
              <a:rPr lang="cs-CZ" sz="2200" dirty="0">
                <a:solidFill>
                  <a:schemeClr val="bg1"/>
                </a:solidFill>
              </a:rPr>
              <a:t>Povinné praxe studentů technických oborů ve firmách:</a:t>
            </a:r>
          </a:p>
          <a:p>
            <a:pPr lvl="1"/>
            <a:r>
              <a:rPr lang="cs-CZ" sz="2200" dirty="0">
                <a:solidFill>
                  <a:schemeClr val="bg1"/>
                </a:solidFill>
              </a:rPr>
              <a:t>Student si praxi bude zajišťovat </a:t>
            </a:r>
            <a:r>
              <a:rPr lang="cs-CZ" sz="2200" dirty="0" smtClean="0">
                <a:solidFill>
                  <a:schemeClr val="bg1"/>
                </a:solidFill>
              </a:rPr>
              <a:t>sám.</a:t>
            </a:r>
            <a:endParaRPr lang="cs-CZ" sz="2200" dirty="0">
              <a:solidFill>
                <a:schemeClr val="bg1"/>
              </a:solidFill>
            </a:endParaRPr>
          </a:p>
          <a:p>
            <a:pPr lvl="1"/>
            <a:r>
              <a:rPr lang="cs-CZ" sz="2200" dirty="0">
                <a:solidFill>
                  <a:schemeClr val="bg1"/>
                </a:solidFill>
              </a:rPr>
              <a:t>Výstupem praxe bude seminární práce popř. podklady pro diplomovou </a:t>
            </a:r>
            <a:r>
              <a:rPr lang="cs-CZ" sz="2200" dirty="0" smtClean="0">
                <a:solidFill>
                  <a:schemeClr val="bg1"/>
                </a:solidFill>
              </a:rPr>
              <a:t>práci.</a:t>
            </a:r>
            <a:endParaRPr lang="cs-CZ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b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15416"/>
            <a:ext cx="9144000" cy="70567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/>
            </a:r>
            <a:br>
              <a:rPr lang="cs-CZ" sz="3200" b="1" dirty="0" smtClean="0">
                <a:solidFill>
                  <a:schemeClr val="bg1"/>
                </a:solidFill>
              </a:rPr>
            </a:br>
            <a:r>
              <a:rPr lang="cs-CZ" sz="3200" b="1" dirty="0" smtClean="0">
                <a:solidFill>
                  <a:schemeClr val="bg1"/>
                </a:solidFill>
              </a:rPr>
              <a:t>Některé </a:t>
            </a:r>
            <a:r>
              <a:rPr lang="cs-CZ" sz="3200" b="1" dirty="0">
                <a:solidFill>
                  <a:schemeClr val="bg1"/>
                </a:solidFill>
              </a:rPr>
              <a:t>návrhy </a:t>
            </a:r>
            <a:r>
              <a:rPr lang="cs-CZ" sz="3200" b="1" dirty="0" smtClean="0">
                <a:solidFill>
                  <a:schemeClr val="bg1"/>
                </a:solidFill>
              </a:rPr>
              <a:t>opatření II</a:t>
            </a:r>
            <a:r>
              <a:rPr lang="cs-CZ" sz="3200" dirty="0">
                <a:solidFill>
                  <a:schemeClr val="bg1"/>
                </a:solidFill>
              </a:rPr>
              <a:t/>
            </a:r>
            <a:br>
              <a:rPr lang="cs-CZ" sz="3200" dirty="0">
                <a:solidFill>
                  <a:schemeClr val="bg1"/>
                </a:solidFill>
              </a:rPr>
            </a:b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sz="3400" dirty="0" smtClean="0">
                <a:solidFill>
                  <a:schemeClr val="bg1"/>
                </a:solidFill>
              </a:rPr>
              <a:t>Financování </a:t>
            </a:r>
            <a:r>
              <a:rPr lang="cs-CZ" sz="3400" dirty="0">
                <a:solidFill>
                  <a:schemeClr val="bg1"/>
                </a:solidFill>
              </a:rPr>
              <a:t>VŠ:</a:t>
            </a:r>
          </a:p>
          <a:p>
            <a:pPr lvl="1"/>
            <a:r>
              <a:rPr lang="cs-CZ" sz="3400" dirty="0">
                <a:solidFill>
                  <a:schemeClr val="bg1"/>
                </a:solidFill>
              </a:rPr>
              <a:t>Na začátku provést analýzu potřeb absolventů v jednotlivých </a:t>
            </a:r>
            <a:r>
              <a:rPr lang="cs-CZ" sz="3400" dirty="0" smtClean="0">
                <a:solidFill>
                  <a:schemeClr val="bg1"/>
                </a:solidFill>
              </a:rPr>
              <a:t>oborech.</a:t>
            </a:r>
            <a:endParaRPr lang="cs-CZ" sz="3400" dirty="0">
              <a:solidFill>
                <a:schemeClr val="bg1"/>
              </a:solidFill>
            </a:endParaRPr>
          </a:p>
          <a:p>
            <a:pPr lvl="1"/>
            <a:r>
              <a:rPr lang="cs-CZ" sz="3400" dirty="0">
                <a:solidFill>
                  <a:schemeClr val="bg1"/>
                </a:solidFill>
              </a:rPr>
              <a:t>Finančně zvýhodnit obory s vyšší uplatnitelností </a:t>
            </a:r>
            <a:r>
              <a:rPr lang="cs-CZ" sz="3400" dirty="0" smtClean="0">
                <a:solidFill>
                  <a:schemeClr val="bg1"/>
                </a:solidFill>
              </a:rPr>
              <a:t>absolventů.</a:t>
            </a:r>
            <a:endParaRPr lang="cs-CZ" sz="3400" dirty="0">
              <a:solidFill>
                <a:schemeClr val="bg1"/>
              </a:solidFill>
            </a:endParaRPr>
          </a:p>
          <a:p>
            <a:pPr lvl="1"/>
            <a:r>
              <a:rPr lang="cs-CZ" sz="3400" dirty="0">
                <a:solidFill>
                  <a:schemeClr val="bg1"/>
                </a:solidFill>
              </a:rPr>
              <a:t>Těmto oborům zvýšit limity financovaných </a:t>
            </a:r>
            <a:r>
              <a:rPr lang="cs-CZ" sz="3400" dirty="0" smtClean="0">
                <a:solidFill>
                  <a:schemeClr val="bg1"/>
                </a:solidFill>
              </a:rPr>
              <a:t>studentů.</a:t>
            </a:r>
            <a:endParaRPr lang="cs-CZ" sz="3400" dirty="0">
              <a:solidFill>
                <a:schemeClr val="bg1"/>
              </a:solidFill>
            </a:endParaRPr>
          </a:p>
          <a:p>
            <a:pPr lvl="1"/>
            <a:r>
              <a:rPr lang="cs-CZ" sz="3400" dirty="0">
                <a:solidFill>
                  <a:schemeClr val="bg1"/>
                </a:solidFill>
              </a:rPr>
              <a:t>Podpora technického a přírodovědného vzdělání (dosud byla jen verbální</a:t>
            </a:r>
            <a:r>
              <a:rPr lang="cs-CZ" sz="3400" dirty="0" smtClean="0">
                <a:solidFill>
                  <a:schemeClr val="bg1"/>
                </a:solidFill>
              </a:rPr>
              <a:t>).</a:t>
            </a:r>
          </a:p>
          <a:p>
            <a:pPr lvl="0"/>
            <a:r>
              <a:rPr lang="cs-CZ" sz="3400" dirty="0">
                <a:solidFill>
                  <a:schemeClr val="bg1"/>
                </a:solidFill>
              </a:rPr>
              <a:t>Motivovat firmy, aby převzaly svůj díl spoluodpovědnosti za výchovu technické inteligence:</a:t>
            </a:r>
          </a:p>
          <a:p>
            <a:pPr lvl="1"/>
            <a:r>
              <a:rPr lang="cs-CZ" sz="3400" dirty="0">
                <a:solidFill>
                  <a:schemeClr val="bg1"/>
                </a:solidFill>
              </a:rPr>
              <a:t>Zjednodušit získání profesury na technice pro odborníky z praxe.</a:t>
            </a:r>
          </a:p>
          <a:p>
            <a:pPr lvl="1"/>
            <a:r>
              <a:rPr lang="cs-CZ" sz="3400" dirty="0">
                <a:solidFill>
                  <a:schemeClr val="bg1"/>
                </a:solidFill>
              </a:rPr>
              <a:t>Výuka odborníků z praxe na VŠ: zde nejsou překážky na straně </a:t>
            </a:r>
            <a:r>
              <a:rPr lang="cs-CZ" sz="3400" dirty="0" smtClean="0">
                <a:solidFill>
                  <a:schemeClr val="bg1"/>
                </a:solidFill>
              </a:rPr>
              <a:t>VŠ.</a:t>
            </a:r>
            <a:endParaRPr lang="cs-CZ" sz="3400" dirty="0">
              <a:solidFill>
                <a:schemeClr val="bg1"/>
              </a:solidFill>
            </a:endParaRPr>
          </a:p>
          <a:p>
            <a:pPr lvl="1"/>
            <a:r>
              <a:rPr lang="cs-CZ" sz="3400" dirty="0">
                <a:solidFill>
                  <a:schemeClr val="bg1"/>
                </a:solidFill>
              </a:rPr>
              <a:t>Daňové zvýhodnění (daňové odpočty) firem s cílem motivovat jejich spolupráci s VŠ. </a:t>
            </a:r>
          </a:p>
          <a:p>
            <a:pPr lvl="1"/>
            <a:r>
              <a:rPr lang="cs-CZ" sz="3400" dirty="0">
                <a:solidFill>
                  <a:schemeClr val="bg1"/>
                </a:solidFill>
              </a:rPr>
              <a:t>Stipendia z neveřejných (privátních) zdrojů vypisovaná adresně na konkrétní obory. To přinese prospěch poskytovatelům (absolventy) i příjemcům</a:t>
            </a:r>
            <a:r>
              <a:rPr lang="cs-CZ" sz="2000" dirty="0" smtClean="0">
                <a:solidFill>
                  <a:schemeClr val="bg1"/>
                </a:solidFill>
              </a:rPr>
              <a:t>.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b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15416"/>
            <a:ext cx="9144000" cy="70567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/>
            </a:r>
            <a:br>
              <a:rPr lang="cs-CZ" sz="3200" b="1" dirty="0" smtClean="0">
                <a:solidFill>
                  <a:schemeClr val="bg1"/>
                </a:solidFill>
              </a:rPr>
            </a:br>
            <a:r>
              <a:rPr lang="cs-CZ" sz="3200" b="1" dirty="0" smtClean="0">
                <a:solidFill>
                  <a:schemeClr val="bg1"/>
                </a:solidFill>
              </a:rPr>
              <a:t>Některé </a:t>
            </a:r>
            <a:r>
              <a:rPr lang="cs-CZ" sz="3200" b="1" dirty="0">
                <a:solidFill>
                  <a:schemeClr val="bg1"/>
                </a:solidFill>
              </a:rPr>
              <a:t>návrhy </a:t>
            </a:r>
            <a:r>
              <a:rPr lang="cs-CZ" sz="3200" b="1" dirty="0" smtClean="0">
                <a:solidFill>
                  <a:schemeClr val="bg1"/>
                </a:solidFill>
              </a:rPr>
              <a:t>opatření III</a:t>
            </a:r>
            <a:r>
              <a:rPr lang="cs-CZ" sz="3200" dirty="0">
                <a:solidFill>
                  <a:schemeClr val="bg1"/>
                </a:solidFill>
              </a:rPr>
              <a:t/>
            </a:r>
            <a:br>
              <a:rPr lang="cs-CZ" sz="3200" dirty="0">
                <a:solidFill>
                  <a:schemeClr val="bg1"/>
                </a:solidFill>
              </a:rPr>
            </a:b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lvl="0"/>
            <a:r>
              <a:rPr lang="cs-CZ" sz="2600" dirty="0" smtClean="0">
                <a:solidFill>
                  <a:schemeClr val="bg1"/>
                </a:solidFill>
              </a:rPr>
              <a:t>Akreditace</a:t>
            </a:r>
            <a:r>
              <a:rPr lang="cs-CZ" sz="2600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cs-CZ" sz="2600" dirty="0">
                <a:solidFill>
                  <a:schemeClr val="bg1"/>
                </a:solidFill>
              </a:rPr>
              <a:t>Zpřísnit udělování akreditací, což povede ke zrušení řady bizarních oborů.</a:t>
            </a:r>
          </a:p>
          <a:p>
            <a:pPr lvl="1"/>
            <a:r>
              <a:rPr lang="cs-CZ" sz="2600" dirty="0">
                <a:solidFill>
                  <a:schemeClr val="bg1"/>
                </a:solidFill>
              </a:rPr>
              <a:t>Zastoupení odborníků z praxe (tj. odběratelů absolventů) v procesu </a:t>
            </a:r>
            <a:r>
              <a:rPr lang="cs-CZ" sz="2600" dirty="0" smtClean="0">
                <a:solidFill>
                  <a:schemeClr val="bg1"/>
                </a:solidFill>
              </a:rPr>
              <a:t>akreditace.</a:t>
            </a:r>
          </a:p>
          <a:p>
            <a:r>
              <a:rPr lang="cs-CZ" sz="2600" dirty="0" smtClean="0">
                <a:solidFill>
                  <a:schemeClr val="bg1"/>
                </a:solidFill>
              </a:rPr>
              <a:t>VUT</a:t>
            </a:r>
            <a:r>
              <a:rPr lang="cs-CZ" sz="2600" dirty="0">
                <a:solidFill>
                  <a:schemeClr val="bg1"/>
                </a:solidFill>
              </a:rPr>
              <a:t>: Rada pro průmyslovou </a:t>
            </a:r>
            <a:r>
              <a:rPr lang="cs-CZ" sz="2600" dirty="0" smtClean="0">
                <a:solidFill>
                  <a:schemeClr val="bg1"/>
                </a:solidFill>
              </a:rPr>
              <a:t>spolupráci</a:t>
            </a:r>
          </a:p>
        </p:txBody>
      </p:sp>
    </p:spTree>
    <p:extLst>
      <p:ext uri="{BB962C8B-B14F-4D97-AF65-F5344CB8AC3E}">
        <p14:creationId xmlns:p14="http://schemas.microsoft.com/office/powerpoint/2010/main" val="284284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b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15416"/>
            <a:ext cx="9144000" cy="7056784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>
                <a:solidFill>
                  <a:schemeClr val="bg1"/>
                </a:solidFill>
              </a:rPr>
              <a:t>D</a:t>
            </a:r>
            <a:r>
              <a:rPr lang="cs-CZ" sz="5400" b="1" dirty="0" smtClean="0">
                <a:solidFill>
                  <a:schemeClr val="bg1"/>
                </a:solidFill>
              </a:rPr>
              <a:t>ěkuji za pozornost!</a:t>
            </a:r>
            <a:endParaRPr lang="cs-CZ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budov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59632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 Black" pitchFamily="34" charset="0"/>
              </a:rPr>
              <a:t>www.vutbr.cz</a:t>
            </a:r>
            <a:endParaRPr lang="cs-CZ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2884594" cy="1728192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539552" y="2348881"/>
            <a:ext cx="8062664" cy="1656184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/>
            </a:r>
            <a:br>
              <a:rPr lang="cs-CZ" sz="3600" b="1" dirty="0" smtClean="0">
                <a:solidFill>
                  <a:schemeClr val="bg1"/>
                </a:solidFill>
              </a:rPr>
            </a:br>
            <a:r>
              <a:rPr lang="cs-CZ" sz="3600" b="1" dirty="0">
                <a:solidFill>
                  <a:schemeClr val="bg1"/>
                </a:solidFill>
              </a:rPr>
              <a:t>Cesty k podpoře vysokoškolského technického vzdělávání ze strany firem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>
            <a:normAutofit/>
          </a:bodyPr>
          <a:lstStyle/>
          <a:p>
            <a:endParaRPr lang="cs-CZ" sz="2800" b="1" dirty="0" smtClean="0">
              <a:solidFill>
                <a:schemeClr val="bg1"/>
              </a:solidFill>
            </a:endParaRPr>
          </a:p>
          <a:p>
            <a:r>
              <a:rPr lang="cs-CZ" sz="2800" b="1" dirty="0" smtClean="0">
                <a:solidFill>
                  <a:schemeClr val="bg1"/>
                </a:solidFill>
              </a:rPr>
              <a:t>Prof</a:t>
            </a:r>
            <a:r>
              <a:rPr lang="cs-CZ" sz="2800" b="1" dirty="0">
                <a:solidFill>
                  <a:schemeClr val="bg1"/>
                </a:solidFill>
              </a:rPr>
              <a:t>. RNDr. Miroslav Doupovec, CSc., prorektor pro studium, VUT v Brně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2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b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459432"/>
            <a:ext cx="9144000" cy="70567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Za koho zde hovořím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cs-CZ" sz="2400" dirty="0">
                <a:solidFill>
                  <a:schemeClr val="bg1"/>
                </a:solidFill>
              </a:rPr>
              <a:t>8 let děkanem Fakulty strojního inženýrství VUT v Brně</a:t>
            </a:r>
          </a:p>
          <a:p>
            <a:pPr lvl="0"/>
            <a:r>
              <a:rPr lang="cs-CZ" sz="2400" dirty="0" err="1">
                <a:solidFill>
                  <a:schemeClr val="bg1"/>
                </a:solidFill>
              </a:rPr>
              <a:t>Akademicko</a:t>
            </a:r>
            <a:r>
              <a:rPr lang="cs-CZ" sz="2400" dirty="0">
                <a:solidFill>
                  <a:schemeClr val="bg1"/>
                </a:solidFill>
              </a:rPr>
              <a:t> – průmyslové fórum FSI</a:t>
            </a:r>
          </a:p>
          <a:p>
            <a:pPr lvl="0"/>
            <a:r>
              <a:rPr lang="cs-CZ" sz="2400" dirty="0">
                <a:solidFill>
                  <a:schemeClr val="bg1"/>
                </a:solidFill>
              </a:rPr>
              <a:t>Asociace děkanů technických fakult ČR</a:t>
            </a:r>
          </a:p>
          <a:p>
            <a:pPr lvl="0"/>
            <a:r>
              <a:rPr lang="cs-CZ" sz="2400" dirty="0">
                <a:solidFill>
                  <a:schemeClr val="bg1"/>
                </a:solidFill>
              </a:rPr>
              <a:t>Klub děkanů strojních fakult ČR a </a:t>
            </a:r>
            <a:r>
              <a:rPr lang="cs-CZ" sz="2400" dirty="0" smtClean="0">
                <a:solidFill>
                  <a:schemeClr val="bg1"/>
                </a:solidFill>
              </a:rPr>
              <a:t>SR</a:t>
            </a:r>
            <a:endParaRPr lang="cs-CZ" sz="2400" dirty="0">
              <a:solidFill>
                <a:schemeClr val="bg1"/>
              </a:solidFill>
            </a:endParaRPr>
          </a:p>
          <a:p>
            <a:pPr lvl="0"/>
            <a:r>
              <a:rPr lang="cs-CZ" sz="2400" dirty="0">
                <a:solidFill>
                  <a:schemeClr val="bg1"/>
                </a:solidFill>
              </a:rPr>
              <a:t>Člen představenstva Regionální hospodářské komory JMK</a:t>
            </a:r>
          </a:p>
          <a:p>
            <a:pPr lvl="0"/>
            <a:r>
              <a:rPr lang="cs-CZ" sz="2400" dirty="0">
                <a:solidFill>
                  <a:schemeClr val="bg1"/>
                </a:solidFill>
              </a:rPr>
              <a:t>Prorektor pro studium a záležitosti studentů </a:t>
            </a:r>
            <a:r>
              <a:rPr lang="cs-CZ" sz="2400" dirty="0" smtClean="0">
                <a:solidFill>
                  <a:schemeClr val="bg1"/>
                </a:solidFill>
              </a:rPr>
              <a:t>VUT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b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459432"/>
            <a:ext cx="9144000" cy="70567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Stav vysokého školství v </a:t>
            </a:r>
            <a:r>
              <a:rPr lang="cs-CZ" b="1" dirty="0" smtClean="0">
                <a:solidFill>
                  <a:schemeClr val="bg1"/>
                </a:solidFill>
              </a:rPr>
              <a:t>ČR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cs-CZ" sz="2300" dirty="0">
                <a:solidFill>
                  <a:schemeClr val="bg1"/>
                </a:solidFill>
              </a:rPr>
              <a:t>Počet vysokých škol v ČR: 26 veřejných, 2 státní, 45 soukromých</a:t>
            </a:r>
          </a:p>
          <a:p>
            <a:pPr lvl="0"/>
            <a:r>
              <a:rPr lang="cs-CZ" sz="2300" dirty="0">
                <a:solidFill>
                  <a:schemeClr val="bg1"/>
                </a:solidFill>
              </a:rPr>
              <a:t>Převis nabídky nad poptávkou, klesající demografická křivka</a:t>
            </a:r>
          </a:p>
          <a:p>
            <a:pPr lvl="0"/>
            <a:r>
              <a:rPr lang="cs-CZ" sz="2300" dirty="0">
                <a:solidFill>
                  <a:schemeClr val="bg1"/>
                </a:solidFill>
              </a:rPr>
              <a:t>Na VŠ studuje více než 60</a:t>
            </a:r>
            <a:r>
              <a:rPr lang="en-US" sz="2300" dirty="0">
                <a:solidFill>
                  <a:schemeClr val="bg1"/>
                </a:solidFill>
              </a:rPr>
              <a:t>% </a:t>
            </a:r>
            <a:r>
              <a:rPr lang="cs-CZ" sz="2300" dirty="0">
                <a:solidFill>
                  <a:schemeClr val="bg1"/>
                </a:solidFill>
              </a:rPr>
              <a:t>populace (důsledek státní politiky tzv. „</a:t>
            </a:r>
            <a:r>
              <a:rPr lang="cs-CZ" sz="2300" dirty="0" err="1">
                <a:solidFill>
                  <a:schemeClr val="bg1"/>
                </a:solidFill>
              </a:rPr>
              <a:t>masifikace</a:t>
            </a:r>
            <a:r>
              <a:rPr lang="cs-CZ" sz="2300" dirty="0">
                <a:solidFill>
                  <a:schemeClr val="bg1"/>
                </a:solidFill>
              </a:rPr>
              <a:t> VŠ vzdělávání“). Uchazeči, kteří se nedostanou na státní VŠ, chodí na </a:t>
            </a:r>
            <a:r>
              <a:rPr lang="cs-CZ" sz="2300" dirty="0" smtClean="0">
                <a:solidFill>
                  <a:schemeClr val="bg1"/>
                </a:solidFill>
              </a:rPr>
              <a:t>soukromé</a:t>
            </a:r>
          </a:p>
          <a:p>
            <a:r>
              <a:rPr lang="cs-CZ" sz="2300" dirty="0">
                <a:solidFill>
                  <a:schemeClr val="bg1"/>
                </a:solidFill>
              </a:rPr>
              <a:t>Dosažené vzdělání není zárukou zaměstnání. Některé vysoké školy produkují budoucí nezaměstnané (avšak s VŠ titulem</a:t>
            </a:r>
            <a:r>
              <a:rPr lang="cs-CZ" sz="2300" dirty="0" smtClean="0">
                <a:solidFill>
                  <a:schemeClr val="bg1"/>
                </a:solidFill>
              </a:rPr>
              <a:t>…..)</a:t>
            </a:r>
          </a:p>
          <a:p>
            <a:pPr lvl="0"/>
            <a:r>
              <a:rPr lang="cs-CZ" sz="2300" dirty="0">
                <a:solidFill>
                  <a:schemeClr val="bg1"/>
                </a:solidFill>
              </a:rPr>
              <a:t>Absolventi pochybné kvality pak obsazují pozice ve veřejném sektoru, řídí úřady a nakonec i </a:t>
            </a:r>
            <a:r>
              <a:rPr lang="cs-CZ" sz="2300" dirty="0" smtClean="0">
                <a:solidFill>
                  <a:schemeClr val="bg1"/>
                </a:solidFill>
              </a:rPr>
              <a:t>stát</a:t>
            </a:r>
            <a:endParaRPr lang="cs-CZ" sz="2300" dirty="0">
              <a:solidFill>
                <a:schemeClr val="bg1"/>
              </a:solidFill>
            </a:endParaRPr>
          </a:p>
          <a:p>
            <a:pPr lvl="0"/>
            <a:r>
              <a:rPr lang="cs-CZ" sz="2300" dirty="0">
                <a:solidFill>
                  <a:schemeClr val="bg1"/>
                </a:solidFill>
              </a:rPr>
              <a:t>Velký nárůst počtu absolventů „měkkých“ (humanitních a ekonomických oborů), stagnace počtu absolventů technických </a:t>
            </a:r>
            <a:r>
              <a:rPr lang="cs-CZ" sz="2300" dirty="0" smtClean="0">
                <a:solidFill>
                  <a:schemeClr val="bg1"/>
                </a:solidFill>
              </a:rPr>
              <a:t>oborů</a:t>
            </a:r>
            <a:endParaRPr lang="cs-CZ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b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98784"/>
            <a:ext cx="9144000" cy="70567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Stav </a:t>
            </a:r>
            <a:r>
              <a:rPr lang="cs-CZ" b="1" dirty="0" smtClean="0">
                <a:solidFill>
                  <a:schemeClr val="bg1"/>
                </a:solidFill>
              </a:rPr>
              <a:t>vysokého školství v</a:t>
            </a:r>
            <a:r>
              <a:rPr lang="cs-CZ" b="1" dirty="0">
                <a:solidFill>
                  <a:schemeClr val="bg1"/>
                </a:solidFill>
              </a:rPr>
              <a:t> </a:t>
            </a:r>
            <a:r>
              <a:rPr lang="cs-CZ" b="1" dirty="0" smtClean="0">
                <a:solidFill>
                  <a:schemeClr val="bg1"/>
                </a:solidFill>
              </a:rPr>
              <a:t>ČR II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86003"/>
          </a:xfrm>
        </p:spPr>
        <p:txBody>
          <a:bodyPr>
            <a:noAutofit/>
          </a:bodyPr>
          <a:lstStyle/>
          <a:p>
            <a:pPr lvl="0"/>
            <a:r>
              <a:rPr lang="cs-CZ" sz="2200" dirty="0">
                <a:solidFill>
                  <a:schemeClr val="bg1"/>
                </a:solidFill>
              </a:rPr>
              <a:t>Poměr absolventů a volných míst (z nedávné prezentace M. Kopicové):</a:t>
            </a:r>
          </a:p>
          <a:p>
            <a:pPr lvl="1"/>
            <a:r>
              <a:rPr lang="cs-CZ" sz="2200" dirty="0">
                <a:solidFill>
                  <a:schemeClr val="bg1"/>
                </a:solidFill>
              </a:rPr>
              <a:t>Technické a přírodovědné obory 1 : 1</a:t>
            </a:r>
          </a:p>
          <a:p>
            <a:pPr lvl="1"/>
            <a:r>
              <a:rPr lang="cs-CZ" sz="2200" dirty="0">
                <a:solidFill>
                  <a:schemeClr val="bg1"/>
                </a:solidFill>
              </a:rPr>
              <a:t>Humanitní </a:t>
            </a:r>
            <a:r>
              <a:rPr lang="cs-CZ" sz="2200">
                <a:solidFill>
                  <a:schemeClr val="bg1"/>
                </a:solidFill>
              </a:rPr>
              <a:t>obory </a:t>
            </a:r>
            <a:r>
              <a:rPr lang="cs-CZ" sz="2200" smtClean="0">
                <a:solidFill>
                  <a:schemeClr val="bg1"/>
                </a:solidFill>
              </a:rPr>
              <a:t>12 </a:t>
            </a:r>
            <a:r>
              <a:rPr lang="cs-CZ" sz="2200">
                <a:solidFill>
                  <a:schemeClr val="bg1"/>
                </a:solidFill>
              </a:rPr>
              <a:t>: </a:t>
            </a:r>
            <a:r>
              <a:rPr lang="cs-CZ" sz="2200" smtClean="0">
                <a:solidFill>
                  <a:schemeClr val="bg1"/>
                </a:solidFill>
              </a:rPr>
              <a:t>1</a:t>
            </a:r>
            <a:endParaRPr lang="cs-CZ" sz="2200" dirty="0" smtClean="0">
              <a:solidFill>
                <a:schemeClr val="bg1"/>
              </a:solidFill>
            </a:endParaRPr>
          </a:p>
          <a:p>
            <a:pPr lvl="0"/>
            <a:r>
              <a:rPr lang="cs-CZ" sz="2200" dirty="0" smtClean="0">
                <a:solidFill>
                  <a:schemeClr val="bg1"/>
                </a:solidFill>
              </a:rPr>
              <a:t>Stav středních škol:</a:t>
            </a:r>
          </a:p>
          <a:p>
            <a:pPr lvl="1"/>
            <a:r>
              <a:rPr lang="cs-CZ" sz="2200" dirty="0">
                <a:solidFill>
                  <a:schemeClr val="bg1"/>
                </a:solidFill>
              </a:rPr>
              <a:t>Některými středními školami lze projít bez jakékoli intelektuální námahy.</a:t>
            </a:r>
          </a:p>
          <a:p>
            <a:pPr lvl="1"/>
            <a:r>
              <a:rPr lang="cs-CZ" sz="2200" dirty="0">
                <a:solidFill>
                  <a:schemeClr val="bg1"/>
                </a:solidFill>
              </a:rPr>
              <a:t>Vzdělání je nahrazováno „uměním prohledávat internet</a:t>
            </a:r>
            <a:r>
              <a:rPr lang="cs-CZ" sz="2200" dirty="0" smtClean="0">
                <a:solidFill>
                  <a:schemeClr val="bg1"/>
                </a:solidFill>
              </a:rPr>
              <a:t>“.</a:t>
            </a:r>
            <a:endParaRPr lang="cs-CZ" sz="2200" dirty="0">
              <a:solidFill>
                <a:schemeClr val="bg1"/>
              </a:solidFill>
            </a:endParaRPr>
          </a:p>
          <a:p>
            <a:pPr lvl="1"/>
            <a:r>
              <a:rPr lang="cs-CZ" sz="2200" dirty="0">
                <a:solidFill>
                  <a:schemeClr val="bg1"/>
                </a:solidFill>
              </a:rPr>
              <a:t>Domácí příprava a dril jsou považovány za překonané.</a:t>
            </a:r>
          </a:p>
          <a:p>
            <a:pPr lvl="1"/>
            <a:r>
              <a:rPr lang="cs-CZ" sz="2200" dirty="0">
                <a:solidFill>
                  <a:schemeClr val="bg1"/>
                </a:solidFill>
              </a:rPr>
              <a:t>Přitom dril je někdy nutný.</a:t>
            </a:r>
          </a:p>
          <a:p>
            <a:pPr lvl="1"/>
            <a:r>
              <a:rPr lang="cs-CZ" sz="2200" dirty="0">
                <a:solidFill>
                  <a:schemeClr val="bg1"/>
                </a:solidFill>
              </a:rPr>
              <a:t>Nízká úroveň maturitní </a:t>
            </a:r>
            <a:r>
              <a:rPr lang="cs-CZ" sz="2200" dirty="0" smtClean="0">
                <a:solidFill>
                  <a:schemeClr val="bg1"/>
                </a:solidFill>
              </a:rPr>
              <a:t>zkoušky.</a:t>
            </a:r>
          </a:p>
          <a:p>
            <a:r>
              <a:rPr lang="cs-CZ" sz="2200" dirty="0">
                <a:solidFill>
                  <a:schemeClr val="bg1"/>
                </a:solidFill>
              </a:rPr>
              <a:t>Špatný „vstupní materiál“ ze středních škol: VŠ musí učit prváky, že studium je práce, která někdy </a:t>
            </a:r>
            <a:r>
              <a:rPr lang="cs-CZ" sz="2200" dirty="0" smtClean="0">
                <a:solidFill>
                  <a:schemeClr val="bg1"/>
                </a:solidFill>
              </a:rPr>
              <a:t>bolí</a:t>
            </a:r>
            <a:endParaRPr lang="cs-CZ" sz="2200" dirty="0">
              <a:solidFill>
                <a:schemeClr val="bg1"/>
              </a:solidFill>
            </a:endParaRPr>
          </a:p>
          <a:p>
            <a:pPr lvl="1"/>
            <a:endParaRPr lang="cs-CZ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b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15416"/>
            <a:ext cx="9144000" cy="70567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N</a:t>
            </a:r>
            <a:r>
              <a:rPr lang="cs-CZ" b="1" dirty="0" smtClean="0">
                <a:solidFill>
                  <a:schemeClr val="bg1"/>
                </a:solidFill>
              </a:rPr>
              <a:t>ěkteré problémy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cs-CZ" dirty="0">
                <a:solidFill>
                  <a:schemeClr val="bg1"/>
                </a:solidFill>
              </a:rPr>
              <a:t>Neochota mladých lidí studovat technické a přírodovědné obory. </a:t>
            </a:r>
          </a:p>
          <a:p>
            <a:pPr lvl="0"/>
            <a:r>
              <a:rPr lang="cs-CZ" dirty="0">
                <a:solidFill>
                  <a:schemeClr val="bg1"/>
                </a:solidFill>
              </a:rPr>
              <a:t>Odpor k matematice, fyzice a technice je módou - viz vyjádření řady celebrit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cs-CZ" dirty="0" smtClean="0">
                <a:solidFill>
                  <a:schemeClr val="bg1"/>
                </a:solidFill>
              </a:rPr>
              <a:t>Devalvace </a:t>
            </a:r>
            <a:r>
              <a:rPr lang="cs-CZ" dirty="0">
                <a:solidFill>
                  <a:schemeClr val="bg1"/>
                </a:solidFill>
              </a:rPr>
              <a:t>inženýrského </a:t>
            </a:r>
            <a:r>
              <a:rPr lang="cs-CZ" dirty="0" smtClean="0">
                <a:solidFill>
                  <a:schemeClr val="bg1"/>
                </a:solidFill>
              </a:rPr>
              <a:t>vzdělání.</a:t>
            </a:r>
            <a:endParaRPr lang="cs-CZ" dirty="0">
              <a:solidFill>
                <a:schemeClr val="bg1"/>
              </a:solidFill>
            </a:endParaRPr>
          </a:p>
          <a:p>
            <a:pPr lvl="1"/>
            <a:r>
              <a:rPr lang="cs-CZ" dirty="0">
                <a:solidFill>
                  <a:schemeClr val="bg1"/>
                </a:solidFill>
              </a:rPr>
              <a:t>Titul </a:t>
            </a:r>
            <a:r>
              <a:rPr lang="cs-CZ" dirty="0" smtClean="0">
                <a:solidFill>
                  <a:schemeClr val="bg1"/>
                </a:solidFill>
              </a:rPr>
              <a:t>Ing</a:t>
            </a:r>
            <a:r>
              <a:rPr lang="cs-CZ" dirty="0">
                <a:solidFill>
                  <a:schemeClr val="bg1"/>
                </a:solidFill>
              </a:rPr>
              <a:t>. se uděluje i absolventům </a:t>
            </a:r>
            <a:r>
              <a:rPr lang="cs-CZ" dirty="0" smtClean="0">
                <a:solidFill>
                  <a:schemeClr val="bg1"/>
                </a:solidFill>
              </a:rPr>
              <a:t>nenáročných oborů.</a:t>
            </a:r>
            <a:endParaRPr lang="cs-CZ" dirty="0">
              <a:solidFill>
                <a:schemeClr val="bg1"/>
              </a:solidFill>
            </a:endParaRPr>
          </a:p>
          <a:p>
            <a:pPr lvl="1"/>
            <a:r>
              <a:rPr lang="cs-CZ" dirty="0">
                <a:solidFill>
                  <a:schemeClr val="bg1"/>
                </a:solidFill>
              </a:rPr>
              <a:t>Mladí lidé chtějí primárně titul (pokud možno získaný snadno). Kvalitní vzdělání je až na dalším místě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7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b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15416"/>
            <a:ext cx="9144000" cy="70567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Některé </a:t>
            </a:r>
            <a:r>
              <a:rPr lang="cs-CZ" b="1" dirty="0" smtClean="0">
                <a:solidFill>
                  <a:schemeClr val="bg1"/>
                </a:solidFill>
              </a:rPr>
              <a:t>problémy II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sz="3500" dirty="0">
                <a:solidFill>
                  <a:schemeClr val="bg1"/>
                </a:solidFill>
              </a:rPr>
              <a:t>Nesmysly šířené některými novináři a politiky: např. o nutnosti útlumu průmyslu v ČR a změně orientace na </a:t>
            </a:r>
            <a:r>
              <a:rPr lang="cs-CZ" sz="3500" dirty="0" smtClean="0">
                <a:solidFill>
                  <a:schemeClr val="bg1"/>
                </a:solidFill>
              </a:rPr>
              <a:t>služby</a:t>
            </a:r>
            <a:endParaRPr lang="cs-CZ" sz="3500" dirty="0">
              <a:solidFill>
                <a:schemeClr val="bg1"/>
              </a:solidFill>
            </a:endParaRPr>
          </a:p>
          <a:p>
            <a:pPr lvl="1"/>
            <a:r>
              <a:rPr lang="cs-CZ" sz="3400" dirty="0">
                <a:solidFill>
                  <a:schemeClr val="bg1"/>
                </a:solidFill>
              </a:rPr>
              <a:t>Nedávná krize však nejvíce zasáhla ekonomiky </a:t>
            </a:r>
            <a:r>
              <a:rPr lang="cs-CZ" sz="3400" dirty="0" smtClean="0">
                <a:solidFill>
                  <a:schemeClr val="bg1"/>
                </a:solidFill>
              </a:rPr>
              <a:t>orientované </a:t>
            </a:r>
            <a:r>
              <a:rPr lang="cs-CZ" sz="3400" dirty="0">
                <a:solidFill>
                  <a:schemeClr val="bg1"/>
                </a:solidFill>
              </a:rPr>
              <a:t>na </a:t>
            </a:r>
            <a:r>
              <a:rPr lang="cs-CZ" sz="3500" dirty="0">
                <a:solidFill>
                  <a:schemeClr val="bg1"/>
                </a:solidFill>
              </a:rPr>
              <a:t>služby s nízkým podílem průmyslu a inovací (Řecko, Portugalsko).</a:t>
            </a:r>
          </a:p>
          <a:p>
            <a:pPr lvl="1"/>
            <a:r>
              <a:rPr lang="cs-CZ" sz="3500" dirty="0">
                <a:solidFill>
                  <a:schemeClr val="bg1"/>
                </a:solidFill>
              </a:rPr>
              <a:t>Na druhou stranu, ekonomiky s rozvinutým průmyslem byly postiženy méně.</a:t>
            </a:r>
          </a:p>
          <a:p>
            <a:pPr lvl="1"/>
            <a:r>
              <a:rPr lang="cs-CZ" sz="3500" dirty="0">
                <a:solidFill>
                  <a:schemeClr val="bg1"/>
                </a:solidFill>
              </a:rPr>
              <a:t>Motorem růstu HD v ČR je průmysl.</a:t>
            </a:r>
          </a:p>
          <a:p>
            <a:r>
              <a:rPr lang="cs-CZ" sz="3500" dirty="0">
                <a:solidFill>
                  <a:schemeClr val="bg1"/>
                </a:solidFill>
              </a:rPr>
              <a:t>Hlavní problém: nedostatek lidských zdrojů pro firmy i pro vybudované výzkumné kapacity </a:t>
            </a:r>
            <a:r>
              <a:rPr lang="cs-CZ" sz="3500" dirty="0" err="1" smtClean="0">
                <a:solidFill>
                  <a:schemeClr val="bg1"/>
                </a:solidFill>
              </a:rPr>
              <a:t>VaVaI</a:t>
            </a:r>
            <a:endParaRPr lang="cs-CZ" sz="3500" dirty="0" smtClean="0">
              <a:solidFill>
                <a:schemeClr val="bg1"/>
              </a:solidFill>
            </a:endParaRPr>
          </a:p>
          <a:p>
            <a:pPr lvl="0"/>
            <a:r>
              <a:rPr lang="cs-CZ" sz="3600" dirty="0">
                <a:solidFill>
                  <a:schemeClr val="bg1"/>
                </a:solidFill>
              </a:rPr>
              <a:t>Nedostatek doktorandů: vybudovaná výzkumná centra se o ně přetahují s </a:t>
            </a:r>
            <a:r>
              <a:rPr lang="cs-CZ" sz="3600" dirty="0" smtClean="0">
                <a:solidFill>
                  <a:schemeClr val="bg1"/>
                </a:solidFill>
              </a:rPr>
              <a:t>firmami</a:t>
            </a:r>
            <a:endParaRPr lang="cs-CZ" sz="3600" dirty="0">
              <a:solidFill>
                <a:schemeClr val="bg1"/>
              </a:solidFill>
            </a:endParaRPr>
          </a:p>
          <a:p>
            <a:endParaRPr lang="cs-CZ" sz="3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1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b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15416"/>
            <a:ext cx="9144000" cy="70567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Některé </a:t>
            </a:r>
            <a:r>
              <a:rPr lang="cs-CZ" b="1" dirty="0" smtClean="0">
                <a:solidFill>
                  <a:schemeClr val="bg1"/>
                </a:solidFill>
              </a:rPr>
              <a:t>problémy III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lvl="0"/>
            <a:r>
              <a:rPr lang="cs-CZ" sz="2400" dirty="0" smtClean="0">
                <a:solidFill>
                  <a:schemeClr val="bg1"/>
                </a:solidFill>
              </a:rPr>
              <a:t>Oživení </a:t>
            </a:r>
            <a:r>
              <a:rPr lang="cs-CZ" sz="2400" dirty="0">
                <a:solidFill>
                  <a:schemeClr val="bg1"/>
                </a:solidFill>
              </a:rPr>
              <a:t>průmyslu v ČR v jistém ohledu může škodit technickým fakultám: fakulta obtížně získává doktorandy, které přeplácejí firmy vysokými nástupními platy absolventů. Průměrný nástupní plat absolventa FSI je 24 000,-Kč</a:t>
            </a:r>
          </a:p>
          <a:p>
            <a:pPr lvl="0"/>
            <a:r>
              <a:rPr lang="cs-CZ" sz="2400" dirty="0">
                <a:solidFill>
                  <a:schemeClr val="bg1"/>
                </a:solidFill>
              </a:rPr>
              <a:t>Malé využití výzkumu a vývoje jako zdroje konkurenční výhody ČR</a:t>
            </a:r>
          </a:p>
          <a:p>
            <a:pPr lvl="1"/>
            <a:r>
              <a:rPr lang="cs-CZ" sz="2400" dirty="0">
                <a:solidFill>
                  <a:schemeClr val="bg1"/>
                </a:solidFill>
              </a:rPr>
              <a:t>Slabá inovační poptávka ze strany aplikační </a:t>
            </a:r>
            <a:r>
              <a:rPr lang="cs-CZ" sz="2400" dirty="0" smtClean="0">
                <a:solidFill>
                  <a:schemeClr val="bg1"/>
                </a:solidFill>
              </a:rPr>
              <a:t>sféry.</a:t>
            </a:r>
            <a:endParaRPr lang="cs-CZ" sz="2400" dirty="0">
              <a:solidFill>
                <a:schemeClr val="bg1"/>
              </a:solidFill>
            </a:endParaRPr>
          </a:p>
          <a:p>
            <a:pPr lvl="1"/>
            <a:r>
              <a:rPr lang="cs-CZ" sz="2400" dirty="0">
                <a:solidFill>
                  <a:schemeClr val="bg1"/>
                </a:solidFill>
              </a:rPr>
              <a:t>Nedostatečné zacílení </a:t>
            </a:r>
            <a:r>
              <a:rPr lang="cs-CZ" sz="2400" dirty="0" err="1">
                <a:solidFill>
                  <a:schemeClr val="bg1"/>
                </a:solidFill>
              </a:rPr>
              <a:t>VaV</a:t>
            </a:r>
            <a:r>
              <a:rPr lang="cs-CZ" sz="2400" dirty="0">
                <a:solidFill>
                  <a:schemeClr val="bg1"/>
                </a:solidFill>
              </a:rPr>
              <a:t> na praktické problémy a výzvy.</a:t>
            </a:r>
          </a:p>
          <a:p>
            <a:pPr lvl="1"/>
            <a:r>
              <a:rPr lang="cs-CZ" sz="2400" dirty="0">
                <a:solidFill>
                  <a:schemeClr val="bg1"/>
                </a:solidFill>
              </a:rPr>
              <a:t>Nízká úroveň spolupráce mezi akademickou a aplikační </a:t>
            </a:r>
            <a:r>
              <a:rPr lang="cs-CZ" sz="2400" dirty="0" smtClean="0">
                <a:solidFill>
                  <a:schemeClr val="bg1"/>
                </a:solidFill>
              </a:rPr>
              <a:t>sférou.</a:t>
            </a:r>
            <a:endParaRPr lang="cs-CZ" sz="2400" dirty="0">
              <a:solidFill>
                <a:schemeClr val="bg1"/>
              </a:solidFill>
            </a:endParaRPr>
          </a:p>
          <a:p>
            <a:pPr lvl="1"/>
            <a:r>
              <a:rPr lang="cs-CZ" sz="2400" dirty="0">
                <a:solidFill>
                  <a:schemeClr val="bg1"/>
                </a:solidFill>
              </a:rPr>
              <a:t>Nedostatek lidských zdrojů (absolventů technických a přírodovědných oborů</a:t>
            </a:r>
            <a:r>
              <a:rPr lang="cs-CZ" sz="2400" dirty="0" smtClean="0">
                <a:solidFill>
                  <a:schemeClr val="bg1"/>
                </a:solidFill>
              </a:rPr>
              <a:t>).</a:t>
            </a:r>
            <a:endParaRPr lang="cs-CZ" sz="2400" dirty="0">
              <a:solidFill>
                <a:schemeClr val="bg1"/>
              </a:solidFill>
            </a:endParaRPr>
          </a:p>
          <a:p>
            <a:pPr lvl="1"/>
            <a:r>
              <a:rPr lang="cs-CZ" sz="2400" dirty="0">
                <a:solidFill>
                  <a:schemeClr val="bg1"/>
                </a:solidFill>
              </a:rPr>
              <a:t>Firmy chtějí po VŠ pouze absolventy.</a:t>
            </a:r>
          </a:p>
        </p:txBody>
      </p:sp>
    </p:spTree>
    <p:extLst>
      <p:ext uri="{BB962C8B-B14F-4D97-AF65-F5344CB8AC3E}">
        <p14:creationId xmlns:p14="http://schemas.microsoft.com/office/powerpoint/2010/main" val="12879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44703</TotalTime>
  <Words>272</Words>
  <Application>Microsoft Office PowerPoint</Application>
  <PresentationFormat>Předvádění na obrazovce (4:3)</PresentationFormat>
  <Paragraphs>81</Paragraphs>
  <Slides>14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Prezentace aplikace PowerPoint</vt:lpstr>
      <vt:lpstr>Prezentace aplikace PowerPoint</vt:lpstr>
      <vt:lpstr> Cesty k podpoře vysokoškolského technického vzdělávání ze strany firem</vt:lpstr>
      <vt:lpstr>Za koho zde hovořím</vt:lpstr>
      <vt:lpstr>Stav vysokého školství v ČR</vt:lpstr>
      <vt:lpstr>Stav vysokého školství v ČR II</vt:lpstr>
      <vt:lpstr>Některé problémy</vt:lpstr>
      <vt:lpstr>Některé problémy II</vt:lpstr>
      <vt:lpstr>Některé problémy III</vt:lpstr>
      <vt:lpstr>  Konkrétní problém: Jak zvýšit počet absolventů přírodovědných a technických oborů? Jak v tom mohou pomoci firmy?  </vt:lpstr>
      <vt:lpstr> Některé návrhy opatření </vt:lpstr>
      <vt:lpstr> Některé návrhy opatření II </vt:lpstr>
      <vt:lpstr> Některé návrhy opatření III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vankova</dc:creator>
  <cp:lastModifiedBy>Doupovec Miroslav</cp:lastModifiedBy>
  <cp:revision>476</cp:revision>
  <cp:lastPrinted>2013-05-13T06:38:48Z</cp:lastPrinted>
  <dcterms:created xsi:type="dcterms:W3CDTF">2011-05-19T13:39:14Z</dcterms:created>
  <dcterms:modified xsi:type="dcterms:W3CDTF">2014-04-16T17:51:40Z</dcterms:modified>
</cp:coreProperties>
</file>