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1" r:id="rId5"/>
    <p:sldId id="259" r:id="rId6"/>
    <p:sldId id="260" r:id="rId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60" d="100"/>
          <a:sy n="60" d="100"/>
        </p:scale>
        <p:origin x="-786" y="-1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FA58A-A226-4500-82AD-5DACF6E3E41D}" type="datetimeFigureOut">
              <a:rPr lang="cs-CZ" smtClean="0"/>
              <a:t>17.4.2014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Elipsa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2FC54A9-94C0-4905-B32C-B8632C63C789}" type="slidenum">
              <a:rPr lang="cs-CZ" smtClean="0"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FA58A-A226-4500-82AD-5DACF6E3E41D}" type="datetimeFigureOut">
              <a:rPr lang="cs-CZ" smtClean="0"/>
              <a:t>17.4.2014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C54A9-94C0-4905-B32C-B8632C63C789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a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52FC54A9-94C0-4905-B32C-B8632C63C789}" type="slidenum">
              <a:rPr lang="cs-CZ" smtClean="0"/>
              <a:t>‹#›</a:t>
            </a:fld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FA58A-A226-4500-82AD-5DACF6E3E41D}" type="datetimeFigureOut">
              <a:rPr lang="cs-CZ" smtClean="0"/>
              <a:t>17.4.2014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FA58A-A226-4500-82AD-5DACF6E3E41D}" type="datetimeFigureOut">
              <a:rPr lang="cs-CZ" smtClean="0"/>
              <a:t>17.4.2014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52FC54A9-94C0-4905-B32C-B8632C63C789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bdélník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FA58A-A226-4500-82AD-5DACF6E3E41D}" type="datetimeFigureOut">
              <a:rPr lang="cs-CZ" smtClean="0"/>
              <a:t>17.4.2014</a:t>
            </a:fld>
            <a:endParaRPr lang="cs-CZ"/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lipsa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a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2FC54A9-94C0-4905-B32C-B8632C63C789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196FA58A-A226-4500-82AD-5DACF6E3E41D}" type="datetimeFigureOut">
              <a:rPr lang="cs-CZ" smtClean="0"/>
              <a:t>17.4.2014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C54A9-94C0-4905-B32C-B8632C63C789}" type="slidenum">
              <a:rPr lang="cs-CZ" smtClean="0"/>
              <a:t>‹#›</a:t>
            </a:fld>
            <a:endParaRPr lang="cs-CZ"/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Zástupný symbol pro obsah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ovací čára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FA58A-A226-4500-82AD-5DACF6E3E41D}" type="datetimeFigureOut">
              <a:rPr lang="cs-CZ" smtClean="0"/>
              <a:t>17.4.2014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Zástupný symbol pro obsah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6" name="Zástupný symbol pro obsah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Elipsa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Elipsa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52FC54A9-94C0-4905-B32C-B8632C63C789}" type="slidenum">
              <a:rPr lang="cs-CZ" smtClean="0"/>
              <a:t>‹#›</a:t>
            </a:fld>
            <a:endParaRPr lang="cs-CZ"/>
          </a:p>
        </p:txBody>
      </p:sp>
      <p:sp>
        <p:nvSpPr>
          <p:cNvPr id="23" name="Nadpis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FA58A-A226-4500-82AD-5DACF6E3E41D}" type="datetimeFigureOut">
              <a:rPr lang="cs-CZ" smtClean="0"/>
              <a:t>17.4.2014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52FC54A9-94C0-4905-B32C-B8632C63C78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FA58A-A226-4500-82AD-5DACF6E3E41D}" type="datetimeFigureOut">
              <a:rPr lang="cs-CZ" smtClean="0"/>
              <a:t>17.4.2014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2FC54A9-94C0-4905-B32C-B8632C63C78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délník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Obdélní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Zástupný symbol pro obsah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Elipsa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a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2FC54A9-94C0-4905-B32C-B8632C63C789}" type="slidenum">
              <a:rPr lang="cs-CZ" smtClean="0"/>
              <a:t>‹#›</a:t>
            </a:fld>
            <a:endParaRPr lang="cs-CZ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FA58A-A226-4500-82AD-5DACF6E3E41D}" type="datetimeFigureOut">
              <a:rPr lang="cs-CZ" smtClean="0"/>
              <a:t>17.4.2014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římá spojovací čára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Elipsa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52FC54A9-94C0-4905-B32C-B8632C63C789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196FA58A-A226-4500-82AD-5DACF6E3E41D}" type="datetimeFigureOut">
              <a:rPr lang="cs-CZ" smtClean="0"/>
              <a:t>17.4.2014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196FA58A-A226-4500-82AD-5DACF6E3E41D}" type="datetimeFigureOut">
              <a:rPr lang="cs-CZ" smtClean="0"/>
              <a:t>17.4.2014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a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2FC54A9-94C0-4905-B32C-B8632C63C789}" type="slidenum">
              <a:rPr lang="cs-CZ" smtClean="0"/>
              <a:t>‹#›</a:t>
            </a:fld>
            <a:endParaRPr lang="cs-CZ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2786058"/>
            <a:ext cx="6400800" cy="2071702"/>
          </a:xfrm>
        </p:spPr>
        <p:txBody>
          <a:bodyPr>
            <a:noAutofit/>
          </a:bodyPr>
          <a:lstStyle/>
          <a:p>
            <a:r>
              <a:rPr lang="cs-CZ" sz="3200" dirty="0" smtClean="0"/>
              <a:t>POZNATKY Z ETNOGRAFICKÉHO VÝZKUMU NA ČESKÝCH VYSOKÝCH ŠKOLÁCH</a:t>
            </a:r>
            <a:endParaRPr lang="cs-CZ" sz="3200" dirty="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42844" y="500042"/>
            <a:ext cx="8858312" cy="1571636"/>
          </a:xfrm>
        </p:spPr>
        <p:txBody>
          <a:bodyPr>
            <a:normAutofit/>
          </a:bodyPr>
          <a:lstStyle/>
          <a:p>
            <a:r>
              <a:rPr lang="cs-CZ" b="1" dirty="0" smtClean="0"/>
              <a:t>JAK VYPADÁ VZDĚLÁVÁNÍ, KTERÉ SE SNAŽÍME ZLEPŠIT? </a:t>
            </a: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4714876" y="5572140"/>
            <a:ext cx="428624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cs-CZ" sz="1600" b="1" dirty="0" smtClean="0"/>
              <a:t>JANA DVOŘÁČKOVÁ (</a:t>
            </a:r>
            <a:r>
              <a:rPr lang="cs-CZ" sz="1600" b="1" dirty="0" err="1" smtClean="0"/>
              <a:t>FSS</a:t>
            </a:r>
            <a:r>
              <a:rPr lang="cs-CZ" sz="1600" b="1" dirty="0" smtClean="0"/>
              <a:t> MU)</a:t>
            </a:r>
          </a:p>
          <a:p>
            <a:pPr algn="r"/>
            <a:r>
              <a:rPr lang="cs-CZ" sz="1600" b="1" dirty="0" smtClean="0"/>
              <a:t>PETR </a:t>
            </a:r>
            <a:r>
              <a:rPr lang="cs-CZ" sz="1600" b="1" dirty="0" err="1" smtClean="0"/>
              <a:t>PABIAN</a:t>
            </a:r>
            <a:r>
              <a:rPr lang="cs-CZ" sz="1600" b="1" dirty="0"/>
              <a:t> </a:t>
            </a:r>
            <a:r>
              <a:rPr lang="cs-CZ" sz="1600" b="1" dirty="0" smtClean="0"/>
              <a:t>(</a:t>
            </a:r>
            <a:r>
              <a:rPr lang="cs-CZ" sz="1600" b="1" dirty="0" err="1" smtClean="0"/>
              <a:t>KSV</a:t>
            </a:r>
            <a:r>
              <a:rPr lang="cs-CZ" sz="1600" b="1" dirty="0" smtClean="0"/>
              <a:t> </a:t>
            </a:r>
            <a:r>
              <a:rPr lang="cs-CZ" sz="1600" b="1" dirty="0" err="1" smtClean="0"/>
              <a:t>UPA</a:t>
            </a:r>
            <a:r>
              <a:rPr lang="cs-CZ" sz="1600" b="1" dirty="0" smtClean="0"/>
              <a:t>)</a:t>
            </a:r>
          </a:p>
          <a:p>
            <a:pPr algn="r"/>
            <a:r>
              <a:rPr lang="cs-CZ" sz="1600" b="1" dirty="0" smtClean="0"/>
              <a:t>KAREL </a:t>
            </a:r>
            <a:r>
              <a:rPr lang="cs-CZ" sz="1600" b="1" dirty="0" err="1" smtClean="0"/>
              <a:t>ŠIMA</a:t>
            </a:r>
            <a:r>
              <a:rPr lang="cs-CZ" sz="1600" b="1" dirty="0" smtClean="0"/>
              <a:t> (</a:t>
            </a:r>
            <a:r>
              <a:rPr lang="cs-CZ" sz="1600" b="1" dirty="0" err="1" smtClean="0"/>
              <a:t>CSVŠ</a:t>
            </a:r>
            <a:r>
              <a:rPr lang="cs-CZ" sz="1600" b="1" dirty="0" smtClean="0"/>
              <a:t>)</a:t>
            </a:r>
            <a:endParaRPr lang="cs-CZ" sz="1600" dirty="0"/>
          </a:p>
        </p:txBody>
      </p:sp>
      <p:sp>
        <p:nvSpPr>
          <p:cNvPr id="5" name="Obdélník 4"/>
          <p:cNvSpPr/>
          <p:nvPr/>
        </p:nvSpPr>
        <p:spPr>
          <a:xfrm>
            <a:off x="142844" y="6000768"/>
            <a:ext cx="442915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600" b="1" dirty="0" smtClean="0"/>
              <a:t>TELČ, 17. 4. 2014</a:t>
            </a:r>
            <a:endParaRPr lang="cs-CZ" sz="1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type="body" idx="1"/>
          </p:nvPr>
        </p:nvSpPr>
        <p:spPr>
          <a:xfrm>
            <a:off x="428596" y="2500306"/>
            <a:ext cx="8286808" cy="3786214"/>
          </a:xfrm>
        </p:spPr>
        <p:txBody>
          <a:bodyPr>
            <a:normAutofit/>
          </a:bodyPr>
          <a:lstStyle/>
          <a:p>
            <a:pPr>
              <a:buNone/>
            </a:pPr>
            <a:endParaRPr lang="cs-CZ" dirty="0" smtClean="0"/>
          </a:p>
          <a:p>
            <a:pPr algn="l"/>
            <a:r>
              <a:rPr lang="cs-CZ" sz="2400" dirty="0" smtClean="0"/>
              <a:t>Univerzita Pardubice</a:t>
            </a:r>
          </a:p>
          <a:p>
            <a:pPr algn="l"/>
            <a:endParaRPr lang="cs-CZ" sz="2400" dirty="0" smtClean="0"/>
          </a:p>
          <a:p>
            <a:pPr algn="l"/>
            <a:r>
              <a:rPr lang="cs-CZ" sz="2400" dirty="0" smtClean="0"/>
              <a:t>Sociologický ústav Akademie věd</a:t>
            </a:r>
          </a:p>
          <a:p>
            <a:pPr algn="l"/>
            <a:endParaRPr lang="cs-CZ" sz="2400" dirty="0" smtClean="0"/>
          </a:p>
          <a:p>
            <a:pPr algn="l"/>
            <a:r>
              <a:rPr lang="cs-CZ" sz="2400" dirty="0" smtClean="0"/>
              <a:t>Centrum pro studium vysokého školství</a:t>
            </a:r>
          </a:p>
          <a:p>
            <a:endParaRPr lang="cs-CZ" sz="2400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42844" y="142852"/>
            <a:ext cx="8858312" cy="2571768"/>
          </a:xfrm>
        </p:spPr>
        <p:txBody>
          <a:bodyPr>
            <a:normAutofit fontScale="90000"/>
          </a:bodyPr>
          <a:lstStyle/>
          <a:p>
            <a:pPr algn="l"/>
            <a:r>
              <a:rPr lang="cs-CZ" sz="2800" dirty="0" smtClean="0"/>
              <a:t>Projekt </a:t>
            </a:r>
            <a:r>
              <a:rPr lang="cs-CZ" sz="2800" b="1" dirty="0" smtClean="0"/>
              <a:t>MASOVÉ VYSOKÉ ŠKOLSTVÍ V INSTITUCIONÁLNÍM KONTEXTU: ETNOGRAFIE VYSOKOŠKOLSKÝCH KATEDER V ČESKÉ REPUBLICE </a:t>
            </a:r>
            <a:br>
              <a:rPr lang="cs-CZ" sz="2800" b="1" dirty="0" smtClean="0"/>
            </a:br>
            <a:r>
              <a:rPr lang="cs-CZ" sz="2800" dirty="0" smtClean="0"/>
              <a:t>(</a:t>
            </a:r>
            <a:r>
              <a:rPr lang="cs-CZ" sz="2800" dirty="0" err="1" smtClean="0"/>
              <a:t>GAČR</a:t>
            </a:r>
            <a:r>
              <a:rPr lang="cs-CZ" sz="2800" dirty="0" smtClean="0"/>
              <a:t> 2011-2013)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1200136"/>
          </a:xfrm>
        </p:spPr>
        <p:txBody>
          <a:bodyPr>
            <a:normAutofit fontScale="90000"/>
          </a:bodyPr>
          <a:lstStyle/>
          <a:p>
            <a:pPr algn="l"/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>POZOROVANÉ PROBLÉMY VE VÝUCE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752" y="1285860"/>
            <a:ext cx="8503920" cy="5286412"/>
          </a:xfrm>
        </p:spPr>
        <p:txBody>
          <a:bodyPr>
            <a:normAutofit fontScale="92500"/>
          </a:bodyPr>
          <a:lstStyle/>
          <a:p>
            <a:pPr>
              <a:buNone/>
            </a:pPr>
            <a:endParaRPr lang="cs-CZ" dirty="0" smtClean="0"/>
          </a:p>
          <a:p>
            <a:pPr lvl="0"/>
            <a:r>
              <a:rPr lang="cs-CZ" dirty="0" smtClean="0"/>
              <a:t>frontální způsob výuky</a:t>
            </a:r>
          </a:p>
          <a:p>
            <a:pPr lvl="0"/>
            <a:r>
              <a:rPr lang="cs-CZ" dirty="0" smtClean="0"/>
              <a:t>předávání „hotových“ poznatků, malé zapojení studujících do utváření vědění </a:t>
            </a:r>
          </a:p>
          <a:p>
            <a:pPr lvl="0"/>
            <a:r>
              <a:rPr lang="cs-CZ" dirty="0" smtClean="0"/>
              <a:t>fyzické parametry výukových místností podporující jednosměrnost komunikace</a:t>
            </a:r>
          </a:p>
          <a:p>
            <a:pPr lvl="0"/>
            <a:r>
              <a:rPr lang="cs-CZ" dirty="0" smtClean="0"/>
              <a:t>používání prezentačních technologií, skrze něž získává předávané vědění uzavřenou definitivní podobu   </a:t>
            </a:r>
          </a:p>
          <a:p>
            <a:pPr lvl="0"/>
            <a:r>
              <a:rPr lang="cs-CZ" dirty="0" smtClean="0"/>
              <a:t>formy testování znalostí založené především na kontrole správných odpovědí (multiple </a:t>
            </a:r>
            <a:r>
              <a:rPr lang="cs-CZ" dirty="0" err="1" smtClean="0"/>
              <a:t>choice</a:t>
            </a:r>
            <a:r>
              <a:rPr lang="cs-CZ" dirty="0" smtClean="0"/>
              <a:t> testy, uzavřené otázky </a:t>
            </a:r>
            <a:r>
              <a:rPr lang="cs-CZ" dirty="0" err="1" smtClean="0"/>
              <a:t>etc</a:t>
            </a:r>
            <a:r>
              <a:rPr lang="cs-CZ" dirty="0" smtClean="0"/>
              <a:t>.), které nahrávají memorování či opisování   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1200136"/>
          </a:xfrm>
        </p:spPr>
        <p:txBody>
          <a:bodyPr>
            <a:normAutofit fontScale="90000"/>
          </a:bodyPr>
          <a:lstStyle/>
          <a:p>
            <a:pPr algn="l"/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>ALTERNATIVY K REPLIKACI VĚDĚNÍ?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752" y="1285860"/>
            <a:ext cx="8503920" cy="5286412"/>
          </a:xfrm>
        </p:spPr>
        <p:txBody>
          <a:bodyPr>
            <a:normAutofit/>
          </a:bodyPr>
          <a:lstStyle/>
          <a:p>
            <a:pPr>
              <a:buNone/>
            </a:pPr>
            <a:endParaRPr lang="cs-CZ" dirty="0" smtClean="0"/>
          </a:p>
          <a:p>
            <a:pPr lvl="0"/>
            <a:r>
              <a:rPr lang="cs-CZ" dirty="0" smtClean="0"/>
              <a:t>Učit se dělat vědu: studující magisterského studia pracují v laboratoři</a:t>
            </a:r>
          </a:p>
          <a:p>
            <a:pPr lvl="1">
              <a:buBlip>
                <a:blip r:embed="rId2"/>
              </a:buBlip>
            </a:pPr>
            <a:r>
              <a:rPr lang="cs-CZ" sz="2700" dirty="0">
                <a:solidFill>
                  <a:schemeClr val="tx1"/>
                </a:solidFill>
              </a:rPr>
              <a:t>Učit se o vědě: frontální přednášky pro bakalářské studující</a:t>
            </a:r>
          </a:p>
          <a:p>
            <a:pPr lvl="0"/>
            <a:r>
              <a:rPr lang="cs-CZ" dirty="0" smtClean="0"/>
              <a:t>Učit </a:t>
            </a:r>
            <a:r>
              <a:rPr lang="cs-CZ" dirty="0"/>
              <a:t>se dělat </a:t>
            </a:r>
            <a:r>
              <a:rPr lang="cs-CZ" dirty="0" smtClean="0"/>
              <a:t>profesi: řešení modelových situací v úvodním masovém bakalářském kurzu</a:t>
            </a:r>
            <a:endParaRPr lang="cs-CZ" dirty="0"/>
          </a:p>
          <a:p>
            <a:pPr lvl="1">
              <a:buBlip>
                <a:blip r:embed="rId2"/>
              </a:buBlip>
            </a:pPr>
            <a:r>
              <a:rPr lang="cs-CZ" sz="2700" dirty="0">
                <a:solidFill>
                  <a:schemeClr val="tx1"/>
                </a:solidFill>
              </a:rPr>
              <a:t>Učit se o </a:t>
            </a:r>
            <a:r>
              <a:rPr lang="cs-CZ" sz="2700" dirty="0" smtClean="0">
                <a:solidFill>
                  <a:schemeClr val="tx1"/>
                </a:solidFill>
              </a:rPr>
              <a:t>profesi: shrnutí profesních předpisů v magisterských diplomkách – praktické analýzy jako bonus</a:t>
            </a:r>
            <a:endParaRPr lang="cs-CZ" sz="27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38418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Jaké vzdělávání podporuje vysokoškolská politika?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V podstatě žádné </a:t>
            </a:r>
          </a:p>
          <a:p>
            <a:pPr lvl="0"/>
            <a:r>
              <a:rPr lang="cs-CZ" dirty="0"/>
              <a:t>P</a:t>
            </a:r>
            <a:r>
              <a:rPr lang="cs-CZ" dirty="0" smtClean="0"/>
              <a:t>olitiky </a:t>
            </a:r>
            <a:r>
              <a:rPr lang="cs-CZ" dirty="0"/>
              <a:t>kvality ve vzdělávání mají vliv na všechno možné, jen ne na kvalitu </a:t>
            </a:r>
            <a:r>
              <a:rPr lang="cs-CZ" dirty="0" smtClean="0"/>
              <a:t>výuky a učení se</a:t>
            </a:r>
          </a:p>
          <a:p>
            <a:pPr lvl="0"/>
            <a:r>
              <a:rPr lang="cs-CZ" dirty="0" smtClean="0"/>
              <a:t>Akreditace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Primárně hodnocení předpokladů a záměrů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jednotné formální požadavky (formy výuky, prostory a vybavení, zkoušení), které mohou být naplňovány zcela volně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Vůbec nezohledňují očekávání studujících</a:t>
            </a:r>
          </a:p>
          <a:p>
            <a:r>
              <a:rPr lang="cs-CZ" dirty="0"/>
              <a:t> </a:t>
            </a:r>
            <a:r>
              <a:rPr lang="cs-CZ" dirty="0" smtClean="0"/>
              <a:t>„Indikátory </a:t>
            </a:r>
            <a:r>
              <a:rPr lang="cs-CZ" dirty="0"/>
              <a:t>kvality a výkonu“ v rámci financování </a:t>
            </a:r>
            <a:endParaRPr lang="cs-CZ" dirty="0" smtClean="0"/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Největší váha – výzkum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„Kvalifikační struktura“ (podíl školy na všech prof. a doc.) – nijak nesouvisí s kvalitou vzdělávání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Mobilita studujících – prestiž, nikoliv kvalita</a:t>
            </a:r>
          </a:p>
          <a:p>
            <a:r>
              <a:rPr lang="cs-CZ" dirty="0" err="1" smtClean="0"/>
              <a:t>Humboldtovská</a:t>
            </a:r>
            <a:r>
              <a:rPr lang="cs-CZ" dirty="0" smtClean="0"/>
              <a:t> představa profesora (docenta)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Podporuje výzkum, odvádí od podpory výuky a učení se</a:t>
            </a:r>
          </a:p>
          <a:p>
            <a:pPr lvl="1"/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36443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Alternativy k replikaci vědění?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Společné prvky: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Cíl vzdělávání </a:t>
            </a:r>
            <a:r>
              <a:rPr lang="cs-CZ" dirty="0">
                <a:solidFill>
                  <a:schemeClr val="tx1"/>
                </a:solidFill>
              </a:rPr>
              <a:t>sdílený mezi studujícími a vyučujícími</a:t>
            </a:r>
          </a:p>
          <a:p>
            <a:pPr lvl="1"/>
            <a:r>
              <a:rPr lang="cs-CZ" dirty="0">
                <a:solidFill>
                  <a:schemeClr val="tx1"/>
                </a:solidFill>
              </a:rPr>
              <a:t>V</a:t>
            </a:r>
            <a:r>
              <a:rPr lang="cs-CZ" dirty="0" smtClean="0">
                <a:solidFill>
                  <a:schemeClr val="tx1"/>
                </a:solidFill>
              </a:rPr>
              <a:t>hodné </a:t>
            </a:r>
            <a:r>
              <a:rPr lang="cs-CZ" dirty="0">
                <a:solidFill>
                  <a:schemeClr val="tx1"/>
                </a:solidFill>
              </a:rPr>
              <a:t>využívání prostředí a technologií (nemusí být nutně „osobní přístup</a:t>
            </a:r>
            <a:r>
              <a:rPr lang="cs-CZ" dirty="0" smtClean="0">
                <a:solidFill>
                  <a:schemeClr val="tx1"/>
                </a:solidFill>
              </a:rPr>
              <a:t>“!)</a:t>
            </a:r>
          </a:p>
          <a:p>
            <a:pPr lvl="1"/>
            <a:r>
              <a:rPr lang="cs-CZ" dirty="0">
                <a:solidFill>
                  <a:schemeClr val="tx1"/>
                </a:solidFill>
              </a:rPr>
              <a:t>C</a:t>
            </a:r>
            <a:r>
              <a:rPr lang="cs-CZ" dirty="0" smtClean="0">
                <a:solidFill>
                  <a:schemeClr val="tx1"/>
                </a:solidFill>
              </a:rPr>
              <a:t>íli </a:t>
            </a:r>
            <a:r>
              <a:rPr lang="cs-CZ" dirty="0">
                <a:solidFill>
                  <a:schemeClr val="tx1"/>
                </a:solidFill>
              </a:rPr>
              <a:t>a prostředí odpovídá </a:t>
            </a:r>
            <a:r>
              <a:rPr lang="cs-CZ" dirty="0" smtClean="0">
                <a:solidFill>
                  <a:schemeClr val="tx1"/>
                </a:solidFill>
              </a:rPr>
              <a:t>to, </a:t>
            </a:r>
            <a:r>
              <a:rPr lang="cs-CZ" dirty="0">
                <a:solidFill>
                  <a:schemeClr val="tx1"/>
                </a:solidFill>
              </a:rPr>
              <a:t>co studující během učení skutečně dělají</a:t>
            </a:r>
          </a:p>
        </p:txBody>
      </p:sp>
    </p:spTree>
    <p:extLst>
      <p:ext uri="{BB962C8B-B14F-4D97-AF65-F5344CB8AC3E}">
        <p14:creationId xmlns:p14="http://schemas.microsoft.com/office/powerpoint/2010/main" val="160827494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ministrativní">
  <a:themeElements>
    <a:clrScheme name="Administrativní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Administrativní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1003</TotalTime>
  <Words>268</Words>
  <Application>Microsoft Office PowerPoint</Application>
  <PresentationFormat>Předvádění na obrazovce (4:3)</PresentationFormat>
  <Paragraphs>44</Paragraphs>
  <Slides>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Administrativní</vt:lpstr>
      <vt:lpstr>JAK VYPADÁ VZDĚLÁVÁNÍ, KTERÉ SE SNAŽÍME ZLEPŠIT? </vt:lpstr>
      <vt:lpstr>Projekt MASOVÉ VYSOKÉ ŠKOLSTVÍ V INSTITUCIONÁLNÍM KONTEXTU: ETNOGRAFIE VYSOKOŠKOLSKÝCH KATEDER V ČESKÉ REPUBLICE  (GAČR 2011-2013) </vt:lpstr>
      <vt:lpstr> POZOROVANÉ PROBLÉMY VE VÝUCE </vt:lpstr>
      <vt:lpstr> ALTERNATIVY K REPLIKACI VĚDĚNÍ? </vt:lpstr>
      <vt:lpstr>Jaké vzdělávání podporuje vysokoškolská politika?</vt:lpstr>
      <vt:lpstr>Alternativy k replikaci vědění?</vt:lpstr>
    </vt:vector>
  </TitlesOfParts>
  <Company>jana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JAK VYPADÁ VZDĚLÁVÁNÍ, KTERÉ SE SNAŽÍME ZLEPŠIT?</dc:title>
  <dc:creator>jana</dc:creator>
  <cp:lastModifiedBy>PP</cp:lastModifiedBy>
  <cp:revision>19</cp:revision>
  <dcterms:created xsi:type="dcterms:W3CDTF">2014-04-15T16:40:41Z</dcterms:created>
  <dcterms:modified xsi:type="dcterms:W3CDTF">2014-04-17T08:17:52Z</dcterms:modified>
</cp:coreProperties>
</file>