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9" r:id="rId2"/>
    <p:sldId id="271" r:id="rId3"/>
    <p:sldId id="275" r:id="rId4"/>
    <p:sldId id="273" r:id="rId5"/>
    <p:sldId id="274" r:id="rId6"/>
    <p:sldId id="276" r:id="rId7"/>
    <p:sldId id="260" r:id="rId8"/>
    <p:sldId id="261" r:id="rId9"/>
    <p:sldId id="272" r:id="rId10"/>
    <p:sldId id="277" r:id="rId11"/>
    <p:sldId id="265" r:id="rId12"/>
    <p:sldId id="262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3B9"/>
    <a:srgbClr val="484542"/>
    <a:srgbClr val="50565E"/>
    <a:srgbClr val="3B93A6"/>
    <a:srgbClr val="C17022"/>
    <a:srgbClr val="A1006F"/>
    <a:srgbClr val="455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78166" autoAdjust="0"/>
  </p:normalViewPr>
  <p:slideViewPr>
    <p:cSldViewPr>
      <p:cViewPr varScale="1">
        <p:scale>
          <a:sx n="87" d="100"/>
          <a:sy n="87" d="100"/>
        </p:scale>
        <p:origin x="-22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3341FE-E423-47D2-B95C-0127137813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11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B48A4E-0E3B-4CD1-9E72-084623BBF9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712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7E478-0752-499F-8ABD-677205BA652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44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48A4E-0E3B-4CD1-9E72-084623BBF93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29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48A4E-0E3B-4CD1-9E72-084623BBF93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45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48A4E-0E3B-4CD1-9E72-084623BBF93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00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This is one recipe of how to develop excellence in teaching and learning however there are other models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Context is key – knowing your institution and knowing your students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48A4E-0E3B-4CD1-9E72-084623BBF93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09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DSC_003103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" t="17131" r="10896" b="18575"/>
          <a:stretch>
            <a:fillRect/>
          </a:stretch>
        </p:blipFill>
        <p:spPr bwMode="auto">
          <a:xfrm>
            <a:off x="0" y="0"/>
            <a:ext cx="9232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ogo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49250"/>
            <a:ext cx="18097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640763" y="0"/>
            <a:ext cx="503237" cy="6858000"/>
          </a:xfrm>
          <a:prstGeom prst="rect">
            <a:avLst/>
          </a:prstGeom>
          <a:solidFill>
            <a:srgbClr val="D5D3B9">
              <a:alpha val="79999"/>
            </a:srgbClr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ound Single Corner Rectangle 6"/>
          <p:cNvSpPr/>
          <p:nvPr/>
        </p:nvSpPr>
        <p:spPr>
          <a:xfrm>
            <a:off x="360363" y="1260475"/>
            <a:ext cx="7740650" cy="1089025"/>
          </a:xfrm>
          <a:prstGeom prst="round1Rect">
            <a:avLst/>
          </a:prstGeom>
          <a:solidFill>
            <a:srgbClr val="48454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ound Single Corner Rectangle 7"/>
          <p:cNvSpPr/>
          <p:nvPr/>
        </p:nvSpPr>
        <p:spPr>
          <a:xfrm>
            <a:off x="0" y="333375"/>
            <a:ext cx="6481763" cy="590550"/>
          </a:xfrm>
          <a:prstGeom prst="round1Rect">
            <a:avLst>
              <a:gd name="adj" fmla="val 26344"/>
            </a:avLst>
          </a:prstGeom>
          <a:solidFill>
            <a:srgbClr val="D5D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60000" y="1260000"/>
            <a:ext cx="7402512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60000" y="1890000"/>
            <a:ext cx="7405687" cy="48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9035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4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1258888"/>
            <a:ext cx="2057400" cy="549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1258888"/>
            <a:ext cx="6019800" cy="549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6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19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93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124744"/>
            <a:ext cx="8107363" cy="7104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2060848"/>
            <a:ext cx="3992563" cy="4695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3738" y="2060848"/>
            <a:ext cx="3992562" cy="4695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57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2" y="1124744"/>
            <a:ext cx="8229600" cy="64807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832" y="209718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832" y="273694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8657" y="209718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8657" y="273694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10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2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79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64925"/>
            <a:ext cx="3008313" cy="77989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378" y="1052736"/>
            <a:ext cx="5111750" cy="56886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844824"/>
            <a:ext cx="3008313" cy="489654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3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508762"/>
            <a:ext cx="5947048" cy="5845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1196752"/>
            <a:ext cx="5947048" cy="42440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6131779"/>
            <a:ext cx="5947048" cy="609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47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Logo redrawn 43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23850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8640763" y="0"/>
            <a:ext cx="503237" cy="6858000"/>
          </a:xfrm>
          <a:prstGeom prst="rect">
            <a:avLst/>
          </a:prstGeom>
          <a:solidFill>
            <a:srgbClr val="D5D3B9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258888"/>
            <a:ext cx="810736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016125"/>
            <a:ext cx="8137525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7" name="Round Single Corner Rectangle 6"/>
          <p:cNvSpPr/>
          <p:nvPr/>
        </p:nvSpPr>
        <p:spPr>
          <a:xfrm>
            <a:off x="0" y="323850"/>
            <a:ext cx="6480175" cy="590550"/>
          </a:xfrm>
          <a:prstGeom prst="round1Rect">
            <a:avLst>
              <a:gd name="adj" fmla="val 26344"/>
            </a:avLst>
          </a:prstGeom>
          <a:solidFill>
            <a:srgbClr val="D5D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.norris@bath.ac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cademy.ac.uk/assets/York/documents/ourwork/studentengagement/StudentEngagementEvidenceSummary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360363" y="1260475"/>
            <a:ext cx="7740650" cy="1089025"/>
          </a:xfrm>
          <a:prstGeom prst="round1Rect">
            <a:avLst/>
          </a:prstGeom>
          <a:solidFill>
            <a:srgbClr val="48454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360363" y="1260475"/>
            <a:ext cx="7402512" cy="571500"/>
          </a:xfrm>
        </p:spPr>
        <p:txBody>
          <a:bodyPr/>
          <a:lstStyle/>
          <a:p>
            <a:r>
              <a:rPr lang="en-GB" altLang="en-US" dirty="0">
                <a:latin typeface="Calibri" pitchFamily="34" charset="0"/>
              </a:rPr>
              <a:t>Co-ownership and Collaboration:</a:t>
            </a:r>
            <a:br>
              <a:rPr lang="en-GB" altLang="en-US" dirty="0">
                <a:latin typeface="Calibri" pitchFamily="34" charset="0"/>
              </a:rPr>
            </a:br>
            <a:r>
              <a:rPr lang="en-GB" altLang="en-US" dirty="0">
                <a:latin typeface="Calibri" pitchFamily="34" charset="0"/>
              </a:rPr>
              <a:t>delivering excellence in learning and teaching</a:t>
            </a:r>
            <a:endParaRPr lang="en-US" altLang="en-US" dirty="0" smtClean="0"/>
          </a:p>
        </p:txBody>
      </p:sp>
      <p:sp>
        <p:nvSpPr>
          <p:cNvPr id="3076" name="Subtitle 2"/>
          <p:cNvSpPr>
            <a:spLocks noGrp="1"/>
          </p:cNvSpPr>
          <p:nvPr>
            <p:ph type="subTitle" idx="1"/>
          </p:nvPr>
        </p:nvSpPr>
        <p:spPr>
          <a:xfrm>
            <a:off x="360363" y="2492896"/>
            <a:ext cx="7405687" cy="4889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Kate Norris </a:t>
            </a:r>
          </a:p>
          <a:p>
            <a:pPr eaLnBrk="1" hangingPunct="1"/>
            <a:r>
              <a:rPr lang="en-US" altLang="en-US" dirty="0" smtClean="0"/>
              <a:t>University of Bath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we achieve collegial engagement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137525" cy="45354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Student representation on over 40 </a:t>
            </a:r>
            <a:r>
              <a:rPr lang="en-GB" dirty="0" smtClean="0"/>
              <a:t>University committees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Regular </a:t>
            </a:r>
            <a:r>
              <a:rPr lang="en-GB" dirty="0"/>
              <a:t>meetings between senior staff and </a:t>
            </a:r>
            <a:r>
              <a:rPr lang="en-GB" dirty="0" smtClean="0"/>
              <a:t>sabbatical student officers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Degree </a:t>
            </a:r>
            <a:r>
              <a:rPr lang="en-GB" dirty="0"/>
              <a:t>Scheme Reviews / Annual Quality Reports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Joint </a:t>
            </a:r>
            <a:r>
              <a:rPr lang="en-GB" dirty="0"/>
              <a:t>‘Student Voice’ </a:t>
            </a:r>
            <a:r>
              <a:rPr lang="en-GB" dirty="0" smtClean="0"/>
              <a:t>Presentation at induction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You said we did publication - ‘Better @ Bath’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Student/Staff </a:t>
            </a:r>
            <a:r>
              <a:rPr lang="en-GB" dirty="0"/>
              <a:t>Liaison Committees: Code of Practice 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Survey results - transparency, accountability and </a:t>
            </a:r>
            <a:r>
              <a:rPr lang="en-GB" dirty="0" smtClean="0"/>
              <a:t>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Student led teaching awards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SU Top 10 – leading the T&amp;L agenda for the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5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of a change in ethos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Quality of enhancement improves; student </a:t>
            </a:r>
            <a:r>
              <a:rPr lang="en-GB" dirty="0" smtClean="0"/>
              <a:t>input </a:t>
            </a:r>
            <a:r>
              <a:rPr lang="en-GB" dirty="0"/>
              <a:t>adds value beyond expectations 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Speed </a:t>
            </a:r>
            <a:r>
              <a:rPr lang="en-GB" dirty="0"/>
              <a:t>of enhancement increases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Better </a:t>
            </a:r>
            <a:r>
              <a:rPr lang="en-GB" dirty="0"/>
              <a:t>negotiation on achievable aims (</a:t>
            </a:r>
            <a:r>
              <a:rPr lang="en-GB" dirty="0" smtClean="0"/>
              <a:t>Students’ Union </a:t>
            </a:r>
            <a:r>
              <a:rPr lang="en-GB" dirty="0"/>
              <a:t>&amp; </a:t>
            </a:r>
            <a:r>
              <a:rPr lang="en-GB" dirty="0" smtClean="0"/>
              <a:t>University)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/>
              <a:t>University </a:t>
            </a:r>
            <a:r>
              <a:rPr lang="en-GB" altLang="en-US" dirty="0"/>
              <a:t>loses the initiative - students and academics </a:t>
            </a:r>
            <a:r>
              <a:rPr lang="en-GB" altLang="en-US" dirty="0" smtClean="0"/>
              <a:t>gain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/>
              <a:t>Bath </a:t>
            </a:r>
            <a:r>
              <a:rPr lang="en-GB" altLang="en-US" dirty="0"/>
              <a:t>ranked 1</a:t>
            </a:r>
            <a:r>
              <a:rPr lang="en-GB" altLang="en-US" baseline="30000" dirty="0"/>
              <a:t>st</a:t>
            </a:r>
            <a:r>
              <a:rPr lang="en-GB" altLang="en-US" dirty="0"/>
              <a:t> (2013</a:t>
            </a:r>
            <a:r>
              <a:rPr lang="en-GB" altLang="en-US" dirty="0" smtClean="0"/>
              <a:t>) in UK for student satisfaction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External </a:t>
            </a:r>
            <a:r>
              <a:rPr lang="en-US" altLang="en-US" dirty="0"/>
              <a:t>recognition ‘University of the Year 2011’, ‘University Campus 2013’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Recognising, supporting and developing staff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Bath Course/ Bath Scheme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Prizes, </a:t>
            </a:r>
            <a:r>
              <a:rPr lang="en-GB" dirty="0" smtClean="0"/>
              <a:t>awards, sabbaticals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Teaching </a:t>
            </a:r>
            <a:r>
              <a:rPr lang="en-GB" dirty="0"/>
              <a:t>and Learning Professors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Disciplinary thinking 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Directors of </a:t>
            </a:r>
            <a:r>
              <a:rPr lang="en-GB" dirty="0" smtClean="0"/>
              <a:t>Studies </a:t>
            </a:r>
            <a:r>
              <a:rPr lang="en-GB" dirty="0"/>
              <a:t>Forum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Teaching Development Fund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Sharing good practice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Internal teaching and learning conference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Project work – LEAP, </a:t>
            </a:r>
            <a:r>
              <a:rPr lang="en-GB" dirty="0" err="1" smtClean="0"/>
              <a:t>PRiDE</a:t>
            </a:r>
            <a:r>
              <a:rPr lang="en-GB" dirty="0" smtClean="0"/>
              <a:t>, Flipping!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689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 the immediate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Growing and more diverse student population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Inclusive teaching, learning and assessment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Trans-national collaboration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MOOCs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Survey of student engagement (NSSE style)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Which indicators of quality should we be looking at? 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3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Context is key – would this works for your institution?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How do you start to understand your students and staff</a:t>
            </a:r>
            <a:r>
              <a:rPr lang="en-GB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/>
            <a:r>
              <a:rPr lang="en-GB" dirty="0" smtClean="0"/>
              <a:t>Kate Norris </a:t>
            </a:r>
            <a:r>
              <a:rPr lang="en-GB" dirty="0" smtClean="0">
                <a:hlinkClick r:id="rId3"/>
              </a:rPr>
              <a:t>k.norris@bath.ac.uk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Head of Student Learning Experience and Quality </a:t>
            </a:r>
            <a:endParaRPr lang="en-GB" dirty="0"/>
          </a:p>
          <a:p>
            <a:pPr marL="0" indent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8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/>
          <a:lstStyle/>
          <a:p>
            <a:pPr marL="0" indent="0"/>
            <a:r>
              <a:rPr lang="en-GB" sz="1100" dirty="0"/>
              <a:t>Coates, H. 2007. A Model for Online and General Campus-Based Student Engagement. Assessment and Evaluation in Higher </a:t>
            </a:r>
            <a:r>
              <a:rPr lang="en-GB" sz="1100" dirty="0" smtClean="0"/>
              <a:t>Education</a:t>
            </a:r>
            <a:r>
              <a:rPr lang="en-GB" sz="1100" dirty="0"/>
              <a:t>, 32, 121-141. </a:t>
            </a:r>
          </a:p>
          <a:p>
            <a:pPr marL="0" indent="0"/>
            <a:r>
              <a:rPr lang="en-GB" sz="1100" dirty="0"/>
              <a:t>Coates, H. 2010. Development of the Australasian survey of student engagement (AUSSE). Higher Education, 60, 1-17.Davis, T. </a:t>
            </a:r>
          </a:p>
          <a:p>
            <a:pPr marL="0" indent="0"/>
            <a:r>
              <a:rPr lang="en-GB" sz="1100" dirty="0"/>
              <a:t>M. &amp; Murrell, P. H. 1993. Turning Teaching Into Learning: The Role of </a:t>
            </a:r>
            <a:r>
              <a:rPr lang="en-GB" sz="1100" dirty="0" smtClean="0"/>
              <a:t>Student Responsibility </a:t>
            </a:r>
            <a:r>
              <a:rPr lang="en-GB" sz="1100" dirty="0"/>
              <a:t>in the Collegial Experience, </a:t>
            </a:r>
            <a:r>
              <a:rPr lang="en-GB" sz="1100" dirty="0" smtClean="0"/>
              <a:t>Washington </a:t>
            </a:r>
            <a:r>
              <a:rPr lang="en-GB" sz="1100" dirty="0"/>
              <a:t>DC, ERIC: Clearing House on Higher Education. </a:t>
            </a:r>
          </a:p>
          <a:p>
            <a:pPr marL="0" indent="0"/>
            <a:r>
              <a:rPr lang="en-GB" sz="1100" b="1" dirty="0" err="1"/>
              <a:t>Delucchi</a:t>
            </a:r>
            <a:r>
              <a:rPr lang="en-GB" sz="1100" b="1" dirty="0"/>
              <a:t>, M. &amp; </a:t>
            </a:r>
            <a:r>
              <a:rPr lang="en-GB" sz="1100" b="1" dirty="0" err="1"/>
              <a:t>Korgen</a:t>
            </a:r>
            <a:r>
              <a:rPr lang="en-GB" sz="1100" b="1" dirty="0"/>
              <a:t>, K. 2002. "We're the Customer- We Pay the Tuition": Student Consumerism among Undergraduate </a:t>
            </a:r>
            <a:r>
              <a:rPr lang="en-GB" sz="1100" b="1" dirty="0" smtClean="0"/>
              <a:t>Sociology </a:t>
            </a:r>
            <a:r>
              <a:rPr lang="en-GB" sz="1100" b="1" dirty="0"/>
              <a:t>Majors. Teaching Sociology, 30, 100-07. </a:t>
            </a:r>
          </a:p>
          <a:p>
            <a:pPr marL="0" indent="0"/>
            <a:r>
              <a:rPr lang="en-GB" sz="1100" b="1" dirty="0" err="1"/>
              <a:t>Delucchi</a:t>
            </a:r>
            <a:r>
              <a:rPr lang="en-GB" sz="1100" b="1" dirty="0"/>
              <a:t>, M. &amp; Smith, W. L. 1997a. A Postmodern Explanation of Student Consumerism in Higher Education. Teaching Sociology, </a:t>
            </a:r>
            <a:r>
              <a:rPr lang="en-GB" sz="1100" b="1" dirty="0" smtClean="0"/>
              <a:t>25</a:t>
            </a:r>
            <a:r>
              <a:rPr lang="en-GB" sz="1100" b="1" dirty="0"/>
              <a:t>, </a:t>
            </a:r>
            <a:r>
              <a:rPr lang="en-GB" sz="1100" b="1" dirty="0" smtClean="0"/>
              <a:t>322-27</a:t>
            </a:r>
            <a:r>
              <a:rPr lang="en-GB" sz="1100" b="1" dirty="0"/>
              <a:t>. </a:t>
            </a:r>
          </a:p>
          <a:p>
            <a:pPr marL="0" indent="0"/>
            <a:r>
              <a:rPr lang="en-GB" sz="1100" b="1" dirty="0" err="1"/>
              <a:t>Delucchi</a:t>
            </a:r>
            <a:r>
              <a:rPr lang="en-GB" sz="1100" b="1" dirty="0"/>
              <a:t>, M. &amp; Smith, W. L. 1997b. Satisfied Customers versus Pedagogic Responsibility: Further Thoughts on Student </a:t>
            </a:r>
            <a:r>
              <a:rPr lang="en-GB" sz="1100" b="1" dirty="0" smtClean="0"/>
              <a:t>Consumerism</a:t>
            </a:r>
            <a:r>
              <a:rPr lang="en-GB" sz="1100" b="1" dirty="0"/>
              <a:t>. Teaching Sociology, 25, 336-37.</a:t>
            </a:r>
            <a:r>
              <a:rPr lang="en-GB" sz="1100" dirty="0"/>
              <a:t> </a:t>
            </a:r>
          </a:p>
          <a:p>
            <a:pPr marL="0" indent="0"/>
            <a:r>
              <a:rPr lang="en-GB" sz="1100" dirty="0"/>
              <a:t>Eisenberg, A. F. 1997. Education and the Marketplace: Conflicting Arenas? Response to "A Postmodern Explanation of Student </a:t>
            </a:r>
            <a:r>
              <a:rPr lang="en-GB" sz="1100" dirty="0" smtClean="0"/>
              <a:t>Consumerism </a:t>
            </a:r>
            <a:r>
              <a:rPr lang="en-GB" sz="1100" dirty="0"/>
              <a:t>in Higher Education.". Teaching Sociology, 25, 328-32. </a:t>
            </a:r>
          </a:p>
          <a:p>
            <a:pPr marL="0" indent="0"/>
            <a:r>
              <a:rPr lang="en-GB" sz="1100" dirty="0"/>
              <a:t>Harper, S. R. &amp; </a:t>
            </a:r>
            <a:r>
              <a:rPr lang="en-GB" sz="1100" dirty="0" err="1"/>
              <a:t>Quaye</a:t>
            </a:r>
            <a:r>
              <a:rPr lang="en-GB" sz="1100" dirty="0"/>
              <a:t>, S. J. 2009. Beyond Sameness, with Engagement and Outcomes for All. In: HARPER, S. R. &amp; QUAYE, </a:t>
            </a:r>
            <a:r>
              <a:rPr lang="en-GB" sz="1100" dirty="0" smtClean="0"/>
              <a:t>S. J</a:t>
            </a:r>
            <a:r>
              <a:rPr lang="en-GB" sz="1100" dirty="0"/>
              <a:t>. (eds.) Student Engagement in Higher Education. New York and London: Routledge. </a:t>
            </a:r>
          </a:p>
          <a:p>
            <a:pPr marL="0" indent="0"/>
            <a:r>
              <a:rPr lang="en-GB" sz="1100" dirty="0"/>
              <a:t>Naidoo, R. &amp; Jamieson, I. 2005. Empowering participants or corroding learning? Towards a research agenda on the impact of </a:t>
            </a:r>
            <a:r>
              <a:rPr lang="en-GB" sz="1100" dirty="0" smtClean="0"/>
              <a:t>student </a:t>
            </a:r>
            <a:r>
              <a:rPr lang="en-GB" sz="1100" dirty="0"/>
              <a:t>consumerism in higher education. Journal of Education Policy, 20, 267-281. </a:t>
            </a:r>
          </a:p>
          <a:p>
            <a:pPr marL="0" indent="0"/>
            <a:r>
              <a:rPr lang="en-GB" sz="1100" dirty="0" err="1"/>
              <a:t>Peltier</a:t>
            </a:r>
            <a:r>
              <a:rPr lang="en-GB" sz="1100" dirty="0"/>
              <a:t>, G. L., Laden, R. &amp; </a:t>
            </a:r>
            <a:r>
              <a:rPr lang="en-GB" sz="1100" dirty="0" err="1"/>
              <a:t>Matranga</a:t>
            </a:r>
            <a:r>
              <a:rPr lang="en-GB" sz="1100" dirty="0"/>
              <a:t>, M. 1999. Student Persistence in College: A review of Research. Journal of College Student </a:t>
            </a:r>
            <a:r>
              <a:rPr lang="en-GB" sz="1100" dirty="0" smtClean="0"/>
              <a:t>Retention</a:t>
            </a:r>
            <a:r>
              <a:rPr lang="en-GB" sz="1100" dirty="0"/>
              <a:t>, 1, 357-375. </a:t>
            </a:r>
          </a:p>
          <a:p>
            <a:pPr marL="0" indent="0"/>
            <a:r>
              <a:rPr lang="en-GB" sz="1100" dirty="0"/>
              <a:t>Pike, G. R. &amp; </a:t>
            </a:r>
            <a:r>
              <a:rPr lang="en-GB" sz="1100" dirty="0" err="1"/>
              <a:t>Kuh</a:t>
            </a:r>
            <a:r>
              <a:rPr lang="en-GB" sz="1100" dirty="0"/>
              <a:t>, G. D. 2005. A Typology of Student Engagement for American Colleges and Universities. Research in Higher </a:t>
            </a:r>
            <a:r>
              <a:rPr lang="en-GB" sz="1100" dirty="0" smtClean="0"/>
              <a:t>Education</a:t>
            </a:r>
            <a:r>
              <a:rPr lang="en-GB" sz="1100" dirty="0"/>
              <a:t>, 46, 185-209. </a:t>
            </a:r>
          </a:p>
          <a:p>
            <a:pPr marL="0" indent="0"/>
            <a:r>
              <a:rPr lang="en-GB" sz="1100" dirty="0"/>
              <a:t>Richardson, J. T. E., Slater, J. B. &amp; Wilson, J. 2007. The National Student Survey: Development, Findings and Implications</a:t>
            </a:r>
            <a:r>
              <a:rPr lang="en-GB" sz="1100" dirty="0" smtClean="0"/>
              <a:t>.</a:t>
            </a:r>
            <a:endParaRPr lang="en-GB" sz="1100" dirty="0"/>
          </a:p>
          <a:p>
            <a:pPr marL="0" indent="0"/>
            <a:r>
              <a:rPr lang="en-GB" sz="1100" dirty="0"/>
              <a:t>Studies in Higher Education, 32, 557-580. </a:t>
            </a:r>
          </a:p>
          <a:p>
            <a:pPr marL="0" indent="0"/>
            <a:r>
              <a:rPr lang="en-GB" sz="1100" dirty="0"/>
              <a:t>Sellers, J. G. &amp; Van der </a:t>
            </a:r>
            <a:r>
              <a:rPr lang="en-GB" sz="1100" dirty="0" err="1"/>
              <a:t>Velden</a:t>
            </a:r>
            <a:r>
              <a:rPr lang="en-GB" sz="1100" dirty="0"/>
              <a:t>, G. M. 2003. Supporting Student Retention. In: SMITH, B. (ed.) Continuing Professional </a:t>
            </a:r>
            <a:r>
              <a:rPr lang="en-GB" sz="1100" dirty="0" smtClean="0"/>
              <a:t>Development </a:t>
            </a:r>
            <a:r>
              <a:rPr lang="en-GB" sz="1100" dirty="0"/>
              <a:t>Series. York: Higher Education Academy. </a:t>
            </a:r>
          </a:p>
          <a:p>
            <a:pPr marL="0" indent="0"/>
            <a:r>
              <a:rPr lang="en-GB" sz="1100" b="1" dirty="0" err="1"/>
              <a:t>Shepperd</a:t>
            </a:r>
            <a:r>
              <a:rPr lang="en-GB" sz="1100" b="1" dirty="0"/>
              <a:t>, J. W. 1997. Relevance and Responsibility: A Postmodern Response. Response to "A Postmodern Explanation of </a:t>
            </a:r>
            <a:r>
              <a:rPr lang="en-GB" sz="1100" b="1" dirty="0" smtClean="0"/>
              <a:t>Student </a:t>
            </a:r>
            <a:r>
              <a:rPr lang="en-GB" sz="1100" b="1" dirty="0"/>
              <a:t>Consumerism in Higher Education.". Teaching Sociology, 25, 333-35. </a:t>
            </a:r>
            <a:endParaRPr lang="en-GB" sz="1100" b="1" dirty="0" smtClean="0"/>
          </a:p>
          <a:p>
            <a:pPr marL="0" indent="0"/>
            <a:endParaRPr lang="en-GB" sz="1100" dirty="0"/>
          </a:p>
          <a:p>
            <a:pPr marL="0" indent="0"/>
            <a:r>
              <a:rPr lang="en-GB" sz="1100" b="1" dirty="0" err="1" smtClean="0"/>
              <a:t>Trowler</a:t>
            </a:r>
            <a:r>
              <a:rPr lang="en-GB" sz="1100" b="1" dirty="0"/>
              <a:t>, V. 2010. Student Engagement literature review. York. </a:t>
            </a:r>
          </a:p>
          <a:p>
            <a:pPr marL="0" indent="0"/>
            <a:r>
              <a:rPr lang="en-GB" sz="1100" b="1" dirty="0">
                <a:hlinkClick r:id="rId2"/>
              </a:rPr>
              <a:t>http://</a:t>
            </a:r>
            <a:r>
              <a:rPr lang="en-GB" sz="1100" b="1" dirty="0" smtClean="0">
                <a:hlinkClick r:id="rId2"/>
              </a:rPr>
              <a:t>www.heacademy.ac.uk/assets/York/documents/ourwork/studentengagement/StudentEngagementEvidenceSummary.pdf</a:t>
            </a:r>
            <a:r>
              <a:rPr lang="en-GB" sz="1100" b="1" dirty="0" smtClean="0"/>
              <a:t>   </a:t>
            </a:r>
            <a:endParaRPr lang="en-GB" sz="2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107363" cy="576262"/>
          </a:xfrm>
        </p:spPr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8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University of Bath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Research intensive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Portfolio: science and engineering, strong management school, some social sciences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Strong profile of teaching excellence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Consistently in the top 10 nationally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15,000 students (1/3 international, 16% distance)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60% students undertake placements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Exceptional graduate destination (over 90% students go into graduate jobs)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Growing our international research portfolio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5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consumerism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‘</a:t>
            </a:r>
            <a:r>
              <a:rPr lang="en-GB" dirty="0"/>
              <a:t>For </a:t>
            </a:r>
            <a:r>
              <a:rPr lang="en-GB" dirty="0" smtClean="0"/>
              <a:t>£9,000 </a:t>
            </a:r>
            <a:r>
              <a:rPr lang="en-GB" dirty="0"/>
              <a:t>I expect </a:t>
            </a:r>
            <a:r>
              <a:rPr lang="en-GB" dirty="0" smtClean="0"/>
              <a:t>an excellent qualification’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‘</a:t>
            </a:r>
            <a:r>
              <a:rPr lang="en-GB" dirty="0"/>
              <a:t>It’s your job to perform in the classroom’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Learning </a:t>
            </a:r>
            <a:r>
              <a:rPr lang="en-GB" dirty="0"/>
              <a:t>for the job, not for the discipline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role of the Students’ Union is to ensure </a:t>
            </a:r>
            <a:r>
              <a:rPr lang="en-GB" dirty="0" smtClean="0"/>
              <a:t>institutions provide </a:t>
            </a:r>
            <a:r>
              <a:rPr lang="en-GB" dirty="0"/>
              <a:t>high quality student </a:t>
            </a:r>
            <a:r>
              <a:rPr lang="en-GB" dirty="0" smtClean="0"/>
              <a:t>experiences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key is satisfaction, not learning </a:t>
            </a:r>
          </a:p>
        </p:txBody>
      </p:sp>
    </p:spTree>
    <p:extLst>
      <p:ext uri="{BB962C8B-B14F-4D97-AF65-F5344CB8AC3E}">
        <p14:creationId xmlns:p14="http://schemas.microsoft.com/office/powerpoint/2010/main" val="8106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258888"/>
            <a:ext cx="8107363" cy="945976"/>
          </a:xfrm>
        </p:spPr>
        <p:txBody>
          <a:bodyPr/>
          <a:lstStyle/>
          <a:p>
            <a:r>
              <a:rPr lang="en-GB" dirty="0" smtClean="0"/>
              <a:t>Student engagement ethos - Collegial vs Consumerism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2420887"/>
            <a:ext cx="8137525" cy="41307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Collegial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staff and students each have concepts of ‘success’ which have </a:t>
            </a:r>
            <a:r>
              <a:rPr lang="en-GB" sz="1800" dirty="0" smtClean="0"/>
              <a:t>some </a:t>
            </a:r>
            <a:r>
              <a:rPr lang="en-GB" sz="1800" dirty="0"/>
              <a:t>substantial amount of overlap: student and staff </a:t>
            </a:r>
            <a:r>
              <a:rPr lang="en-GB" sz="1800" dirty="0" smtClean="0"/>
              <a:t>members </a:t>
            </a:r>
            <a:r>
              <a:rPr lang="en-GB" sz="1800" dirty="0"/>
              <a:t>interact with the shared aim of enabling learning, </a:t>
            </a:r>
            <a:r>
              <a:rPr lang="en-GB" sz="1800" dirty="0" smtClean="0"/>
              <a:t>and </a:t>
            </a:r>
            <a:r>
              <a:rPr lang="en-GB" sz="1800" dirty="0"/>
              <a:t>achievement of academic understanding and insight by </a:t>
            </a:r>
            <a:r>
              <a:rPr lang="en-GB" sz="1800" dirty="0" smtClean="0"/>
              <a:t>the </a:t>
            </a:r>
            <a:r>
              <a:rPr lang="en-GB" sz="1800" dirty="0"/>
              <a:t>student. </a:t>
            </a:r>
            <a:endParaRPr lang="en-GB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Consumerist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staff and students have little in common in their definition of </a:t>
            </a:r>
            <a:r>
              <a:rPr lang="en-GB" sz="1800" dirty="0" smtClean="0"/>
              <a:t>success </a:t>
            </a:r>
            <a:r>
              <a:rPr lang="en-GB" sz="1800" dirty="0"/>
              <a:t>in the educational experience. Students expect to </a:t>
            </a:r>
            <a:r>
              <a:rPr lang="en-GB" sz="1800" dirty="0" smtClean="0"/>
              <a:t>‘</a:t>
            </a:r>
            <a:r>
              <a:rPr lang="en-GB" sz="1800" dirty="0"/>
              <a:t>receive’ a high grade, whilst expecting value for money </a:t>
            </a:r>
            <a:r>
              <a:rPr lang="en-GB" sz="1800" dirty="0" smtClean="0"/>
              <a:t>from </a:t>
            </a:r>
            <a:r>
              <a:rPr lang="en-GB" sz="1800" dirty="0"/>
              <a:t>the teaching effort. Teaching effectiveness = student </a:t>
            </a:r>
            <a:r>
              <a:rPr lang="en-GB" sz="1800" dirty="0" smtClean="0"/>
              <a:t>result </a:t>
            </a:r>
            <a:endParaRPr lang="en-GB" sz="1800" dirty="0"/>
          </a:p>
          <a:p>
            <a:pPr marL="0" indent="0" algn="r"/>
            <a:r>
              <a:rPr lang="en-GB" sz="1200" i="1" dirty="0" smtClean="0"/>
              <a:t>Van der </a:t>
            </a:r>
            <a:r>
              <a:rPr lang="en-GB" sz="1200" i="1" dirty="0" err="1" smtClean="0"/>
              <a:t>Velden</a:t>
            </a:r>
            <a:r>
              <a:rPr lang="en-GB" sz="1200" i="1" dirty="0" smtClean="0"/>
              <a:t> 2012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5109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258888"/>
            <a:ext cx="8107363" cy="585936"/>
          </a:xfrm>
        </p:spPr>
        <p:txBody>
          <a:bodyPr/>
          <a:lstStyle/>
          <a:p>
            <a:r>
              <a:rPr lang="en-GB" dirty="0" smtClean="0"/>
              <a:t>Guiding principles for the student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916833"/>
            <a:ext cx="8137525" cy="463478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The </a:t>
            </a:r>
            <a:r>
              <a:rPr lang="en-GB" sz="2000" dirty="0"/>
              <a:t>University of Bath acknowledges that students </a:t>
            </a:r>
            <a:r>
              <a:rPr lang="en-GB" sz="2000" dirty="0" smtClean="0"/>
              <a:t>play </a:t>
            </a:r>
            <a:r>
              <a:rPr lang="en-GB" sz="2000" dirty="0"/>
              <a:t>a variety of roles in the University and that all </a:t>
            </a:r>
            <a:r>
              <a:rPr lang="en-GB" sz="2000" dirty="0" smtClean="0"/>
              <a:t>should </a:t>
            </a:r>
            <a:r>
              <a:rPr lang="en-GB" sz="2000" dirty="0"/>
              <a:t>receive support. </a:t>
            </a:r>
            <a:r>
              <a:rPr lang="en-GB" sz="2000" dirty="0" smtClean="0"/>
              <a:t>These </a:t>
            </a:r>
            <a:r>
              <a:rPr lang="en-GB" sz="2000" dirty="0"/>
              <a:t>roles include: </a:t>
            </a:r>
            <a:endParaRPr lang="en-GB" sz="2000" dirty="0" smtClean="0"/>
          </a:p>
          <a:p>
            <a:pPr marL="688975" lvl="2">
              <a:buFont typeface="Arial" panose="020B0604020202020204" pitchFamily="34" charset="0"/>
              <a:buChar char="•"/>
            </a:pPr>
            <a:r>
              <a:rPr lang="en-GB" sz="1600" dirty="0"/>
              <a:t>Learner </a:t>
            </a:r>
          </a:p>
          <a:p>
            <a:pPr marL="688975" lvl="2">
              <a:buFont typeface="Arial" panose="020B0604020202020204" pitchFamily="34" charset="0"/>
              <a:buChar char="•"/>
            </a:pPr>
            <a:r>
              <a:rPr lang="en-GB" sz="1600" dirty="0"/>
              <a:t>University Citizen </a:t>
            </a:r>
          </a:p>
          <a:p>
            <a:pPr marL="688975" lvl="2">
              <a:buFont typeface="Arial" panose="020B0604020202020204" pitchFamily="34" charset="0"/>
              <a:buChar char="•"/>
            </a:pPr>
            <a:r>
              <a:rPr lang="en-GB" sz="1600" dirty="0"/>
              <a:t>Local Resident </a:t>
            </a:r>
          </a:p>
          <a:p>
            <a:pPr marL="688975" lvl="2">
              <a:buFont typeface="Arial" panose="020B0604020202020204" pitchFamily="34" charset="0"/>
              <a:buChar char="•"/>
            </a:pPr>
            <a:r>
              <a:rPr lang="en-GB" sz="1600" dirty="0"/>
              <a:t>Colleague </a:t>
            </a:r>
          </a:p>
          <a:p>
            <a:pPr marL="688975" lvl="2">
              <a:buFont typeface="Arial" panose="020B0604020202020204" pitchFamily="34" charset="0"/>
              <a:buChar char="•"/>
            </a:pPr>
            <a:r>
              <a:rPr lang="en-GB" sz="1600" dirty="0"/>
              <a:t>Consumer </a:t>
            </a:r>
          </a:p>
          <a:p>
            <a:pPr marL="688975" lvl="2">
              <a:buFont typeface="Arial" panose="020B0604020202020204" pitchFamily="34" charset="0"/>
              <a:buChar char="•"/>
            </a:pPr>
            <a:r>
              <a:rPr lang="en-GB" sz="1600" dirty="0"/>
              <a:t>Scholar </a:t>
            </a:r>
          </a:p>
          <a:p>
            <a:pPr marL="688975" lvl="2">
              <a:buFont typeface="Arial" panose="020B0604020202020204" pitchFamily="34" charset="0"/>
              <a:buChar char="•"/>
            </a:pPr>
            <a:r>
              <a:rPr lang="en-GB" sz="1600" dirty="0"/>
              <a:t>Ambassador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Students </a:t>
            </a:r>
            <a:r>
              <a:rPr lang="en-GB" sz="2000" dirty="0"/>
              <a:t>will be encouraged to fulfil their potential personally, academically and socially. This will be achieved through a mixture of both challenge and support.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11367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Guiding principles for </a:t>
            </a:r>
            <a:r>
              <a:rPr lang="en-GB" dirty="0" smtClean="0"/>
              <a:t>the student </a:t>
            </a:r>
            <a:r>
              <a:rPr lang="en-GB" dirty="0"/>
              <a:t>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916831"/>
            <a:ext cx="8137525" cy="4634781"/>
          </a:xfrm>
        </p:spPr>
        <p:txBody>
          <a:bodyPr/>
          <a:lstStyle/>
          <a:p>
            <a:r>
              <a:rPr lang="en-GB" sz="2000" dirty="0" smtClean="0"/>
              <a:t> 3</a:t>
            </a:r>
            <a:r>
              <a:rPr lang="en-GB" sz="2000" dirty="0"/>
              <a:t>. Students will be encouraged to take both individual and collective </a:t>
            </a:r>
            <a:r>
              <a:rPr lang="en-GB" sz="2000" dirty="0" smtClean="0"/>
              <a:t>responsibility </a:t>
            </a:r>
            <a:r>
              <a:rPr lang="en-GB" sz="2000" dirty="0"/>
              <a:t>for their own affairs and to participate fully in the life of the </a:t>
            </a:r>
            <a:r>
              <a:rPr lang="en-GB" sz="2000" dirty="0" smtClean="0"/>
              <a:t>University</a:t>
            </a:r>
            <a:r>
              <a:rPr lang="en-GB" sz="2000" dirty="0"/>
              <a:t>. </a:t>
            </a:r>
          </a:p>
          <a:p>
            <a:r>
              <a:rPr lang="en-GB" sz="2000" dirty="0"/>
              <a:t> </a:t>
            </a:r>
          </a:p>
          <a:p>
            <a:r>
              <a:rPr lang="en-GB" sz="2000" dirty="0"/>
              <a:t>4. The University aims to develop an inclusive institutional culture that </a:t>
            </a:r>
            <a:r>
              <a:rPr lang="en-GB" sz="2000" dirty="0" smtClean="0"/>
              <a:t>recognises </a:t>
            </a:r>
            <a:r>
              <a:rPr lang="en-GB" sz="2000" dirty="0"/>
              <a:t>and capitalises on the intellectual and social benefits of </a:t>
            </a:r>
            <a:r>
              <a:rPr lang="en-GB" sz="2000" dirty="0" smtClean="0"/>
              <a:t>having </a:t>
            </a:r>
            <a:r>
              <a:rPr lang="en-GB" sz="2000" dirty="0"/>
              <a:t>a diverse staff and student community. </a:t>
            </a:r>
          </a:p>
          <a:p>
            <a:r>
              <a:rPr lang="en-GB" sz="2000" dirty="0"/>
              <a:t> </a:t>
            </a:r>
          </a:p>
          <a:p>
            <a:r>
              <a:rPr lang="en-GB" sz="2000" dirty="0">
                <a:solidFill>
                  <a:srgbClr val="FF0000"/>
                </a:solidFill>
              </a:rPr>
              <a:t>5. The University will encourage students to express their views on all </a:t>
            </a:r>
            <a:r>
              <a:rPr lang="en-GB" sz="2000" dirty="0" smtClean="0">
                <a:solidFill>
                  <a:srgbClr val="FF0000"/>
                </a:solidFill>
              </a:rPr>
              <a:t>matters </a:t>
            </a:r>
            <a:r>
              <a:rPr lang="en-GB" sz="2000" dirty="0">
                <a:solidFill>
                  <a:srgbClr val="FF0000"/>
                </a:solidFill>
              </a:rPr>
              <a:t>relating to their university experience. </a:t>
            </a:r>
          </a:p>
          <a:p>
            <a:r>
              <a:rPr lang="en-GB" sz="2000" dirty="0"/>
              <a:t> </a:t>
            </a:r>
          </a:p>
          <a:p>
            <a:r>
              <a:rPr lang="en-GB" sz="2000" dirty="0"/>
              <a:t>6. The University will provide accurate, consistent and timely information </a:t>
            </a:r>
            <a:r>
              <a:rPr lang="en-GB" sz="2000" dirty="0" smtClean="0"/>
              <a:t>to </a:t>
            </a:r>
            <a:r>
              <a:rPr lang="en-GB" sz="2000" dirty="0"/>
              <a:t>students about the life and work of the institution.</a:t>
            </a:r>
          </a:p>
        </p:txBody>
      </p:sp>
    </p:spTree>
    <p:extLst>
      <p:ext uri="{BB962C8B-B14F-4D97-AF65-F5344CB8AC3E}">
        <p14:creationId xmlns:p14="http://schemas.microsoft.com/office/powerpoint/2010/main" val="18225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Principles of quality for learning and 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2204863"/>
            <a:ext cx="8137525" cy="434674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Reliance </a:t>
            </a:r>
            <a:r>
              <a:rPr lang="en-GB" dirty="0"/>
              <a:t>on sound academic principles in the design and delivery of learning and teaching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Importance of peer review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Importance of the informed student </a:t>
            </a:r>
            <a:r>
              <a:rPr lang="en-GB" b="1" dirty="0" smtClean="0">
                <a:solidFill>
                  <a:srgbClr val="FF0000"/>
                </a:solidFill>
              </a:rPr>
              <a:t>voice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Multi-stranded </a:t>
            </a:r>
            <a:r>
              <a:rPr lang="en-GB" dirty="0"/>
              <a:t>approach to </a:t>
            </a:r>
            <a:r>
              <a:rPr lang="en-GB" dirty="0" smtClean="0"/>
              <a:t>enhancement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</a:t>
            </a:r>
            <a:r>
              <a:rPr lang="en-GB" dirty="0" smtClean="0"/>
              <a:t>ommitment </a:t>
            </a:r>
            <a:r>
              <a:rPr lang="en-GB" dirty="0"/>
              <a:t>to </a:t>
            </a:r>
            <a:r>
              <a:rPr lang="en-GB" dirty="0" smtClean="0"/>
              <a:t>processes </a:t>
            </a:r>
            <a:r>
              <a:rPr lang="en-GB" dirty="0"/>
              <a:t>that are efficient as well as effective</a:t>
            </a:r>
          </a:p>
          <a:p>
            <a:pPr marL="0" indent="0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15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258888"/>
            <a:ext cx="8107363" cy="585936"/>
          </a:xfrm>
        </p:spPr>
        <p:txBody>
          <a:bodyPr/>
          <a:lstStyle/>
          <a:p>
            <a:r>
              <a:rPr lang="en-GB" dirty="0" smtClean="0"/>
              <a:t>What we do in a central service department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916832"/>
            <a:ext cx="8137525" cy="46347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Work with and support: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Students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Students’ Union</a:t>
            </a:r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Look at the external environment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National </a:t>
            </a:r>
            <a:r>
              <a:rPr lang="en-GB" dirty="0" smtClean="0"/>
              <a:t>organisations, Peer institutions, External </a:t>
            </a:r>
            <a:r>
              <a:rPr lang="en-GB" dirty="0"/>
              <a:t>Examiners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Monitor, review and enhance</a:t>
            </a:r>
          </a:p>
        </p:txBody>
      </p:sp>
    </p:spTree>
    <p:extLst>
      <p:ext uri="{BB962C8B-B14F-4D97-AF65-F5344CB8AC3E}">
        <p14:creationId xmlns:p14="http://schemas.microsoft.com/office/powerpoint/2010/main" val="24603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258888"/>
            <a:ext cx="8107363" cy="945976"/>
          </a:xfrm>
        </p:spPr>
        <p:txBody>
          <a:bodyPr/>
          <a:lstStyle/>
          <a:p>
            <a:r>
              <a:rPr lang="en-GB" dirty="0" smtClean="0"/>
              <a:t>The informed student voice – collegial engagement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2348879"/>
            <a:ext cx="8137525" cy="42027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Partnership </a:t>
            </a:r>
            <a:r>
              <a:rPr lang="en-GB" dirty="0"/>
              <a:t>with Students’ Union 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Building </a:t>
            </a:r>
            <a:r>
              <a:rPr lang="en-GB" dirty="0"/>
              <a:t>up trust, sharing information: </a:t>
            </a:r>
            <a:r>
              <a:rPr lang="en-GB" b="1" dirty="0"/>
              <a:t>all of it </a:t>
            </a:r>
            <a:endParaRPr lang="en-GB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Well informed students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Not </a:t>
            </a:r>
            <a:r>
              <a:rPr lang="en-GB" dirty="0"/>
              <a:t>satisfaction, but good learning 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Negotiating </a:t>
            </a:r>
            <a:r>
              <a:rPr lang="en-GB" dirty="0"/>
              <a:t>realistic student expectations </a:t>
            </a:r>
            <a:r>
              <a:rPr lang="en-GB" dirty="0" smtClean="0"/>
              <a:t>together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6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</Template>
  <TotalTime>843</TotalTime>
  <Words>1332</Words>
  <Application>Microsoft Office PowerPoint</Application>
  <PresentationFormat>On-screen Show (4:3)</PresentationFormat>
  <Paragraphs>152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corporate</vt:lpstr>
      <vt:lpstr>Co-ownership and Collaboration: delivering excellence in learning and teaching</vt:lpstr>
      <vt:lpstr>University of Bath</vt:lpstr>
      <vt:lpstr>Student consumerism </vt:lpstr>
      <vt:lpstr>Student engagement ethos - Collegial vs Consumerism </vt:lpstr>
      <vt:lpstr>Guiding principles for the student experience</vt:lpstr>
      <vt:lpstr>Guiding principles for the student experience</vt:lpstr>
      <vt:lpstr>Principles of quality for learning and teaching</vt:lpstr>
      <vt:lpstr>What we do in a central service department</vt:lpstr>
      <vt:lpstr>The informed student voice – collegial engagement</vt:lpstr>
      <vt:lpstr>How we achieve collegial engagement</vt:lpstr>
      <vt:lpstr>Results of a change in ethos</vt:lpstr>
      <vt:lpstr>Recognising, supporting and developing staff</vt:lpstr>
      <vt:lpstr>What next? the immediate future</vt:lpstr>
      <vt:lpstr>Summary</vt:lpstr>
      <vt:lpstr>References</vt:lpstr>
    </vt:vector>
  </TitlesOfParts>
  <Company>University of Bath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Co-ownership and Collaboration: delivering excellence in learning and teaching</dc:title>
  <dc:creator>Katie Norris</dc:creator>
  <cp:lastModifiedBy>adsad</cp:lastModifiedBy>
  <cp:revision>28</cp:revision>
  <dcterms:created xsi:type="dcterms:W3CDTF">2014-04-14T10:36:40Z</dcterms:created>
  <dcterms:modified xsi:type="dcterms:W3CDTF">2014-04-17T05:54:55Z</dcterms:modified>
</cp:coreProperties>
</file>