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handoutMasterIdLst>
    <p:handoutMasterId r:id="rId60"/>
  </p:handoutMasterIdLst>
  <p:sldIdLst>
    <p:sldId id="256" r:id="rId3"/>
    <p:sldId id="340" r:id="rId4"/>
    <p:sldId id="296" r:id="rId5"/>
    <p:sldId id="297" r:id="rId6"/>
    <p:sldId id="336" r:id="rId7"/>
    <p:sldId id="342" r:id="rId8"/>
    <p:sldId id="475" r:id="rId9"/>
    <p:sldId id="431" r:id="rId10"/>
    <p:sldId id="432" r:id="rId11"/>
    <p:sldId id="433" r:id="rId12"/>
    <p:sldId id="345" r:id="rId13"/>
    <p:sldId id="346" r:id="rId14"/>
    <p:sldId id="379" r:id="rId15"/>
    <p:sldId id="380" r:id="rId16"/>
    <p:sldId id="381" r:id="rId17"/>
    <p:sldId id="384" r:id="rId18"/>
    <p:sldId id="387" r:id="rId19"/>
    <p:sldId id="386" r:id="rId20"/>
    <p:sldId id="410" r:id="rId21"/>
    <p:sldId id="382" r:id="rId22"/>
    <p:sldId id="383" r:id="rId23"/>
    <p:sldId id="388" r:id="rId24"/>
    <p:sldId id="392" r:id="rId25"/>
    <p:sldId id="395" r:id="rId26"/>
    <p:sldId id="396" r:id="rId27"/>
    <p:sldId id="390" r:id="rId28"/>
    <p:sldId id="486" r:id="rId29"/>
    <p:sldId id="488" r:id="rId30"/>
    <p:sldId id="520" r:id="rId31"/>
    <p:sldId id="492" r:id="rId32"/>
    <p:sldId id="490" r:id="rId33"/>
    <p:sldId id="519" r:id="rId34"/>
    <p:sldId id="495" r:id="rId35"/>
    <p:sldId id="496" r:id="rId36"/>
    <p:sldId id="497" r:id="rId37"/>
    <p:sldId id="522" r:id="rId38"/>
    <p:sldId id="521" r:id="rId39"/>
    <p:sldId id="499" r:id="rId40"/>
    <p:sldId id="500" r:id="rId41"/>
    <p:sldId id="501" r:id="rId42"/>
    <p:sldId id="504" r:id="rId43"/>
    <p:sldId id="505" r:id="rId44"/>
    <p:sldId id="510" r:id="rId45"/>
    <p:sldId id="411" r:id="rId46"/>
    <p:sldId id="477" r:id="rId47"/>
    <p:sldId id="478" r:id="rId48"/>
    <p:sldId id="479" r:id="rId49"/>
    <p:sldId id="480" r:id="rId50"/>
    <p:sldId id="481" r:id="rId51"/>
    <p:sldId id="482" r:id="rId52"/>
    <p:sldId id="483" r:id="rId53"/>
    <p:sldId id="484" r:id="rId54"/>
    <p:sldId id="485" r:id="rId55"/>
    <p:sldId id="409" r:id="rId56"/>
    <p:sldId id="306" r:id="rId57"/>
    <p:sldId id="523"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104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7" d="100"/>
          <a:sy n="67" d="100"/>
        </p:scale>
        <p:origin x="-1380" y="-102"/>
      </p:cViewPr>
      <p:guideLst>
        <p:guide orient="horz" pos="2160"/>
        <p:guide pos="2880"/>
      </p:guideLst>
    </p:cSldViewPr>
  </p:slideViewPr>
  <p:outlineViewPr>
    <p:cViewPr>
      <p:scale>
        <a:sx n="33" d="100"/>
        <a:sy n="33" d="100"/>
      </p:scale>
      <p:origin x="0" y="27906"/>
    </p:cViewPr>
  </p:outlineViewPr>
  <p:notesTextViewPr>
    <p:cViewPr>
      <p:scale>
        <a:sx n="100" d="100"/>
        <a:sy n="100" d="100"/>
      </p:scale>
      <p:origin x="0" y="0"/>
    </p:cViewPr>
  </p:notesTextViewPr>
  <p:notesViewPr>
    <p:cSldViewPr>
      <p:cViewPr varScale="1">
        <p:scale>
          <a:sx n="59" d="100"/>
          <a:sy n="59" d="100"/>
        </p:scale>
        <p:origin x="-25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nthonyF\KIC%20Share\Projects\EU%20Funded%20Projects\HAPHE%20%5b2013-2014%5d\Workpackages\WP%202\Survey%20Analysis\Charts%20for%20Stuttga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thonyF\KIC%20Share\Projects\EU%20Funded%20Projects\HAPHE%20%5b2013-2014%5d\Workpackages\WP%202\Survey%20Analysis\Charts%20for%20Stuttgar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9124423963133924E-2"/>
          <c:y val="2.3364485981308336E-3"/>
          <c:w val="0.66129032258064713"/>
          <c:h val="0.91588785046728971"/>
        </c:manualLayout>
      </c:layout>
      <c:barChart>
        <c:barDir val="col"/>
        <c:grouping val="stacked"/>
        <c:varyColors val="0"/>
        <c:ser>
          <c:idx val="0"/>
          <c:order val="0"/>
          <c:tx>
            <c:strRef>
              <c:f>Sheet1!$B$1</c:f>
              <c:strCache>
                <c:ptCount val="1"/>
                <c:pt idx="0">
                  <c:v>1 - Not clear at all</c:v>
                </c:pt>
              </c:strCache>
            </c:strRef>
          </c:tx>
          <c:spPr>
            <a:solidFill>
              <a:schemeClr val="accent1">
                <a:shade val="53000"/>
              </a:schemeClr>
            </a:solidFill>
            <a:ln>
              <a:noFill/>
            </a:ln>
            <a:effectLst/>
          </c:spPr>
          <c:invertIfNegative val="0"/>
          <c:dLbls>
            <c:spPr>
              <a:noFill/>
              <a:ln w="24850">
                <a:noFill/>
              </a:ln>
              <a:effectLst/>
            </c:spPr>
            <c:txPr>
              <a:bodyPr rot="0" spcFirstLastPara="1" vertOverflow="ellipsis" vert="horz" wrap="square" anchor="ctr" anchorCtr="1"/>
              <a:lstStyle/>
              <a:p>
                <a:pPr>
                  <a:defRPr sz="1174" b="1" i="0" u="none" strike="noStrike" kern="1200" baseline="0">
                    <a:solidFill>
                      <a:schemeClr val="tx1"/>
                    </a:solidFill>
                    <a:latin typeface="Verdana"/>
                    <a:ea typeface="Verdana"/>
                    <a:cs typeface="Verdana"/>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HE Institutions</c:v>
                </c:pt>
                <c:pt idx="1">
                  <c:v>System Level</c:v>
                </c:pt>
                <c:pt idx="2">
                  <c:v>External Level</c:v>
                </c:pt>
              </c:strCache>
            </c:strRef>
          </c:cat>
          <c:val>
            <c:numRef>
              <c:f>Sheet1!$B$2:$B$4</c:f>
              <c:numCache>
                <c:formatCode>0%</c:formatCode>
                <c:ptCount val="3"/>
                <c:pt idx="0">
                  <c:v>2.0000000000000011E-2</c:v>
                </c:pt>
                <c:pt idx="1">
                  <c:v>0.05</c:v>
                </c:pt>
                <c:pt idx="2">
                  <c:v>3.0000000000000002E-2</c:v>
                </c:pt>
              </c:numCache>
            </c:numRef>
          </c:val>
        </c:ser>
        <c:ser>
          <c:idx val="1"/>
          <c:order val="1"/>
          <c:tx>
            <c:strRef>
              <c:f>Sheet1!$C$1</c:f>
              <c:strCache>
                <c:ptCount val="1"/>
                <c:pt idx="0">
                  <c:v>2</c:v>
                </c:pt>
              </c:strCache>
            </c:strRef>
          </c:tx>
          <c:spPr>
            <a:solidFill>
              <a:schemeClr val="accent1">
                <a:shade val="76000"/>
              </a:schemeClr>
            </a:solidFill>
            <a:ln>
              <a:noFill/>
            </a:ln>
            <a:effectLst/>
          </c:spPr>
          <c:invertIfNegative val="0"/>
          <c:dLbls>
            <c:spPr>
              <a:noFill/>
              <a:ln w="24850">
                <a:noFill/>
              </a:ln>
              <a:effectLst/>
            </c:spPr>
            <c:txPr>
              <a:bodyPr rot="0" spcFirstLastPara="1" vertOverflow="ellipsis" vert="horz" wrap="square" anchor="ctr" anchorCtr="1"/>
              <a:lstStyle/>
              <a:p>
                <a:pPr>
                  <a:defRPr sz="1174" b="1" i="0" u="none" strike="noStrike" kern="1200"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HE Institutions</c:v>
                </c:pt>
                <c:pt idx="1">
                  <c:v>System Level</c:v>
                </c:pt>
                <c:pt idx="2">
                  <c:v>External Level</c:v>
                </c:pt>
              </c:strCache>
            </c:strRef>
          </c:cat>
          <c:val>
            <c:numRef>
              <c:f>Sheet1!$C$2:$C$4</c:f>
              <c:numCache>
                <c:formatCode>0%</c:formatCode>
                <c:ptCount val="3"/>
                <c:pt idx="0">
                  <c:v>0.12000000000000002</c:v>
                </c:pt>
                <c:pt idx="1">
                  <c:v>0.11</c:v>
                </c:pt>
                <c:pt idx="2">
                  <c:v>0.16</c:v>
                </c:pt>
              </c:numCache>
            </c:numRef>
          </c:val>
        </c:ser>
        <c:ser>
          <c:idx val="2"/>
          <c:order val="2"/>
          <c:tx>
            <c:strRef>
              <c:f>Sheet1!$D$1</c:f>
              <c:strCache>
                <c:ptCount val="1"/>
                <c:pt idx="0">
                  <c:v>3</c:v>
                </c:pt>
              </c:strCache>
            </c:strRef>
          </c:tx>
          <c:spPr>
            <a:solidFill>
              <a:schemeClr val="accent1"/>
            </a:solidFill>
            <a:ln>
              <a:noFill/>
            </a:ln>
            <a:effectLst/>
          </c:spPr>
          <c:invertIfNegative val="0"/>
          <c:dLbls>
            <c:dLbl>
              <c:idx val="3"/>
              <c:layout>
                <c:manualLayout>
                  <c:xMode val="edge"/>
                  <c:yMode val="edge"/>
                  <c:x val="0.47580645161290441"/>
                  <c:y val="0.30841121495327201"/>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w="24850">
                <a:noFill/>
              </a:ln>
              <a:effectLst/>
            </c:spPr>
            <c:txPr>
              <a:bodyPr rot="0" spcFirstLastPara="1" vertOverflow="ellipsis" vert="horz" wrap="square" anchor="ctr" anchorCtr="1"/>
              <a:lstStyle/>
              <a:p>
                <a:pPr>
                  <a:defRPr sz="1174" b="1" i="0" u="none" strike="noStrike" kern="1200"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HE Institutions</c:v>
                </c:pt>
                <c:pt idx="1">
                  <c:v>System Level</c:v>
                </c:pt>
                <c:pt idx="2">
                  <c:v>External Level</c:v>
                </c:pt>
              </c:strCache>
            </c:strRef>
          </c:cat>
          <c:val>
            <c:numRef>
              <c:f>Sheet1!$D$2:$D$4</c:f>
              <c:numCache>
                <c:formatCode>0%</c:formatCode>
                <c:ptCount val="3"/>
                <c:pt idx="0">
                  <c:v>0.23</c:v>
                </c:pt>
                <c:pt idx="1">
                  <c:v>0.25</c:v>
                </c:pt>
                <c:pt idx="2">
                  <c:v>0.25</c:v>
                </c:pt>
              </c:numCache>
            </c:numRef>
          </c:val>
        </c:ser>
        <c:ser>
          <c:idx val="3"/>
          <c:order val="3"/>
          <c:tx>
            <c:strRef>
              <c:f>Sheet1!$E$1</c:f>
              <c:strCache>
                <c:ptCount val="1"/>
                <c:pt idx="0">
                  <c:v>4</c:v>
                </c:pt>
              </c:strCache>
            </c:strRef>
          </c:tx>
          <c:spPr>
            <a:solidFill>
              <a:schemeClr val="accent1">
                <a:tint val="77000"/>
              </a:schemeClr>
            </a:solidFill>
            <a:ln>
              <a:noFill/>
            </a:ln>
            <a:effectLst/>
          </c:spPr>
          <c:invertIfNegative val="0"/>
          <c:dLbls>
            <c:dLbl>
              <c:idx val="1"/>
              <c:layout>
                <c:manualLayout>
                  <c:x val="3.563326859928692E-3"/>
                  <c:y val="-9.750386114943993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w="24850">
                <a:noFill/>
              </a:ln>
              <a:effectLst/>
            </c:spPr>
            <c:txPr>
              <a:bodyPr rot="0" spcFirstLastPara="1" vertOverflow="ellipsis" vert="horz" wrap="square" anchor="ctr" anchorCtr="1"/>
              <a:lstStyle/>
              <a:p>
                <a:pPr>
                  <a:defRPr sz="1174" b="1" i="0" u="none" strike="noStrike" kern="1200"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HE Institutions</c:v>
                </c:pt>
                <c:pt idx="1">
                  <c:v>System Level</c:v>
                </c:pt>
                <c:pt idx="2">
                  <c:v>External Level</c:v>
                </c:pt>
              </c:strCache>
            </c:strRef>
          </c:cat>
          <c:val>
            <c:numRef>
              <c:f>Sheet1!$E$2:$E$4</c:f>
              <c:numCache>
                <c:formatCode>0%</c:formatCode>
                <c:ptCount val="3"/>
                <c:pt idx="0">
                  <c:v>0.3300000000000004</c:v>
                </c:pt>
                <c:pt idx="1">
                  <c:v>0.39000000000000035</c:v>
                </c:pt>
                <c:pt idx="2">
                  <c:v>0.29000000000000026</c:v>
                </c:pt>
              </c:numCache>
            </c:numRef>
          </c:val>
        </c:ser>
        <c:ser>
          <c:idx val="4"/>
          <c:order val="4"/>
          <c:tx>
            <c:strRef>
              <c:f>Sheet1!$F$1</c:f>
              <c:strCache>
                <c:ptCount val="1"/>
                <c:pt idx="0">
                  <c:v>5 - Very clear</c:v>
                </c:pt>
              </c:strCache>
            </c:strRef>
          </c:tx>
          <c:spPr>
            <a:solidFill>
              <a:schemeClr val="accent1">
                <a:tint val="54000"/>
              </a:schemeClr>
            </a:solidFill>
            <a:ln>
              <a:noFill/>
            </a:ln>
            <a:effectLst/>
          </c:spPr>
          <c:invertIfNegative val="0"/>
          <c:dLbls>
            <c:spPr>
              <a:noFill/>
              <a:ln w="24850">
                <a:noFill/>
              </a:ln>
              <a:effectLst/>
            </c:spPr>
            <c:txPr>
              <a:bodyPr rot="0" spcFirstLastPara="1" vertOverflow="ellipsis" vert="horz" wrap="square" anchor="ctr" anchorCtr="1"/>
              <a:lstStyle/>
              <a:p>
                <a:pPr>
                  <a:defRPr sz="1174" b="1" i="0" u="none" strike="noStrike" kern="1200"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HE Institutions</c:v>
                </c:pt>
                <c:pt idx="1">
                  <c:v>System Level</c:v>
                </c:pt>
                <c:pt idx="2">
                  <c:v>External Level</c:v>
                </c:pt>
              </c:strCache>
            </c:strRef>
          </c:cat>
          <c:val>
            <c:numRef>
              <c:f>Sheet1!$F$2:$F$4</c:f>
              <c:numCache>
                <c:formatCode>0%</c:formatCode>
                <c:ptCount val="3"/>
                <c:pt idx="0">
                  <c:v>0.27</c:v>
                </c:pt>
                <c:pt idx="1">
                  <c:v>0.18000000000000013</c:v>
                </c:pt>
                <c:pt idx="2">
                  <c:v>0.28060000000000002</c:v>
                </c:pt>
              </c:numCache>
            </c:numRef>
          </c:val>
        </c:ser>
        <c:dLbls>
          <c:showLegendKey val="0"/>
          <c:showVal val="0"/>
          <c:showCatName val="0"/>
          <c:showSerName val="0"/>
          <c:showPercent val="0"/>
          <c:showBubbleSize val="0"/>
        </c:dLbls>
        <c:gapWidth val="60"/>
        <c:overlap val="100"/>
        <c:axId val="222395776"/>
        <c:axId val="222401664"/>
      </c:barChart>
      <c:catAx>
        <c:axId val="222395776"/>
        <c:scaling>
          <c:orientation val="minMax"/>
        </c:scaling>
        <c:delete val="0"/>
        <c:axPos val="b"/>
        <c:numFmt formatCode="General" sourceLinked="1"/>
        <c:majorTickMark val="out"/>
        <c:minorTickMark val="none"/>
        <c:tickLblPos val="nextTo"/>
        <c:spPr>
          <a:noFill/>
          <a:ln w="3106" cap="flat" cmpd="sng" algn="ctr">
            <a:solidFill>
              <a:schemeClr val="tx1"/>
            </a:solidFill>
            <a:prstDash val="solid"/>
            <a:round/>
          </a:ln>
          <a:effectLst/>
        </c:spPr>
        <c:txPr>
          <a:bodyPr rot="0" spcFirstLastPara="1" vertOverflow="ellipsis" wrap="square" anchor="ctr" anchorCtr="1"/>
          <a:lstStyle/>
          <a:p>
            <a:pPr>
              <a:defRPr sz="1174" b="1" i="0" u="none" strike="noStrike" kern="1200" baseline="0">
                <a:solidFill>
                  <a:schemeClr val="tx1"/>
                </a:solidFill>
                <a:latin typeface="Verdana"/>
                <a:ea typeface="Verdana"/>
                <a:cs typeface="Verdana"/>
              </a:defRPr>
            </a:pPr>
            <a:endParaRPr lang="cs-CZ"/>
          </a:p>
        </c:txPr>
        <c:crossAx val="222401664"/>
        <c:crosses val="autoZero"/>
        <c:auto val="1"/>
        <c:lblAlgn val="ctr"/>
        <c:lblOffset val="100"/>
        <c:tickLblSkip val="1"/>
        <c:tickMarkSkip val="1"/>
        <c:noMultiLvlLbl val="0"/>
      </c:catAx>
      <c:valAx>
        <c:axId val="222401664"/>
        <c:scaling>
          <c:orientation val="minMax"/>
        </c:scaling>
        <c:delete val="1"/>
        <c:axPos val="l"/>
        <c:numFmt formatCode="0%" sourceLinked="1"/>
        <c:majorTickMark val="out"/>
        <c:minorTickMark val="none"/>
        <c:tickLblPos val="none"/>
        <c:crossAx val="222395776"/>
        <c:crosses val="autoZero"/>
        <c:crossBetween val="between"/>
      </c:valAx>
      <c:spPr>
        <a:noFill/>
        <a:ln w="24850">
          <a:noFill/>
        </a:ln>
        <a:effectLst/>
      </c:spPr>
    </c:plotArea>
    <c:legend>
      <c:legendPos val="r"/>
      <c:layout>
        <c:manualLayout>
          <c:xMode val="edge"/>
          <c:yMode val="edge"/>
          <c:x val="0.74423963133640791"/>
          <c:y val="0.18691588785046864"/>
          <c:w val="0.25345622119815681"/>
          <c:h val="0.54205607476635309"/>
        </c:manualLayout>
      </c:layout>
      <c:overlay val="0"/>
      <c:spPr>
        <a:solidFill>
          <a:schemeClr val="bg1"/>
        </a:solidFill>
        <a:ln w="24850">
          <a:noFill/>
        </a:ln>
        <a:effectLst/>
      </c:spPr>
      <c:txPr>
        <a:bodyPr rot="0" spcFirstLastPara="1" vertOverflow="ellipsis" vert="horz" wrap="square" anchor="ctr" anchorCtr="1"/>
        <a:lstStyle/>
        <a:p>
          <a:pPr>
            <a:defRPr sz="1076" b="1" i="0" u="none" strike="noStrike" kern="1200" baseline="0">
              <a:solidFill>
                <a:schemeClr val="tx1"/>
              </a:solidFill>
              <a:latin typeface="Verdana"/>
              <a:ea typeface="Verdana"/>
              <a:cs typeface="Verdana"/>
            </a:defRPr>
          </a:pPr>
          <a:endParaRPr lang="cs-CZ"/>
        </a:p>
      </c:txPr>
    </c:legend>
    <c:plotVisOnly val="1"/>
    <c:dispBlanksAs val="gap"/>
    <c:showDLblsOverMax val="0"/>
  </c:chart>
  <c:spPr>
    <a:noFill/>
    <a:ln w="9525" cap="flat" cmpd="sng" algn="ctr">
      <a:noFill/>
      <a:prstDash val="solid"/>
    </a:ln>
    <a:effectLst/>
  </c:spPr>
  <c:txPr>
    <a:bodyPr/>
    <a:lstStyle/>
    <a:p>
      <a:pPr>
        <a:defRPr sz="1761" b="1" i="0" u="none" strike="noStrike" baseline="0">
          <a:solidFill>
            <a:schemeClr val="tx1"/>
          </a:solidFill>
          <a:latin typeface="Verdana"/>
          <a:ea typeface="Verdana"/>
          <a:cs typeface="Verdana"/>
        </a:defRPr>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
            </a:r>
            <a:r>
              <a:rPr lang="en-US" baseline="0"/>
              <a:t> of Persons who have a clear understanding of PHE </a:t>
            </a:r>
          </a:p>
          <a:p>
            <a:pPr>
              <a:defRPr sz="1400" b="0" i="0" u="none" strike="noStrike" kern="1200" spc="0" baseline="0">
                <a:solidFill>
                  <a:schemeClr val="tx1">
                    <a:lumMod val="65000"/>
                    <a:lumOff val="35000"/>
                  </a:schemeClr>
                </a:solidFill>
                <a:latin typeface="+mn-lt"/>
                <a:ea typeface="+mn-ea"/>
                <a:cs typeface="+mn-cs"/>
              </a:defRPr>
            </a:pPr>
            <a:r>
              <a:rPr lang="en-US" baseline="0"/>
              <a:t>(4 or 5 /5) by country</a:t>
            </a:r>
            <a:endParaRPr lang="en-US"/>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01254721208629E-2"/>
          <c:y val="0.2600925925925926"/>
          <c:w val="0.89269476986108443"/>
          <c:h val="0.44482429279673374"/>
        </c:manualLayout>
      </c:layout>
      <c:bar3DChart>
        <c:barDir val="col"/>
        <c:grouping val="clustered"/>
        <c:varyColors val="0"/>
        <c:ser>
          <c:idx val="0"/>
          <c:order val="0"/>
          <c:tx>
            <c:strRef>
              <c:f>'[HAPHE HEI Questionnaire - Final Results.xlsx]Sheet2'!$A$13</c:f>
              <c:strCache>
                <c:ptCount val="1"/>
                <c:pt idx="0">
                  <c:v>4&amp;5</c:v>
                </c:pt>
              </c:strCache>
            </c:strRef>
          </c:tx>
          <c:spPr>
            <a:solidFill>
              <a:schemeClr val="accent1"/>
            </a:solidFill>
            <a:ln>
              <a:noFill/>
            </a:ln>
            <a:effectLst/>
            <a:sp3d/>
          </c:spPr>
          <c:invertIfNegative val="0"/>
          <c:dPt>
            <c:idx val="3"/>
            <c:invertIfNegative val="0"/>
            <c:bubble3D val="0"/>
            <c:spPr>
              <a:solidFill>
                <a:srgbClr val="FFC000"/>
              </a:solidFill>
              <a:ln>
                <a:noFill/>
              </a:ln>
              <a:effectLst/>
              <a:sp3d/>
            </c:spPr>
          </c:dPt>
          <c:dPt>
            <c:idx val="4"/>
            <c:invertIfNegative val="0"/>
            <c:bubble3D val="0"/>
            <c:spPr>
              <a:solidFill>
                <a:srgbClr val="FF0000"/>
              </a:solidFill>
              <a:ln>
                <a:noFill/>
              </a:ln>
              <a:effectLst/>
              <a:sp3d/>
            </c:spPr>
          </c:dPt>
          <c:dPt>
            <c:idx val="6"/>
            <c:invertIfNegative val="0"/>
            <c:bubble3D val="0"/>
            <c:spPr>
              <a:solidFill>
                <a:srgbClr val="1F497D">
                  <a:lumMod val="60000"/>
                  <a:lumOff val="40000"/>
                </a:srgbClr>
              </a:solidFill>
              <a:ln>
                <a:noFill/>
              </a:ln>
              <a:effectLst/>
              <a:sp3d/>
            </c:spPr>
          </c:dPt>
          <c:dPt>
            <c:idx val="9"/>
            <c:invertIfNegative val="0"/>
            <c:bubble3D val="0"/>
            <c:spPr>
              <a:solidFill>
                <a:schemeClr val="accent4"/>
              </a:solidFill>
              <a:ln>
                <a:noFill/>
              </a:ln>
              <a:effectLst/>
              <a:sp3d/>
            </c:spPr>
          </c:dPt>
          <c:dPt>
            <c:idx val="10"/>
            <c:invertIfNegative val="0"/>
            <c:bubble3D val="0"/>
            <c:spPr>
              <a:solidFill>
                <a:schemeClr val="accent4"/>
              </a:solidFill>
              <a:ln>
                <a:noFill/>
              </a:ln>
              <a:effectLst/>
              <a:sp3d/>
            </c:spPr>
          </c:dPt>
          <c:dPt>
            <c:idx val="11"/>
            <c:invertIfNegative val="0"/>
            <c:bubble3D val="0"/>
            <c:spPr>
              <a:solidFill>
                <a:srgbClr val="FFC000"/>
              </a:solidFill>
              <a:ln>
                <a:noFill/>
              </a:ln>
              <a:effectLst/>
              <a:sp3d/>
            </c:spPr>
          </c:dPt>
          <c:dPt>
            <c:idx val="12"/>
            <c:invertIfNegative val="0"/>
            <c:bubble3D val="0"/>
            <c:spPr>
              <a:solidFill>
                <a:schemeClr val="accent4"/>
              </a:solidFill>
              <a:ln>
                <a:noFill/>
              </a:ln>
              <a:effectLst/>
              <a:sp3d/>
            </c:spPr>
          </c:dPt>
          <c:dPt>
            <c:idx val="15"/>
            <c:invertIfNegative val="0"/>
            <c:bubble3D val="0"/>
            <c:spPr>
              <a:solidFill>
                <a:schemeClr val="accent4"/>
              </a:solidFill>
              <a:ln>
                <a:noFill/>
              </a:ln>
              <a:effectLst/>
              <a:sp3d/>
            </c:spPr>
          </c:dPt>
          <c:dPt>
            <c:idx val="16"/>
            <c:invertIfNegative val="0"/>
            <c:bubble3D val="0"/>
            <c:spPr>
              <a:solidFill>
                <a:schemeClr val="accent4"/>
              </a:solidFill>
              <a:ln>
                <a:noFill/>
              </a:ln>
              <a:effectLst/>
              <a:sp3d/>
            </c:spPr>
          </c:dPt>
          <c:dPt>
            <c:idx val="17"/>
            <c:invertIfNegative val="0"/>
            <c:bubble3D val="0"/>
            <c:spPr>
              <a:solidFill>
                <a:schemeClr val="accent4"/>
              </a:solidFill>
              <a:ln>
                <a:noFill/>
              </a:ln>
              <a:effectLst/>
              <a:sp3d/>
            </c:spPr>
          </c:dPt>
          <c:cat>
            <c:strRef>
              <c:f>'[HAPHE HEI Questionnaire - Final Results.xlsx]Sheet2'!$B$1:$S$1</c:f>
              <c:strCache>
                <c:ptCount val="18"/>
                <c:pt idx="0">
                  <c:v>Austria</c:v>
                </c:pt>
                <c:pt idx="1">
                  <c:v>Belgium-Flanders</c:v>
                </c:pt>
                <c:pt idx="2">
                  <c:v>Belgium-Wallonia</c:v>
                </c:pt>
                <c:pt idx="3">
                  <c:v>Croatia</c:v>
                </c:pt>
                <c:pt idx="4">
                  <c:v>Czech Republic</c:v>
                </c:pt>
                <c:pt idx="5">
                  <c:v>Denmark</c:v>
                </c:pt>
                <c:pt idx="6">
                  <c:v>Estonia</c:v>
                </c:pt>
                <c:pt idx="7">
                  <c:v>Finland</c:v>
                </c:pt>
                <c:pt idx="8">
                  <c:v>France</c:v>
                </c:pt>
                <c:pt idx="9">
                  <c:v>Germany</c:v>
                </c:pt>
                <c:pt idx="10">
                  <c:v>Ireland</c:v>
                </c:pt>
                <c:pt idx="11">
                  <c:v>Lithuania</c:v>
                </c:pt>
                <c:pt idx="12">
                  <c:v>Malta</c:v>
                </c:pt>
                <c:pt idx="13">
                  <c:v>Netherlands</c:v>
                </c:pt>
                <c:pt idx="14">
                  <c:v>Poland</c:v>
                </c:pt>
                <c:pt idx="15">
                  <c:v>Portugal</c:v>
                </c:pt>
                <c:pt idx="16">
                  <c:v>Slovenia</c:v>
                </c:pt>
                <c:pt idx="17">
                  <c:v>United Kingdom</c:v>
                </c:pt>
              </c:strCache>
            </c:strRef>
          </c:cat>
          <c:val>
            <c:numRef>
              <c:f>'[HAPHE HEI Questionnaire - Final Results.xlsx]Sheet2'!$B$13:$S$13</c:f>
              <c:numCache>
                <c:formatCode>0.00%</c:formatCode>
                <c:ptCount val="18"/>
                <c:pt idx="0">
                  <c:v>0.72727272727272729</c:v>
                </c:pt>
                <c:pt idx="1">
                  <c:v>0.875</c:v>
                </c:pt>
                <c:pt idx="2">
                  <c:v>0.8571428571428571</c:v>
                </c:pt>
                <c:pt idx="3">
                  <c:v>0.55555555555555558</c:v>
                </c:pt>
                <c:pt idx="4">
                  <c:v>0.61818181818181817</c:v>
                </c:pt>
                <c:pt idx="5">
                  <c:v>0.72727272727272729</c:v>
                </c:pt>
                <c:pt idx="6">
                  <c:v>0.66666666666666663</c:v>
                </c:pt>
                <c:pt idx="7">
                  <c:v>0.7142857142857143</c:v>
                </c:pt>
                <c:pt idx="8">
                  <c:v>0.7857142857142857</c:v>
                </c:pt>
                <c:pt idx="9">
                  <c:v>0.45454545454545459</c:v>
                </c:pt>
                <c:pt idx="10">
                  <c:v>0.5</c:v>
                </c:pt>
                <c:pt idx="11">
                  <c:v>0.60869565217391308</c:v>
                </c:pt>
                <c:pt idx="12">
                  <c:v>0.5357142857142857</c:v>
                </c:pt>
                <c:pt idx="13">
                  <c:v>0.8</c:v>
                </c:pt>
                <c:pt idx="14">
                  <c:v>0.60869565217391308</c:v>
                </c:pt>
                <c:pt idx="15">
                  <c:v>0.44444444444444442</c:v>
                </c:pt>
                <c:pt idx="16">
                  <c:v>0.49019607843137253</c:v>
                </c:pt>
                <c:pt idx="17">
                  <c:v>0.5</c:v>
                </c:pt>
              </c:numCache>
            </c:numRef>
          </c:val>
        </c:ser>
        <c:dLbls>
          <c:showLegendKey val="0"/>
          <c:showVal val="0"/>
          <c:showCatName val="0"/>
          <c:showSerName val="0"/>
          <c:showPercent val="0"/>
          <c:showBubbleSize val="0"/>
        </c:dLbls>
        <c:gapWidth val="150"/>
        <c:shape val="box"/>
        <c:axId val="224423936"/>
        <c:axId val="224426240"/>
        <c:axId val="0"/>
      </c:bar3DChart>
      <c:catAx>
        <c:axId val="224423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224426240"/>
        <c:crosses val="autoZero"/>
        <c:auto val="1"/>
        <c:lblAlgn val="ctr"/>
        <c:lblOffset val="100"/>
        <c:noMultiLvlLbl val="0"/>
      </c:catAx>
      <c:valAx>
        <c:axId val="224426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24423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Characteristics of Professional Higher Education</a:t>
            </a:r>
          </a:p>
        </c:rich>
      </c:tx>
      <c:layout>
        <c:manualLayout>
          <c:xMode val="edge"/>
          <c:yMode val="edge"/>
          <c:x val="0.29161418984374871"/>
          <c:y val="1.7546045128335967E-2"/>
        </c:manualLayout>
      </c:layout>
      <c:overlay val="0"/>
      <c:spPr>
        <a:noFill/>
        <a:ln>
          <a:noFill/>
        </a:ln>
        <a:effectLst/>
      </c:spPr>
    </c:title>
    <c:autoTitleDeleted val="0"/>
    <c:plotArea>
      <c:layout/>
      <c:barChart>
        <c:barDir val="bar"/>
        <c:grouping val="clustered"/>
        <c:varyColors val="0"/>
        <c:ser>
          <c:idx val="0"/>
          <c:order val="0"/>
          <c:tx>
            <c:strRef>
              <c:f>'Chart 2'!$B$474</c:f>
              <c:strCache>
                <c:ptCount val="1"/>
                <c:pt idx="0">
                  <c:v>As Percentage</c:v>
                </c:pt>
              </c:strCache>
            </c:strRef>
          </c:tx>
          <c:spPr>
            <a:solidFill>
              <a:schemeClr val="accent1"/>
            </a:solidFill>
            <a:ln>
              <a:noFill/>
            </a:ln>
            <a:effectLst/>
          </c:spPr>
          <c:invertIfNegative val="0"/>
          <c:dPt>
            <c:idx val="4"/>
            <c:invertIfNegative val="0"/>
            <c:bubble3D val="0"/>
            <c:spPr>
              <a:solidFill>
                <a:schemeClr val="accent6"/>
              </a:solidFill>
              <a:ln>
                <a:noFill/>
              </a:ln>
              <a:effectLst/>
            </c:spPr>
          </c:dPt>
          <c:dPt>
            <c:idx val="5"/>
            <c:invertIfNegative val="0"/>
            <c:bubble3D val="0"/>
            <c:spPr>
              <a:solidFill>
                <a:schemeClr val="accent6"/>
              </a:solidFill>
              <a:ln>
                <a:noFill/>
              </a:ln>
              <a:effectLst/>
            </c:spPr>
          </c:dPt>
          <c:dPt>
            <c:idx val="7"/>
            <c:invertIfNegative val="0"/>
            <c:bubble3D val="0"/>
            <c:spPr>
              <a:solidFill>
                <a:schemeClr val="accent6"/>
              </a:solidFill>
              <a:ln>
                <a:noFill/>
              </a:ln>
              <a:effectLst/>
            </c:spPr>
          </c:dPt>
          <c:cat>
            <c:strRef>
              <c:f>'Chart 2'!$C$1:$L$1</c:f>
              <c:strCache>
                <c:ptCount val="9"/>
                <c:pt idx="0">
                  <c:v>The combining of academic and professional elements</c:v>
                </c:pt>
                <c:pt idx="1">
                  <c:v>Higher education providing education and training for update/upgrade of qualifications of students with working experience (e.g. in-service training)</c:v>
                </c:pt>
                <c:pt idx="2">
                  <c:v>Higher education providing qualifications to non-traditional groups (adult learners  disadvantaged groups) with flexible arrangements</c:v>
                </c:pt>
                <c:pt idx="3">
                  <c:v>Collaboration between higher education institutions and the industry going beyond higher education provision but also covering research and education</c:v>
                </c:pt>
                <c:pt idx="4">
                  <c:v>The curriculum emphasises practical aspects and elements for development of skills and competence</c:v>
                </c:pt>
                <c:pt idx="5">
                  <c:v>The study program includes extended phases of practical experiences in form of internships and/or work experiences</c:v>
                </c:pt>
                <c:pt idx="6">
                  <c:v>The study programme is focused on practical aspects of the specific job profile</c:v>
                </c:pt>
                <c:pt idx="7">
                  <c:v>Strong focus on practical application of study</c:v>
                </c:pt>
                <c:pt idx="8">
                  <c:v>Strong focus on practical application of research</c:v>
                </c:pt>
              </c:strCache>
            </c:strRef>
          </c:cat>
          <c:val>
            <c:numRef>
              <c:f>'Chart 2'!$C$474:$L$474</c:f>
              <c:numCache>
                <c:formatCode>0%</c:formatCode>
                <c:ptCount val="9"/>
                <c:pt idx="0">
                  <c:v>0.45222929936305734</c:v>
                </c:pt>
                <c:pt idx="1">
                  <c:v>0.33121019108280253</c:v>
                </c:pt>
                <c:pt idx="2">
                  <c:v>0.12951167728237792</c:v>
                </c:pt>
                <c:pt idx="3">
                  <c:v>0.42462845010615713</c:v>
                </c:pt>
                <c:pt idx="4">
                  <c:v>0.5562632696390658</c:v>
                </c:pt>
                <c:pt idx="5">
                  <c:v>0.56475583864118895</c:v>
                </c:pt>
                <c:pt idx="6">
                  <c:v>0.4437367303609342</c:v>
                </c:pt>
                <c:pt idx="7">
                  <c:v>0.59447983014861994</c:v>
                </c:pt>
                <c:pt idx="8">
                  <c:v>0.39915074309978771</c:v>
                </c:pt>
              </c:numCache>
            </c:numRef>
          </c:val>
        </c:ser>
        <c:dLbls>
          <c:showLegendKey val="0"/>
          <c:showVal val="0"/>
          <c:showCatName val="0"/>
          <c:showSerName val="0"/>
          <c:showPercent val="0"/>
          <c:showBubbleSize val="0"/>
        </c:dLbls>
        <c:gapWidth val="182"/>
        <c:axId val="98728576"/>
        <c:axId val="152442368"/>
      </c:barChart>
      <c:catAx>
        <c:axId val="98728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152442368"/>
        <c:crosses val="autoZero"/>
        <c:auto val="1"/>
        <c:lblAlgn val="r"/>
        <c:lblOffset val="100"/>
        <c:noMultiLvlLbl val="0"/>
      </c:catAx>
      <c:valAx>
        <c:axId val="1524423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9872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What institutions think of themselves</a:t>
            </a:r>
          </a:p>
        </c:rich>
      </c:tx>
      <c:layout/>
      <c:overlay val="0"/>
      <c:spPr>
        <a:noFill/>
        <a:ln>
          <a:noFill/>
        </a:ln>
        <a:effectLst/>
      </c:spPr>
    </c:title>
    <c:autoTitleDeleted val="0"/>
    <c:plotArea>
      <c:layout/>
      <c:radarChart>
        <c:radarStyle val="marker"/>
        <c:varyColors val="0"/>
        <c:ser>
          <c:idx val="0"/>
          <c:order val="0"/>
          <c:tx>
            <c:strRef>
              <c:f>'Chart 5'!$B$1</c:f>
              <c:strCache>
                <c:ptCount val="1"/>
                <c:pt idx="0">
                  <c:v>University (academic)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'Chart 5'!$A$2:$A$9</c:f>
              <c:strCache>
                <c:ptCount val="8"/>
                <c:pt idx="0">
                  <c:v>Clear focus on academic-related knowledge and fundamental research</c:v>
                </c:pt>
                <c:pt idx="1">
                  <c:v>Clear focus on academic and profession-related knowledge and research</c:v>
                </c:pt>
                <c:pt idx="2">
                  <c:v>Focus on  practice relevant knowledge and applied research mainly</c:v>
                </c:pt>
                <c:pt idx="3">
                  <c:v>Programme delivery includes cooperation with employers</c:v>
                </c:pt>
                <c:pt idx="4">
                  <c:v>Education focuses primarily on employability in a wider meaning (ability of employment over a lifetime)</c:v>
                </c:pt>
                <c:pt idx="5">
                  <c:v>Profession-oriented education and training</c:v>
                </c:pt>
                <c:pt idx="6">
                  <c:v>Focus on groundbreaking research (fundamental research)</c:v>
                </c:pt>
                <c:pt idx="7">
                  <c:v>Education focuses on knowledge and its development</c:v>
                </c:pt>
              </c:strCache>
            </c:strRef>
          </c:cat>
          <c:val>
            <c:numRef>
              <c:f>'Chart 5'!$B$2:$B$9</c:f>
              <c:numCache>
                <c:formatCode>0%</c:formatCode>
                <c:ptCount val="8"/>
                <c:pt idx="0">
                  <c:v>0.71</c:v>
                </c:pt>
                <c:pt idx="1">
                  <c:v>0.6</c:v>
                </c:pt>
                <c:pt idx="2">
                  <c:v>0.34</c:v>
                </c:pt>
                <c:pt idx="3">
                  <c:v>0.27</c:v>
                </c:pt>
                <c:pt idx="4">
                  <c:v>0.38</c:v>
                </c:pt>
                <c:pt idx="5">
                  <c:v>0.34</c:v>
                </c:pt>
                <c:pt idx="6">
                  <c:v>0.56999999999999995</c:v>
                </c:pt>
                <c:pt idx="7">
                  <c:v>0.72</c:v>
                </c:pt>
              </c:numCache>
            </c:numRef>
          </c:val>
        </c:ser>
        <c:ser>
          <c:idx val="1"/>
          <c:order val="1"/>
          <c:tx>
            <c:strRef>
              <c:f>'Chart 5'!$C$1</c:f>
              <c:strCache>
                <c:ptCount val="1"/>
                <c:pt idx="0">
                  <c:v>PHE Institutions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'Chart 5'!$A$2:$A$9</c:f>
              <c:strCache>
                <c:ptCount val="8"/>
                <c:pt idx="0">
                  <c:v>Clear focus on academic-related knowledge and fundamental research</c:v>
                </c:pt>
                <c:pt idx="1">
                  <c:v>Clear focus on academic and profession-related knowledge and research</c:v>
                </c:pt>
                <c:pt idx="2">
                  <c:v>Focus on  practice relevant knowledge and applied research mainly</c:v>
                </c:pt>
                <c:pt idx="3">
                  <c:v>Programme delivery includes cooperation with employers</c:v>
                </c:pt>
                <c:pt idx="4">
                  <c:v>Education focuses primarily on employability in a wider meaning (ability of employment over a lifetime)</c:v>
                </c:pt>
                <c:pt idx="5">
                  <c:v>Profession-oriented education and training</c:v>
                </c:pt>
                <c:pt idx="6">
                  <c:v>Focus on groundbreaking research (fundamental research)</c:v>
                </c:pt>
                <c:pt idx="7">
                  <c:v>Education focuses on knowledge and its development</c:v>
                </c:pt>
              </c:strCache>
            </c:strRef>
          </c:cat>
          <c:val>
            <c:numRef>
              <c:f>'Chart 5'!$C$2:$C$9</c:f>
              <c:numCache>
                <c:formatCode>0%</c:formatCode>
                <c:ptCount val="8"/>
                <c:pt idx="0">
                  <c:v>0.06</c:v>
                </c:pt>
                <c:pt idx="1">
                  <c:v>0.47</c:v>
                </c:pt>
                <c:pt idx="2">
                  <c:v>0.74</c:v>
                </c:pt>
                <c:pt idx="3">
                  <c:v>0.72</c:v>
                </c:pt>
                <c:pt idx="4">
                  <c:v>0.57999999999999996</c:v>
                </c:pt>
                <c:pt idx="5">
                  <c:v>0.73</c:v>
                </c:pt>
                <c:pt idx="6">
                  <c:v>0.03</c:v>
                </c:pt>
                <c:pt idx="7">
                  <c:v>0.31</c:v>
                </c:pt>
              </c:numCache>
            </c:numRef>
          </c:val>
        </c:ser>
        <c:dLbls>
          <c:showLegendKey val="0"/>
          <c:showVal val="0"/>
          <c:showCatName val="0"/>
          <c:showSerName val="0"/>
          <c:showPercent val="0"/>
          <c:showBubbleSize val="0"/>
        </c:dLbls>
        <c:axId val="154250624"/>
        <c:axId val="157357568"/>
      </c:radarChart>
      <c:catAx>
        <c:axId val="15425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157357568"/>
        <c:crosses val="autoZero"/>
        <c:auto val="1"/>
        <c:lblAlgn val="ctr"/>
        <c:lblOffset val="100"/>
        <c:noMultiLvlLbl val="0"/>
      </c:catAx>
      <c:valAx>
        <c:axId val="157357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42506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24423963134021E-2"/>
          <c:y val="2.3364485981308327E-3"/>
          <c:w val="0.66129032258064846"/>
          <c:h val="0.80494595582569695"/>
        </c:manualLayout>
      </c:layout>
      <c:barChart>
        <c:barDir val="col"/>
        <c:grouping val="stacked"/>
        <c:varyColors val="0"/>
        <c:ser>
          <c:idx val="0"/>
          <c:order val="0"/>
          <c:tx>
            <c:strRef>
              <c:f>Sheet1!$B$1</c:f>
              <c:strCache>
                <c:ptCount val="1"/>
                <c:pt idx="0">
                  <c:v>1 - Not clear at all</c:v>
                </c:pt>
              </c:strCache>
            </c:strRef>
          </c:tx>
          <c:spPr>
            <a:solidFill>
              <a:srgbClr val="FF00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dLblPos val="ctr"/>
            <c:showLegendKey val="0"/>
            <c:showVal val="1"/>
            <c:showCatName val="0"/>
            <c:showSerName val="0"/>
            <c:showPercent val="0"/>
            <c:showBubbleSize val="0"/>
            <c:showLeaderLines val="0"/>
          </c:dLbls>
          <c:cat>
            <c:strRef>
              <c:f>Sheet1!$A$2:$A$3</c:f>
              <c:strCache>
                <c:ptCount val="2"/>
                <c:pt idx="0">
                  <c:v>EU HEI All</c:v>
                </c:pt>
                <c:pt idx="1">
                  <c:v>Czech Republic HEI-All</c:v>
                </c:pt>
              </c:strCache>
            </c:strRef>
          </c:cat>
          <c:val>
            <c:numRef>
              <c:f>Sheet1!$B$2:$B$3</c:f>
              <c:numCache>
                <c:formatCode>0%</c:formatCode>
                <c:ptCount val="2"/>
                <c:pt idx="0">
                  <c:v>3.0000000000000002E-2</c:v>
                </c:pt>
                <c:pt idx="1">
                  <c:v>4.0000000000000015E-2</c:v>
                </c:pt>
              </c:numCache>
            </c:numRef>
          </c:val>
        </c:ser>
        <c:ser>
          <c:idx val="1"/>
          <c:order val="1"/>
          <c:tx>
            <c:strRef>
              <c:f>Sheet1!$C$1</c:f>
              <c:strCache>
                <c:ptCount val="1"/>
                <c:pt idx="0">
                  <c:v>2</c:v>
                </c:pt>
              </c:strCache>
            </c:strRef>
          </c:tx>
          <c:spPr>
            <a:solidFill>
              <a:srgbClr val="FF99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Sheet1!$A$2:$A$3</c:f>
              <c:strCache>
                <c:ptCount val="2"/>
                <c:pt idx="0">
                  <c:v>EU HEI All</c:v>
                </c:pt>
                <c:pt idx="1">
                  <c:v>Czech Republic HEI-All</c:v>
                </c:pt>
              </c:strCache>
            </c:strRef>
          </c:cat>
          <c:val>
            <c:numRef>
              <c:f>Sheet1!$C$2:$C$3</c:f>
              <c:numCache>
                <c:formatCode>0%</c:formatCode>
                <c:ptCount val="2"/>
                <c:pt idx="0">
                  <c:v>0.12000000000000002</c:v>
                </c:pt>
                <c:pt idx="1">
                  <c:v>0.18000000000000005</c:v>
                </c:pt>
              </c:numCache>
            </c:numRef>
          </c:val>
        </c:ser>
        <c:ser>
          <c:idx val="2"/>
          <c:order val="2"/>
          <c:tx>
            <c:strRef>
              <c:f>Sheet1!$D$1</c:f>
              <c:strCache>
                <c:ptCount val="1"/>
                <c:pt idx="0">
                  <c:v>3</c:v>
                </c:pt>
              </c:strCache>
            </c:strRef>
          </c:tx>
          <c:spPr>
            <a:solidFill>
              <a:srgbClr val="FFFFFF"/>
            </a:solidFill>
            <a:ln w="12425">
              <a:solidFill>
                <a:schemeClr val="tx1"/>
              </a:solidFill>
              <a:prstDash val="solid"/>
            </a:ln>
          </c:spPr>
          <c:invertIfNegative val="0"/>
          <c:dLbls>
            <c:dLbl>
              <c:idx val="3"/>
              <c:layout>
                <c:manualLayout>
                  <c:xMode val="edge"/>
                  <c:yMode val="edge"/>
                  <c:x val="0.47580645161290513"/>
                  <c:y val="0.30841121495327267"/>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Sheet1!$A$2:$A$3</c:f>
              <c:strCache>
                <c:ptCount val="2"/>
                <c:pt idx="0">
                  <c:v>EU HEI All</c:v>
                </c:pt>
                <c:pt idx="1">
                  <c:v>Czech Republic HEI-All</c:v>
                </c:pt>
              </c:strCache>
            </c:strRef>
          </c:cat>
          <c:val>
            <c:numRef>
              <c:f>Sheet1!$D$2:$D$3</c:f>
              <c:numCache>
                <c:formatCode>0%</c:formatCode>
                <c:ptCount val="2"/>
                <c:pt idx="0">
                  <c:v>0.23</c:v>
                </c:pt>
                <c:pt idx="1">
                  <c:v>0.16</c:v>
                </c:pt>
              </c:numCache>
            </c:numRef>
          </c:val>
        </c:ser>
        <c:ser>
          <c:idx val="3"/>
          <c:order val="3"/>
          <c:tx>
            <c:strRef>
              <c:f>Sheet1!$E$1</c:f>
              <c:strCache>
                <c:ptCount val="1"/>
                <c:pt idx="0">
                  <c:v>4</c:v>
                </c:pt>
              </c:strCache>
            </c:strRef>
          </c:tx>
          <c:spPr>
            <a:solidFill>
              <a:srgbClr val="CCFFCC"/>
            </a:solidFill>
            <a:ln w="12425">
              <a:solidFill>
                <a:schemeClr val="tx1"/>
              </a:solidFill>
              <a:prstDash val="solid"/>
            </a:ln>
          </c:spPr>
          <c:invertIfNegative val="0"/>
          <c:dLbls>
            <c:dLbl>
              <c:idx val="1"/>
              <c:layout>
                <c:manualLayout>
                  <c:x val="3.5633268599287041E-3"/>
                  <c:y val="-9.7503861149440315E-3"/>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Sheet1!$A$2:$A$3</c:f>
              <c:strCache>
                <c:ptCount val="2"/>
                <c:pt idx="0">
                  <c:v>EU HEI All</c:v>
                </c:pt>
                <c:pt idx="1">
                  <c:v>Czech Republic HEI-All</c:v>
                </c:pt>
              </c:strCache>
            </c:strRef>
          </c:cat>
          <c:val>
            <c:numRef>
              <c:f>Sheet1!$E$2:$E$3</c:f>
              <c:numCache>
                <c:formatCode>0%</c:formatCode>
                <c:ptCount val="2"/>
                <c:pt idx="0">
                  <c:v>0.35000000000000009</c:v>
                </c:pt>
                <c:pt idx="1">
                  <c:v>0.33000000000000013</c:v>
                </c:pt>
              </c:numCache>
            </c:numRef>
          </c:val>
        </c:ser>
        <c:ser>
          <c:idx val="4"/>
          <c:order val="4"/>
          <c:tx>
            <c:strRef>
              <c:f>Sheet1!$F$1</c:f>
              <c:strCache>
                <c:ptCount val="1"/>
                <c:pt idx="0">
                  <c:v>5 - Very clear</c:v>
                </c:pt>
              </c:strCache>
            </c:strRef>
          </c:tx>
          <c:spPr>
            <a:solidFill>
              <a:srgbClr val="99CC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Sheet1!$A$2:$A$3</c:f>
              <c:strCache>
                <c:ptCount val="2"/>
                <c:pt idx="0">
                  <c:v>EU HEI All</c:v>
                </c:pt>
                <c:pt idx="1">
                  <c:v>Czech Republic HEI-All</c:v>
                </c:pt>
              </c:strCache>
            </c:strRef>
          </c:cat>
          <c:val>
            <c:numRef>
              <c:f>Sheet1!$F$2:$F$3</c:f>
              <c:numCache>
                <c:formatCode>0%</c:formatCode>
                <c:ptCount val="2"/>
                <c:pt idx="0">
                  <c:v>0.26</c:v>
                </c:pt>
                <c:pt idx="1">
                  <c:v>0.26</c:v>
                </c:pt>
              </c:numCache>
            </c:numRef>
          </c:val>
        </c:ser>
        <c:dLbls>
          <c:showLegendKey val="0"/>
          <c:showVal val="0"/>
          <c:showCatName val="0"/>
          <c:showSerName val="0"/>
          <c:showPercent val="0"/>
          <c:showBubbleSize val="0"/>
        </c:dLbls>
        <c:gapWidth val="60"/>
        <c:overlap val="100"/>
        <c:axId val="38334848"/>
        <c:axId val="38336384"/>
      </c:barChart>
      <c:catAx>
        <c:axId val="38334848"/>
        <c:scaling>
          <c:orientation val="minMax"/>
        </c:scaling>
        <c:delete val="0"/>
        <c:axPos val="b"/>
        <c:numFmt formatCode="0%" sourceLinked="1"/>
        <c:majorTickMark val="out"/>
        <c:minorTickMark val="none"/>
        <c:tickLblPos val="nextTo"/>
        <c:spPr>
          <a:ln w="3106">
            <a:solidFill>
              <a:schemeClr val="tx1"/>
            </a:solidFill>
            <a:prstDash val="solid"/>
          </a:ln>
        </c:spPr>
        <c:txPr>
          <a:bodyPr rot="0" vert="horz"/>
          <a:lstStyle/>
          <a:p>
            <a:pPr>
              <a:defRPr sz="1174" b="1" i="0" u="none" strike="noStrike" baseline="0">
                <a:solidFill>
                  <a:schemeClr val="tx1"/>
                </a:solidFill>
                <a:latin typeface="Verdana"/>
                <a:ea typeface="Verdana"/>
                <a:cs typeface="Verdana"/>
              </a:defRPr>
            </a:pPr>
            <a:endParaRPr lang="cs-CZ"/>
          </a:p>
        </c:txPr>
        <c:crossAx val="38336384"/>
        <c:crosses val="autoZero"/>
        <c:auto val="1"/>
        <c:lblAlgn val="ctr"/>
        <c:lblOffset val="100"/>
        <c:tickLblSkip val="1"/>
        <c:tickMarkSkip val="1"/>
        <c:noMultiLvlLbl val="0"/>
      </c:catAx>
      <c:valAx>
        <c:axId val="38336384"/>
        <c:scaling>
          <c:orientation val="minMax"/>
        </c:scaling>
        <c:delete val="1"/>
        <c:axPos val="l"/>
        <c:numFmt formatCode="0%" sourceLinked="1"/>
        <c:majorTickMark val="out"/>
        <c:minorTickMark val="none"/>
        <c:tickLblPos val="none"/>
        <c:crossAx val="38334848"/>
        <c:crosses val="autoZero"/>
        <c:crossBetween val="between"/>
      </c:valAx>
    </c:plotArea>
    <c:legend>
      <c:legendPos val="r"/>
      <c:layout>
        <c:manualLayout>
          <c:xMode val="edge"/>
          <c:yMode val="edge"/>
          <c:x val="0.74423963133640936"/>
          <c:y val="0.18691588785046956"/>
          <c:w val="0.18095233275756617"/>
          <c:h val="0.26951978454006925"/>
        </c:manualLayout>
      </c:layout>
      <c:overlay val="0"/>
      <c:spPr>
        <a:solidFill>
          <a:schemeClr val="bg1"/>
        </a:solidFill>
        <a:ln w="24850">
          <a:noFill/>
        </a:ln>
      </c:spPr>
      <c:txPr>
        <a:bodyPr/>
        <a:lstStyle/>
        <a:p>
          <a:pPr>
            <a:defRPr sz="1076" b="1" i="0" u="none" strike="noStrike" baseline="0">
              <a:solidFill>
                <a:schemeClr val="tx1"/>
              </a:solidFill>
              <a:latin typeface="Verdana"/>
              <a:ea typeface="Verdana"/>
              <a:cs typeface="Verdana"/>
            </a:defRPr>
          </a:pPr>
          <a:endParaRPr lang="cs-CZ"/>
        </a:p>
      </c:txPr>
    </c:legend>
    <c:plotVisOnly val="1"/>
    <c:dispBlanksAs val="gap"/>
    <c:showDLblsOverMax val="0"/>
  </c:chart>
  <c:spPr>
    <a:noFill/>
    <a:ln>
      <a:noFill/>
    </a:ln>
  </c:spPr>
  <c:txPr>
    <a:bodyPr/>
    <a:lstStyle/>
    <a:p>
      <a:pPr>
        <a:defRPr sz="1761" b="1" i="0" u="none" strike="noStrike" baseline="0">
          <a:solidFill>
            <a:schemeClr val="tx1"/>
          </a:solidFill>
          <a:latin typeface="Verdana"/>
          <a:ea typeface="Verdana"/>
          <a:cs typeface="Verdana"/>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24423963133924E-2"/>
          <c:y val="2.3364485981308327E-3"/>
          <c:w val="0.66129032258064879"/>
          <c:h val="0.91588785046728971"/>
        </c:manualLayout>
      </c:layout>
      <c:barChart>
        <c:barDir val="col"/>
        <c:grouping val="stacked"/>
        <c:varyColors val="0"/>
        <c:ser>
          <c:idx val="0"/>
          <c:order val="0"/>
          <c:tx>
            <c:strRef>
              <c:f>Sheet1!$B$1</c:f>
              <c:strCache>
                <c:ptCount val="1"/>
                <c:pt idx="0">
                  <c:v>1 - Completely disagree</c:v>
                </c:pt>
              </c:strCache>
            </c:strRef>
          </c:tx>
          <c:spPr>
            <a:solidFill>
              <a:srgbClr val="FF00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dLblPos val="ctr"/>
            <c:showLegendKey val="0"/>
            <c:showVal val="1"/>
            <c:showCatName val="0"/>
            <c:showSerName val="0"/>
            <c:showPercent val="0"/>
            <c:showBubbleSize val="0"/>
            <c:showLeaderLines val="0"/>
          </c:dLbls>
          <c:cat>
            <c:strRef>
              <c:f>Sheet1!$A$2:$A$3</c:f>
              <c:strCache>
                <c:ptCount val="2"/>
                <c:pt idx="0">
                  <c:v>EU HEI-All</c:v>
                </c:pt>
                <c:pt idx="1">
                  <c:v>Czech Republic HEI-All</c:v>
                </c:pt>
              </c:strCache>
            </c:strRef>
          </c:cat>
          <c:val>
            <c:numRef>
              <c:f>Sheet1!$B$2:$B$3</c:f>
              <c:numCache>
                <c:formatCode>0%</c:formatCode>
                <c:ptCount val="2"/>
                <c:pt idx="0">
                  <c:v>2.0000000000000007E-2</c:v>
                </c:pt>
                <c:pt idx="1">
                  <c:v>0</c:v>
                </c:pt>
              </c:numCache>
            </c:numRef>
          </c:val>
        </c:ser>
        <c:ser>
          <c:idx val="1"/>
          <c:order val="1"/>
          <c:tx>
            <c:strRef>
              <c:f>Sheet1!$C$1</c:f>
              <c:strCache>
                <c:ptCount val="1"/>
                <c:pt idx="0">
                  <c:v>2</c:v>
                </c:pt>
              </c:strCache>
            </c:strRef>
          </c:tx>
          <c:spPr>
            <a:solidFill>
              <a:srgbClr val="FF99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Sheet1!$A$2:$A$3</c:f>
              <c:strCache>
                <c:ptCount val="2"/>
                <c:pt idx="0">
                  <c:v>EU HEI-All</c:v>
                </c:pt>
                <c:pt idx="1">
                  <c:v>Czech Republic HEI-All</c:v>
                </c:pt>
              </c:strCache>
            </c:strRef>
          </c:cat>
          <c:val>
            <c:numRef>
              <c:f>Sheet1!$C$2:$C$3</c:f>
              <c:numCache>
                <c:formatCode>0%</c:formatCode>
                <c:ptCount val="2"/>
                <c:pt idx="0">
                  <c:v>0.05</c:v>
                </c:pt>
                <c:pt idx="1">
                  <c:v>0.14000000000000001</c:v>
                </c:pt>
              </c:numCache>
            </c:numRef>
          </c:val>
        </c:ser>
        <c:ser>
          <c:idx val="2"/>
          <c:order val="2"/>
          <c:tx>
            <c:strRef>
              <c:f>Sheet1!$D$1</c:f>
              <c:strCache>
                <c:ptCount val="1"/>
                <c:pt idx="0">
                  <c:v>3</c:v>
                </c:pt>
              </c:strCache>
            </c:strRef>
          </c:tx>
          <c:spPr>
            <a:solidFill>
              <a:srgbClr val="FFFFFF"/>
            </a:solidFill>
            <a:ln w="12425">
              <a:solidFill>
                <a:schemeClr val="tx1"/>
              </a:solidFill>
              <a:prstDash val="solid"/>
            </a:ln>
          </c:spPr>
          <c:invertIfNegative val="0"/>
          <c:dLbls>
            <c:dLbl>
              <c:idx val="3"/>
              <c:layout>
                <c:manualLayout>
                  <c:xMode val="edge"/>
                  <c:yMode val="edge"/>
                  <c:x val="0.47580645161290536"/>
                  <c:y val="0.30841121495327284"/>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Sheet1!$A$2:$A$3</c:f>
              <c:strCache>
                <c:ptCount val="2"/>
                <c:pt idx="0">
                  <c:v>EU HEI-All</c:v>
                </c:pt>
                <c:pt idx="1">
                  <c:v>Czech Republic HEI-All</c:v>
                </c:pt>
              </c:strCache>
            </c:strRef>
          </c:cat>
          <c:val>
            <c:numRef>
              <c:f>Sheet1!$D$2:$D$3</c:f>
              <c:numCache>
                <c:formatCode>0%</c:formatCode>
                <c:ptCount val="2"/>
                <c:pt idx="0">
                  <c:v>0.18000000000000005</c:v>
                </c:pt>
                <c:pt idx="1">
                  <c:v>0.28000000000000008</c:v>
                </c:pt>
              </c:numCache>
            </c:numRef>
          </c:val>
        </c:ser>
        <c:ser>
          <c:idx val="3"/>
          <c:order val="3"/>
          <c:tx>
            <c:strRef>
              <c:f>Sheet1!$E$1</c:f>
              <c:strCache>
                <c:ptCount val="1"/>
                <c:pt idx="0">
                  <c:v>4</c:v>
                </c:pt>
              </c:strCache>
            </c:strRef>
          </c:tx>
          <c:spPr>
            <a:solidFill>
              <a:srgbClr val="CCFFCC"/>
            </a:solidFill>
            <a:ln w="12425">
              <a:solidFill>
                <a:schemeClr val="tx1"/>
              </a:solidFill>
              <a:prstDash val="solid"/>
            </a:ln>
          </c:spPr>
          <c:invertIfNegative val="0"/>
          <c:dLbls>
            <c:dLbl>
              <c:idx val="1"/>
              <c:layout>
                <c:manualLayout>
                  <c:x val="3.5633268599287028E-3"/>
                  <c:y val="-9.750386114944035E-3"/>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Sheet1!$A$2:$A$3</c:f>
              <c:strCache>
                <c:ptCount val="2"/>
                <c:pt idx="0">
                  <c:v>EU HEI-All</c:v>
                </c:pt>
                <c:pt idx="1">
                  <c:v>Czech Republic HEI-All</c:v>
                </c:pt>
              </c:strCache>
            </c:strRef>
          </c:cat>
          <c:val>
            <c:numRef>
              <c:f>Sheet1!$E$2:$E$3</c:f>
              <c:numCache>
                <c:formatCode>0%</c:formatCode>
                <c:ptCount val="2"/>
                <c:pt idx="0">
                  <c:v>0.4</c:v>
                </c:pt>
                <c:pt idx="1">
                  <c:v>0.4</c:v>
                </c:pt>
              </c:numCache>
            </c:numRef>
          </c:val>
        </c:ser>
        <c:ser>
          <c:idx val="4"/>
          <c:order val="4"/>
          <c:tx>
            <c:strRef>
              <c:f>Sheet1!$F$1</c:f>
              <c:strCache>
                <c:ptCount val="1"/>
                <c:pt idx="0">
                  <c:v>5 - Fully agree</c:v>
                </c:pt>
              </c:strCache>
            </c:strRef>
          </c:tx>
          <c:spPr>
            <a:solidFill>
              <a:srgbClr val="99CC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Sheet1!$A$2:$A$3</c:f>
              <c:strCache>
                <c:ptCount val="2"/>
                <c:pt idx="0">
                  <c:v>EU HEI-All</c:v>
                </c:pt>
                <c:pt idx="1">
                  <c:v>Czech Republic HEI-All</c:v>
                </c:pt>
              </c:strCache>
            </c:strRef>
          </c:cat>
          <c:val>
            <c:numRef>
              <c:f>Sheet1!$F$2:$F$3</c:f>
              <c:numCache>
                <c:formatCode>0%</c:formatCode>
                <c:ptCount val="2"/>
                <c:pt idx="0">
                  <c:v>0.35000000000000009</c:v>
                </c:pt>
                <c:pt idx="1">
                  <c:v>0.18000000000000005</c:v>
                </c:pt>
              </c:numCache>
            </c:numRef>
          </c:val>
        </c:ser>
        <c:dLbls>
          <c:showLegendKey val="0"/>
          <c:showVal val="0"/>
          <c:showCatName val="0"/>
          <c:showSerName val="0"/>
          <c:showPercent val="0"/>
          <c:showBubbleSize val="0"/>
        </c:dLbls>
        <c:gapWidth val="60"/>
        <c:overlap val="100"/>
        <c:axId val="39042432"/>
        <c:axId val="39044224"/>
      </c:barChart>
      <c:catAx>
        <c:axId val="39042432"/>
        <c:scaling>
          <c:orientation val="minMax"/>
        </c:scaling>
        <c:delete val="0"/>
        <c:axPos val="b"/>
        <c:numFmt formatCode="0%" sourceLinked="1"/>
        <c:majorTickMark val="out"/>
        <c:minorTickMark val="none"/>
        <c:tickLblPos val="nextTo"/>
        <c:spPr>
          <a:ln w="3106">
            <a:solidFill>
              <a:schemeClr val="tx1"/>
            </a:solidFill>
            <a:prstDash val="solid"/>
          </a:ln>
        </c:spPr>
        <c:txPr>
          <a:bodyPr rot="0" vert="horz"/>
          <a:lstStyle/>
          <a:p>
            <a:pPr>
              <a:defRPr sz="1174" b="1" i="0" u="none" strike="noStrike" baseline="0">
                <a:solidFill>
                  <a:schemeClr val="tx1"/>
                </a:solidFill>
                <a:latin typeface="Verdana"/>
                <a:ea typeface="Verdana"/>
                <a:cs typeface="Verdana"/>
              </a:defRPr>
            </a:pPr>
            <a:endParaRPr lang="cs-CZ"/>
          </a:p>
        </c:txPr>
        <c:crossAx val="39044224"/>
        <c:crosses val="autoZero"/>
        <c:auto val="1"/>
        <c:lblAlgn val="ctr"/>
        <c:lblOffset val="100"/>
        <c:tickLblSkip val="1"/>
        <c:tickMarkSkip val="1"/>
        <c:noMultiLvlLbl val="0"/>
      </c:catAx>
      <c:valAx>
        <c:axId val="39044224"/>
        <c:scaling>
          <c:orientation val="minMax"/>
        </c:scaling>
        <c:delete val="1"/>
        <c:axPos val="l"/>
        <c:numFmt formatCode="0%" sourceLinked="1"/>
        <c:majorTickMark val="out"/>
        <c:minorTickMark val="none"/>
        <c:tickLblPos val="none"/>
        <c:crossAx val="39042432"/>
        <c:crosses val="autoZero"/>
        <c:crossBetween val="between"/>
      </c:valAx>
      <c:spPr>
        <a:noFill/>
        <a:ln w="24850">
          <a:noFill/>
        </a:ln>
      </c:spPr>
    </c:plotArea>
    <c:legend>
      <c:legendPos val="r"/>
      <c:layout>
        <c:manualLayout>
          <c:xMode val="edge"/>
          <c:yMode val="edge"/>
          <c:x val="0.7442396313364098"/>
          <c:y val="0.18691588785046973"/>
          <c:w val="0.25345622119815681"/>
          <c:h val="0.54205607476635143"/>
        </c:manualLayout>
      </c:layout>
      <c:overlay val="0"/>
      <c:spPr>
        <a:solidFill>
          <a:schemeClr val="bg1"/>
        </a:solidFill>
        <a:ln w="24850">
          <a:noFill/>
        </a:ln>
      </c:spPr>
      <c:txPr>
        <a:bodyPr/>
        <a:lstStyle/>
        <a:p>
          <a:pPr>
            <a:defRPr sz="1076" b="1" i="0" u="none" strike="noStrike" baseline="0">
              <a:solidFill>
                <a:schemeClr val="tx1"/>
              </a:solidFill>
              <a:latin typeface="Verdana"/>
              <a:ea typeface="Verdana"/>
              <a:cs typeface="Verdana"/>
            </a:defRPr>
          </a:pPr>
          <a:endParaRPr lang="cs-CZ"/>
        </a:p>
      </c:txPr>
    </c:legend>
    <c:plotVisOnly val="1"/>
    <c:dispBlanksAs val="gap"/>
    <c:showDLblsOverMax val="0"/>
  </c:chart>
  <c:spPr>
    <a:noFill/>
    <a:ln>
      <a:noFill/>
    </a:ln>
  </c:spPr>
  <c:txPr>
    <a:bodyPr/>
    <a:lstStyle/>
    <a:p>
      <a:pPr>
        <a:defRPr sz="1761" b="1" i="0" u="none" strike="noStrike" baseline="0">
          <a:solidFill>
            <a:schemeClr val="tx1"/>
          </a:solidFill>
          <a:latin typeface="Verdana"/>
          <a:ea typeface="Verdana"/>
          <a:cs typeface="Verdana"/>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24423963133924E-2"/>
          <c:y val="2.3364485981308327E-3"/>
          <c:w val="0.66129032258065223"/>
          <c:h val="0.91588785046728971"/>
        </c:manualLayout>
      </c:layout>
      <c:barChart>
        <c:barDir val="col"/>
        <c:grouping val="stacked"/>
        <c:varyColors val="0"/>
        <c:ser>
          <c:idx val="0"/>
          <c:order val="0"/>
          <c:tx>
            <c:strRef>
              <c:f>Sheet1!$B$1</c:f>
              <c:strCache>
                <c:ptCount val="1"/>
                <c:pt idx="0">
                  <c:v>1 - Strongly disagree</c:v>
                </c:pt>
              </c:strCache>
            </c:strRef>
          </c:tx>
          <c:spPr>
            <a:solidFill>
              <a:srgbClr val="FF00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dLblPos val="ct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Sheet1!$B$2:$B$4</c:f>
              <c:numCache>
                <c:formatCode>0%</c:formatCode>
                <c:ptCount val="2"/>
                <c:pt idx="0">
                  <c:v>1.0000000000000004E-2</c:v>
                </c:pt>
                <c:pt idx="1">
                  <c:v>0</c:v>
                </c:pt>
              </c:numCache>
            </c:numRef>
          </c:val>
        </c:ser>
        <c:ser>
          <c:idx val="1"/>
          <c:order val="1"/>
          <c:tx>
            <c:strRef>
              <c:f>Sheet1!$C$1</c:f>
              <c:strCache>
                <c:ptCount val="1"/>
                <c:pt idx="0">
                  <c:v>2 </c:v>
                </c:pt>
              </c:strCache>
            </c:strRef>
          </c:tx>
          <c:spPr>
            <a:solidFill>
              <a:srgbClr val="FF99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Sheet1!$C$2:$C$4</c:f>
              <c:numCache>
                <c:formatCode>0%</c:formatCode>
                <c:ptCount val="2"/>
                <c:pt idx="0">
                  <c:v>2.0000000000000007E-2</c:v>
                </c:pt>
                <c:pt idx="1">
                  <c:v>4.0000000000000015E-2</c:v>
                </c:pt>
              </c:numCache>
            </c:numRef>
          </c:val>
        </c:ser>
        <c:ser>
          <c:idx val="2"/>
          <c:order val="2"/>
          <c:tx>
            <c:strRef>
              <c:f>Sheet1!$D$1</c:f>
              <c:strCache>
                <c:ptCount val="1"/>
                <c:pt idx="0">
                  <c:v>3</c:v>
                </c:pt>
              </c:strCache>
            </c:strRef>
          </c:tx>
          <c:spPr>
            <a:solidFill>
              <a:srgbClr val="FFFFFF"/>
            </a:solidFill>
            <a:ln w="12425">
              <a:solidFill>
                <a:schemeClr val="tx1"/>
              </a:solidFill>
              <a:prstDash val="solid"/>
            </a:ln>
          </c:spPr>
          <c:invertIfNegative val="0"/>
          <c:dLbls>
            <c:dLbl>
              <c:idx val="3"/>
              <c:layout>
                <c:manualLayout>
                  <c:xMode val="edge"/>
                  <c:yMode val="edge"/>
                  <c:x val="0.47580645161290736"/>
                  <c:y val="0.30841121495327456"/>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Sheet1!$D$2:$D$4</c:f>
              <c:numCache>
                <c:formatCode>0%</c:formatCode>
                <c:ptCount val="2"/>
                <c:pt idx="0">
                  <c:v>0.1</c:v>
                </c:pt>
                <c:pt idx="1">
                  <c:v>0.12000000000000002</c:v>
                </c:pt>
              </c:numCache>
            </c:numRef>
          </c:val>
        </c:ser>
        <c:ser>
          <c:idx val="3"/>
          <c:order val="3"/>
          <c:tx>
            <c:strRef>
              <c:f>Sheet1!$E$1</c:f>
              <c:strCache>
                <c:ptCount val="1"/>
                <c:pt idx="0">
                  <c:v>4</c:v>
                </c:pt>
              </c:strCache>
            </c:strRef>
          </c:tx>
          <c:spPr>
            <a:solidFill>
              <a:srgbClr val="CCFFCC"/>
            </a:solidFill>
            <a:ln w="12425">
              <a:solidFill>
                <a:schemeClr val="tx1"/>
              </a:solidFill>
              <a:prstDash val="solid"/>
            </a:ln>
          </c:spPr>
          <c:invertIfNegative val="0"/>
          <c:dLbls>
            <c:dLbl>
              <c:idx val="1"/>
              <c:layout>
                <c:manualLayout>
                  <c:x val="3.5633268599287297E-3"/>
                  <c:y val="-9.7503861149441148E-3"/>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Sheet1!$E$2:$E$4</c:f>
              <c:numCache>
                <c:formatCode>0%</c:formatCode>
                <c:ptCount val="2"/>
                <c:pt idx="0">
                  <c:v>0.39000000000000012</c:v>
                </c:pt>
                <c:pt idx="1">
                  <c:v>0.4900000000000001</c:v>
                </c:pt>
              </c:numCache>
            </c:numRef>
          </c:val>
        </c:ser>
        <c:ser>
          <c:idx val="4"/>
          <c:order val="4"/>
          <c:tx>
            <c:strRef>
              <c:f>Sheet1!$F$1</c:f>
              <c:strCache>
                <c:ptCount val="1"/>
                <c:pt idx="0">
                  <c:v>5 - Strongly agree</c:v>
                </c:pt>
              </c:strCache>
            </c:strRef>
          </c:tx>
          <c:spPr>
            <a:solidFill>
              <a:srgbClr val="99CC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Sheet1!$F$2:$F$4</c:f>
              <c:numCache>
                <c:formatCode>0%</c:formatCode>
                <c:ptCount val="2"/>
                <c:pt idx="0">
                  <c:v>0.46</c:v>
                </c:pt>
                <c:pt idx="1">
                  <c:v>0.33000000000000013</c:v>
                </c:pt>
              </c:numCache>
            </c:numRef>
          </c:val>
        </c:ser>
        <c:dLbls>
          <c:showLegendKey val="0"/>
          <c:showVal val="0"/>
          <c:showCatName val="0"/>
          <c:showSerName val="0"/>
          <c:showPercent val="0"/>
          <c:showBubbleSize val="0"/>
        </c:dLbls>
        <c:gapWidth val="60"/>
        <c:overlap val="100"/>
        <c:axId val="39982976"/>
        <c:axId val="40131584"/>
      </c:barChart>
      <c:catAx>
        <c:axId val="39982976"/>
        <c:scaling>
          <c:orientation val="minMax"/>
        </c:scaling>
        <c:delete val="0"/>
        <c:axPos val="b"/>
        <c:numFmt formatCode="0%" sourceLinked="1"/>
        <c:majorTickMark val="out"/>
        <c:minorTickMark val="none"/>
        <c:tickLblPos val="nextTo"/>
        <c:spPr>
          <a:ln w="3106">
            <a:solidFill>
              <a:schemeClr val="tx1"/>
            </a:solidFill>
            <a:prstDash val="solid"/>
          </a:ln>
        </c:spPr>
        <c:txPr>
          <a:bodyPr rot="0" vert="horz"/>
          <a:lstStyle/>
          <a:p>
            <a:pPr>
              <a:defRPr sz="1174" b="1" i="0" u="none" strike="noStrike" baseline="0">
                <a:solidFill>
                  <a:schemeClr val="tx1"/>
                </a:solidFill>
                <a:latin typeface="Verdana"/>
                <a:ea typeface="Verdana"/>
                <a:cs typeface="Verdana"/>
              </a:defRPr>
            </a:pPr>
            <a:endParaRPr lang="cs-CZ"/>
          </a:p>
        </c:txPr>
        <c:crossAx val="40131584"/>
        <c:crosses val="autoZero"/>
        <c:auto val="1"/>
        <c:lblAlgn val="ctr"/>
        <c:lblOffset val="100"/>
        <c:tickLblSkip val="1"/>
        <c:tickMarkSkip val="1"/>
        <c:noMultiLvlLbl val="0"/>
      </c:catAx>
      <c:valAx>
        <c:axId val="40131584"/>
        <c:scaling>
          <c:orientation val="minMax"/>
        </c:scaling>
        <c:delete val="1"/>
        <c:axPos val="l"/>
        <c:numFmt formatCode="0%" sourceLinked="1"/>
        <c:majorTickMark val="out"/>
        <c:minorTickMark val="none"/>
        <c:tickLblPos val="none"/>
        <c:crossAx val="39982976"/>
        <c:crosses val="autoZero"/>
        <c:crossBetween val="between"/>
      </c:valAx>
      <c:spPr>
        <a:noFill/>
        <a:ln w="24850">
          <a:noFill/>
        </a:ln>
      </c:spPr>
    </c:plotArea>
    <c:legend>
      <c:legendPos val="r"/>
      <c:layout>
        <c:manualLayout>
          <c:xMode val="edge"/>
          <c:yMode val="edge"/>
          <c:x val="0.74423963133641369"/>
          <c:y val="0.18691588785047206"/>
          <c:w val="0.25345622119815681"/>
          <c:h val="0.54205607476634798"/>
        </c:manualLayout>
      </c:layout>
      <c:overlay val="0"/>
      <c:spPr>
        <a:solidFill>
          <a:schemeClr val="bg1"/>
        </a:solidFill>
        <a:ln w="24850">
          <a:noFill/>
        </a:ln>
      </c:spPr>
      <c:txPr>
        <a:bodyPr/>
        <a:lstStyle/>
        <a:p>
          <a:pPr>
            <a:defRPr sz="1076" b="1" i="0" u="none" strike="noStrike" baseline="0">
              <a:solidFill>
                <a:schemeClr val="tx1"/>
              </a:solidFill>
              <a:latin typeface="Verdana"/>
              <a:ea typeface="Verdana"/>
              <a:cs typeface="Verdana"/>
            </a:defRPr>
          </a:pPr>
          <a:endParaRPr lang="cs-CZ"/>
        </a:p>
      </c:txPr>
    </c:legend>
    <c:plotVisOnly val="1"/>
    <c:dispBlanksAs val="gap"/>
    <c:showDLblsOverMax val="0"/>
  </c:chart>
  <c:spPr>
    <a:noFill/>
    <a:ln>
      <a:noFill/>
    </a:ln>
  </c:spPr>
  <c:txPr>
    <a:bodyPr/>
    <a:lstStyle/>
    <a:p>
      <a:pPr>
        <a:defRPr sz="1761" b="1" i="0" u="none" strike="noStrike" baseline="0">
          <a:solidFill>
            <a:schemeClr val="tx1"/>
          </a:solidFill>
          <a:latin typeface="Verdana"/>
          <a:ea typeface="Verdana"/>
          <a:cs typeface="Verdana"/>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24423963133924E-2"/>
          <c:y val="2.3364485981308327E-3"/>
          <c:w val="0.66129032258065179"/>
          <c:h val="0.91588785046728971"/>
        </c:manualLayout>
      </c:layout>
      <c:barChart>
        <c:barDir val="col"/>
        <c:grouping val="stacked"/>
        <c:varyColors val="0"/>
        <c:ser>
          <c:idx val="0"/>
          <c:order val="0"/>
          <c:tx>
            <c:strRef>
              <c:f>Sheet1!$B$1</c:f>
              <c:strCache>
                <c:ptCount val="1"/>
                <c:pt idx="0">
                  <c:v>1 - Not explicitly at all</c:v>
                </c:pt>
              </c:strCache>
            </c:strRef>
          </c:tx>
          <c:spPr>
            <a:solidFill>
              <a:srgbClr val="FF00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dLblPos val="ct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Sheet1!$B$2:$B$4</c:f>
              <c:numCache>
                <c:formatCode>0%</c:formatCode>
                <c:ptCount val="2"/>
                <c:pt idx="0">
                  <c:v>6.0000000000000019E-2</c:v>
                </c:pt>
                <c:pt idx="1">
                  <c:v>0.12000000000000002</c:v>
                </c:pt>
              </c:numCache>
            </c:numRef>
          </c:val>
        </c:ser>
        <c:ser>
          <c:idx val="1"/>
          <c:order val="1"/>
          <c:tx>
            <c:strRef>
              <c:f>Sheet1!$C$1</c:f>
              <c:strCache>
                <c:ptCount val="1"/>
                <c:pt idx="0">
                  <c:v>2 </c:v>
                </c:pt>
              </c:strCache>
            </c:strRef>
          </c:tx>
          <c:spPr>
            <a:solidFill>
              <a:srgbClr val="FF99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Sheet1!$C$2:$C$4</c:f>
              <c:numCache>
                <c:formatCode>0%</c:formatCode>
                <c:ptCount val="2"/>
                <c:pt idx="0">
                  <c:v>0.12000000000000002</c:v>
                </c:pt>
                <c:pt idx="1">
                  <c:v>0.33000000000000013</c:v>
                </c:pt>
              </c:numCache>
            </c:numRef>
          </c:val>
        </c:ser>
        <c:ser>
          <c:idx val="2"/>
          <c:order val="2"/>
          <c:tx>
            <c:strRef>
              <c:f>Sheet1!$D$1</c:f>
              <c:strCache>
                <c:ptCount val="1"/>
                <c:pt idx="0">
                  <c:v>3</c:v>
                </c:pt>
              </c:strCache>
            </c:strRef>
          </c:tx>
          <c:spPr>
            <a:solidFill>
              <a:srgbClr val="FFFFFF"/>
            </a:solidFill>
            <a:ln w="12425">
              <a:solidFill>
                <a:schemeClr val="tx1"/>
              </a:solidFill>
              <a:prstDash val="solid"/>
            </a:ln>
          </c:spPr>
          <c:invertIfNegative val="0"/>
          <c:dLbls>
            <c:dLbl>
              <c:idx val="3"/>
              <c:layout>
                <c:manualLayout>
                  <c:xMode val="edge"/>
                  <c:yMode val="edge"/>
                  <c:x val="0.47580645161290702"/>
                  <c:y val="0.30841121495327434"/>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Sheet1!$D$2:$D$4</c:f>
              <c:numCache>
                <c:formatCode>0%</c:formatCode>
                <c:ptCount val="2"/>
                <c:pt idx="0">
                  <c:v>0.32000000000000012</c:v>
                </c:pt>
                <c:pt idx="1">
                  <c:v>0.32000000000000012</c:v>
                </c:pt>
              </c:numCache>
            </c:numRef>
          </c:val>
        </c:ser>
        <c:ser>
          <c:idx val="3"/>
          <c:order val="3"/>
          <c:tx>
            <c:strRef>
              <c:f>Sheet1!$E$1</c:f>
              <c:strCache>
                <c:ptCount val="1"/>
                <c:pt idx="0">
                  <c:v>4</c:v>
                </c:pt>
              </c:strCache>
            </c:strRef>
          </c:tx>
          <c:spPr>
            <a:solidFill>
              <a:srgbClr val="CCFFCC"/>
            </a:solidFill>
            <a:ln w="12425">
              <a:solidFill>
                <a:schemeClr val="tx1"/>
              </a:solidFill>
              <a:prstDash val="solid"/>
            </a:ln>
          </c:spPr>
          <c:invertIfNegative val="0"/>
          <c:dLbls>
            <c:dLbl>
              <c:idx val="1"/>
              <c:layout>
                <c:manualLayout>
                  <c:x val="3.5633268599287258E-3"/>
                  <c:y val="-9.7503861149441061E-3"/>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Sheet1!$E$2:$E$4</c:f>
              <c:numCache>
                <c:formatCode>0%</c:formatCode>
                <c:ptCount val="2"/>
                <c:pt idx="0">
                  <c:v>0.28000000000000008</c:v>
                </c:pt>
                <c:pt idx="1">
                  <c:v>0.11</c:v>
                </c:pt>
              </c:numCache>
            </c:numRef>
          </c:val>
        </c:ser>
        <c:ser>
          <c:idx val="4"/>
          <c:order val="4"/>
          <c:tx>
            <c:strRef>
              <c:f>Sheet1!$F$1</c:f>
              <c:strCache>
                <c:ptCount val="1"/>
                <c:pt idx="0">
                  <c:v>5 - Very explicitly</c:v>
                </c:pt>
              </c:strCache>
            </c:strRef>
          </c:tx>
          <c:spPr>
            <a:solidFill>
              <a:srgbClr val="99CC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Sheet1!$F$2:$F$4</c:f>
              <c:numCache>
                <c:formatCode>0%</c:formatCode>
                <c:ptCount val="2"/>
                <c:pt idx="0">
                  <c:v>0.2</c:v>
                </c:pt>
                <c:pt idx="1">
                  <c:v>9.0000000000000024E-2</c:v>
                </c:pt>
              </c:numCache>
            </c:numRef>
          </c:val>
        </c:ser>
        <c:dLbls>
          <c:showLegendKey val="0"/>
          <c:showVal val="0"/>
          <c:showCatName val="0"/>
          <c:showSerName val="0"/>
          <c:showPercent val="0"/>
          <c:showBubbleSize val="0"/>
        </c:dLbls>
        <c:gapWidth val="60"/>
        <c:overlap val="100"/>
        <c:axId val="39024128"/>
        <c:axId val="39283328"/>
      </c:barChart>
      <c:catAx>
        <c:axId val="39024128"/>
        <c:scaling>
          <c:orientation val="minMax"/>
        </c:scaling>
        <c:delete val="0"/>
        <c:axPos val="b"/>
        <c:numFmt formatCode="0%" sourceLinked="1"/>
        <c:majorTickMark val="out"/>
        <c:minorTickMark val="none"/>
        <c:tickLblPos val="nextTo"/>
        <c:spPr>
          <a:ln w="3106">
            <a:solidFill>
              <a:schemeClr val="tx1"/>
            </a:solidFill>
            <a:prstDash val="solid"/>
          </a:ln>
        </c:spPr>
        <c:txPr>
          <a:bodyPr rot="0" vert="horz"/>
          <a:lstStyle/>
          <a:p>
            <a:pPr>
              <a:defRPr sz="1174" b="1" i="0" u="none" strike="noStrike" baseline="0">
                <a:solidFill>
                  <a:schemeClr val="tx1"/>
                </a:solidFill>
                <a:latin typeface="Verdana"/>
                <a:ea typeface="Verdana"/>
                <a:cs typeface="Verdana"/>
              </a:defRPr>
            </a:pPr>
            <a:endParaRPr lang="cs-CZ"/>
          </a:p>
        </c:txPr>
        <c:crossAx val="39283328"/>
        <c:crosses val="autoZero"/>
        <c:auto val="1"/>
        <c:lblAlgn val="ctr"/>
        <c:lblOffset val="100"/>
        <c:tickLblSkip val="1"/>
        <c:tickMarkSkip val="1"/>
        <c:noMultiLvlLbl val="0"/>
      </c:catAx>
      <c:valAx>
        <c:axId val="39283328"/>
        <c:scaling>
          <c:orientation val="minMax"/>
        </c:scaling>
        <c:delete val="1"/>
        <c:axPos val="l"/>
        <c:numFmt formatCode="0%" sourceLinked="1"/>
        <c:majorTickMark val="out"/>
        <c:minorTickMark val="none"/>
        <c:tickLblPos val="none"/>
        <c:crossAx val="39024128"/>
        <c:crosses val="autoZero"/>
        <c:crossBetween val="between"/>
      </c:valAx>
      <c:spPr>
        <a:noFill/>
        <a:ln w="24850">
          <a:noFill/>
        </a:ln>
      </c:spPr>
    </c:plotArea>
    <c:legend>
      <c:legendPos val="r"/>
      <c:layout>
        <c:manualLayout>
          <c:xMode val="edge"/>
          <c:yMode val="edge"/>
          <c:x val="0.74423963133641313"/>
          <c:y val="0.18691588785047172"/>
          <c:w val="0.25345622119815681"/>
          <c:h val="0.54205607476634843"/>
        </c:manualLayout>
      </c:layout>
      <c:overlay val="0"/>
      <c:spPr>
        <a:solidFill>
          <a:schemeClr val="bg1"/>
        </a:solidFill>
        <a:ln w="24850">
          <a:noFill/>
        </a:ln>
      </c:spPr>
      <c:txPr>
        <a:bodyPr/>
        <a:lstStyle/>
        <a:p>
          <a:pPr>
            <a:defRPr sz="1076" b="1" i="0" u="none" strike="noStrike" baseline="0">
              <a:solidFill>
                <a:schemeClr val="tx1"/>
              </a:solidFill>
              <a:latin typeface="Verdana"/>
              <a:ea typeface="Verdana"/>
              <a:cs typeface="Verdana"/>
            </a:defRPr>
          </a:pPr>
          <a:endParaRPr lang="cs-CZ"/>
        </a:p>
      </c:txPr>
    </c:legend>
    <c:plotVisOnly val="1"/>
    <c:dispBlanksAs val="gap"/>
    <c:showDLblsOverMax val="0"/>
  </c:chart>
  <c:spPr>
    <a:noFill/>
    <a:ln>
      <a:noFill/>
    </a:ln>
  </c:spPr>
  <c:txPr>
    <a:bodyPr/>
    <a:lstStyle/>
    <a:p>
      <a:pPr>
        <a:defRPr sz="1761" b="1" i="0" u="none" strike="noStrike" baseline="0">
          <a:solidFill>
            <a:schemeClr val="tx1"/>
          </a:solidFill>
          <a:latin typeface="Verdana"/>
          <a:ea typeface="Verdana"/>
          <a:cs typeface="Verdana"/>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24423963133924E-2"/>
          <c:y val="2.3364485981308327E-3"/>
          <c:w val="0.66129032258065223"/>
          <c:h val="0.91588785046728971"/>
        </c:manualLayout>
      </c:layout>
      <c:barChart>
        <c:barDir val="col"/>
        <c:grouping val="stacked"/>
        <c:varyColors val="0"/>
        <c:ser>
          <c:idx val="0"/>
          <c:order val="0"/>
          <c:tx>
            <c:strRef>
              <c:f>Sheet1!$B$1</c:f>
              <c:strCache>
                <c:ptCount val="1"/>
                <c:pt idx="0">
                  <c:v>1 - Not at all</c:v>
                </c:pt>
              </c:strCache>
            </c:strRef>
          </c:tx>
          <c:spPr>
            <a:solidFill>
              <a:srgbClr val="FF00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dLblPos val="ct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Sheet1!$B$2:$B$4</c:f>
              <c:numCache>
                <c:formatCode>0%</c:formatCode>
                <c:ptCount val="2"/>
                <c:pt idx="0">
                  <c:v>3.0000000000000002E-2</c:v>
                </c:pt>
                <c:pt idx="1">
                  <c:v>4.0000000000000015E-2</c:v>
                </c:pt>
              </c:numCache>
            </c:numRef>
          </c:val>
        </c:ser>
        <c:ser>
          <c:idx val="1"/>
          <c:order val="1"/>
          <c:tx>
            <c:strRef>
              <c:f>Sheet1!$C$1</c:f>
              <c:strCache>
                <c:ptCount val="1"/>
                <c:pt idx="0">
                  <c:v>2 </c:v>
                </c:pt>
              </c:strCache>
            </c:strRef>
          </c:tx>
          <c:spPr>
            <a:solidFill>
              <a:srgbClr val="FF99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Sheet1!$C$2:$C$4</c:f>
              <c:numCache>
                <c:formatCode>0%</c:formatCode>
                <c:ptCount val="2"/>
                <c:pt idx="0">
                  <c:v>0.15000000000000005</c:v>
                </c:pt>
                <c:pt idx="1">
                  <c:v>0.4</c:v>
                </c:pt>
              </c:numCache>
            </c:numRef>
          </c:val>
        </c:ser>
        <c:ser>
          <c:idx val="2"/>
          <c:order val="2"/>
          <c:tx>
            <c:strRef>
              <c:f>Sheet1!$D$1</c:f>
              <c:strCache>
                <c:ptCount val="1"/>
                <c:pt idx="0">
                  <c:v>3</c:v>
                </c:pt>
              </c:strCache>
            </c:strRef>
          </c:tx>
          <c:spPr>
            <a:solidFill>
              <a:srgbClr val="FFFFFF"/>
            </a:solidFill>
            <a:ln w="12425">
              <a:solidFill>
                <a:schemeClr val="tx1"/>
              </a:solidFill>
              <a:prstDash val="solid"/>
            </a:ln>
          </c:spPr>
          <c:invertIfNegative val="0"/>
          <c:dLbls>
            <c:dLbl>
              <c:idx val="3"/>
              <c:layout>
                <c:manualLayout>
                  <c:xMode val="edge"/>
                  <c:yMode val="edge"/>
                  <c:x val="0.47580645161290736"/>
                  <c:y val="0.30841121495327456"/>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Sheet1!$D$2:$D$4</c:f>
              <c:numCache>
                <c:formatCode>0%</c:formatCode>
                <c:ptCount val="2"/>
                <c:pt idx="0">
                  <c:v>0.25</c:v>
                </c:pt>
                <c:pt idx="1">
                  <c:v>0.21000000000000005</c:v>
                </c:pt>
              </c:numCache>
            </c:numRef>
          </c:val>
        </c:ser>
        <c:ser>
          <c:idx val="3"/>
          <c:order val="3"/>
          <c:tx>
            <c:strRef>
              <c:f>Sheet1!$E$1</c:f>
              <c:strCache>
                <c:ptCount val="1"/>
                <c:pt idx="0">
                  <c:v>4</c:v>
                </c:pt>
              </c:strCache>
            </c:strRef>
          </c:tx>
          <c:spPr>
            <a:solidFill>
              <a:srgbClr val="CCFFCC"/>
            </a:solidFill>
            <a:ln w="12425">
              <a:solidFill>
                <a:schemeClr val="tx1"/>
              </a:solidFill>
              <a:prstDash val="solid"/>
            </a:ln>
          </c:spPr>
          <c:invertIfNegative val="0"/>
          <c:dLbls>
            <c:dLbl>
              <c:idx val="1"/>
              <c:layout>
                <c:manualLayout>
                  <c:x val="3.5633268599287297E-3"/>
                  <c:y val="-9.7503861149441148E-3"/>
                </c:manualLayout>
              </c:layout>
              <c:dLblPos val="ctr"/>
              <c:showLegendKey val="0"/>
              <c:showVal val="1"/>
              <c:showCatName val="0"/>
              <c:showSerName val="0"/>
              <c:showPercent val="0"/>
              <c:showBubbleSize val="0"/>
            </c:dLbl>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Sheet1!$E$2:$E$4</c:f>
              <c:numCache>
                <c:formatCode>0%</c:formatCode>
                <c:ptCount val="2"/>
                <c:pt idx="0">
                  <c:v>0.39000000000000012</c:v>
                </c:pt>
                <c:pt idx="1">
                  <c:v>0.25</c:v>
                </c:pt>
              </c:numCache>
            </c:numRef>
          </c:val>
        </c:ser>
        <c:ser>
          <c:idx val="4"/>
          <c:order val="4"/>
          <c:tx>
            <c:strRef>
              <c:f>Sheet1!$F$1</c:f>
              <c:strCache>
                <c:ptCount val="1"/>
                <c:pt idx="0">
                  <c:v>5 - Very interested</c:v>
                </c:pt>
              </c:strCache>
            </c:strRef>
          </c:tx>
          <c:spPr>
            <a:solidFill>
              <a:srgbClr val="99CC00"/>
            </a:solidFill>
            <a:ln w="12425">
              <a:solidFill>
                <a:schemeClr val="tx1"/>
              </a:solidFill>
              <a:prstDash val="solid"/>
            </a:ln>
          </c:spPr>
          <c:invertIfNegative val="0"/>
          <c:dLbls>
            <c:spPr>
              <a:noFill/>
              <a:ln w="24850">
                <a:noFill/>
              </a:ln>
            </c:spPr>
            <c:txPr>
              <a:bodyPr/>
              <a:lstStyle/>
              <a:p>
                <a:pPr>
                  <a:defRPr sz="1174" b="1" i="0" u="none" strike="noStrike" baseline="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strRef>
              <c:f>Sheet1!$A$2:$A$4</c:f>
              <c:strCache>
                <c:ptCount val="2"/>
                <c:pt idx="0">
                  <c:v>EU HEI-All</c:v>
                </c:pt>
                <c:pt idx="1">
                  <c:v>Czech Republic HEI-All</c:v>
                </c:pt>
              </c:strCache>
            </c:strRef>
          </c:cat>
          <c:val>
            <c:numRef>
              <c:f>Sheet1!$F$2:$F$4</c:f>
              <c:numCache>
                <c:formatCode>0%</c:formatCode>
                <c:ptCount val="2"/>
                <c:pt idx="0">
                  <c:v>0.15000000000000005</c:v>
                </c:pt>
                <c:pt idx="1">
                  <c:v>0.05</c:v>
                </c:pt>
              </c:numCache>
            </c:numRef>
          </c:val>
        </c:ser>
        <c:dLbls>
          <c:showLegendKey val="0"/>
          <c:showVal val="0"/>
          <c:showCatName val="0"/>
          <c:showSerName val="0"/>
          <c:showPercent val="0"/>
          <c:showBubbleSize val="0"/>
        </c:dLbls>
        <c:gapWidth val="60"/>
        <c:overlap val="100"/>
        <c:axId val="40909440"/>
        <c:axId val="40923520"/>
      </c:barChart>
      <c:catAx>
        <c:axId val="40909440"/>
        <c:scaling>
          <c:orientation val="minMax"/>
        </c:scaling>
        <c:delete val="0"/>
        <c:axPos val="b"/>
        <c:numFmt formatCode="0%" sourceLinked="1"/>
        <c:majorTickMark val="out"/>
        <c:minorTickMark val="none"/>
        <c:tickLblPos val="nextTo"/>
        <c:spPr>
          <a:ln w="3106">
            <a:solidFill>
              <a:schemeClr val="tx1"/>
            </a:solidFill>
            <a:prstDash val="solid"/>
          </a:ln>
        </c:spPr>
        <c:txPr>
          <a:bodyPr rot="0" vert="horz"/>
          <a:lstStyle/>
          <a:p>
            <a:pPr>
              <a:defRPr sz="1174" b="1" i="0" u="none" strike="noStrike" baseline="0">
                <a:solidFill>
                  <a:schemeClr val="tx1"/>
                </a:solidFill>
                <a:latin typeface="Verdana"/>
                <a:ea typeface="Verdana"/>
                <a:cs typeface="Verdana"/>
              </a:defRPr>
            </a:pPr>
            <a:endParaRPr lang="cs-CZ"/>
          </a:p>
        </c:txPr>
        <c:crossAx val="40923520"/>
        <c:crosses val="autoZero"/>
        <c:auto val="1"/>
        <c:lblAlgn val="ctr"/>
        <c:lblOffset val="100"/>
        <c:tickLblSkip val="1"/>
        <c:tickMarkSkip val="1"/>
        <c:noMultiLvlLbl val="0"/>
      </c:catAx>
      <c:valAx>
        <c:axId val="40923520"/>
        <c:scaling>
          <c:orientation val="minMax"/>
        </c:scaling>
        <c:delete val="1"/>
        <c:axPos val="l"/>
        <c:numFmt formatCode="0%" sourceLinked="1"/>
        <c:majorTickMark val="out"/>
        <c:minorTickMark val="none"/>
        <c:tickLblPos val="none"/>
        <c:crossAx val="40909440"/>
        <c:crosses val="autoZero"/>
        <c:crossBetween val="between"/>
      </c:valAx>
      <c:spPr>
        <a:noFill/>
        <a:ln w="24850">
          <a:noFill/>
        </a:ln>
      </c:spPr>
    </c:plotArea>
    <c:legend>
      <c:legendPos val="r"/>
      <c:layout>
        <c:manualLayout>
          <c:xMode val="edge"/>
          <c:yMode val="edge"/>
          <c:x val="0.74423963133641369"/>
          <c:y val="0.18691588785047206"/>
          <c:w val="0.25345622119815681"/>
          <c:h val="0.54205607476634798"/>
        </c:manualLayout>
      </c:layout>
      <c:overlay val="0"/>
      <c:spPr>
        <a:solidFill>
          <a:schemeClr val="bg1"/>
        </a:solidFill>
        <a:ln w="24850">
          <a:noFill/>
        </a:ln>
      </c:spPr>
      <c:txPr>
        <a:bodyPr/>
        <a:lstStyle/>
        <a:p>
          <a:pPr>
            <a:defRPr sz="1076" b="1" i="0" u="none" strike="noStrike" baseline="0">
              <a:solidFill>
                <a:schemeClr val="tx1"/>
              </a:solidFill>
              <a:latin typeface="Verdana"/>
              <a:ea typeface="Verdana"/>
              <a:cs typeface="Verdana"/>
            </a:defRPr>
          </a:pPr>
          <a:endParaRPr lang="cs-CZ"/>
        </a:p>
      </c:txPr>
    </c:legend>
    <c:plotVisOnly val="1"/>
    <c:dispBlanksAs val="gap"/>
    <c:showDLblsOverMax val="0"/>
  </c:chart>
  <c:spPr>
    <a:noFill/>
    <a:ln>
      <a:noFill/>
    </a:ln>
  </c:spPr>
  <c:txPr>
    <a:bodyPr/>
    <a:lstStyle/>
    <a:p>
      <a:pPr>
        <a:defRPr sz="1761" b="1" i="0" u="none" strike="noStrike" baseline="0">
          <a:solidFill>
            <a:schemeClr val="tx1"/>
          </a:solidFill>
          <a:latin typeface="Verdana"/>
          <a:ea typeface="Verdana"/>
          <a:cs typeface="Verdana"/>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0.0162</cdr:x>
      <cdr:y>0</cdr:y>
    </cdr:from>
    <cdr:to>
      <cdr:x>0.98432</cdr:x>
      <cdr:y>0.12924</cdr:y>
    </cdr:to>
    <cdr:sp macro="" textlink="">
      <cdr:nvSpPr>
        <cdr:cNvPr id="2" name="Rectangle 1"/>
        <cdr:cNvSpPr>
          <a:spLocks xmlns:a="http://schemas.openxmlformats.org/drawingml/2006/main" noGrp="1" noChangeArrowheads="1"/>
        </cdr:cNvSpPr>
      </cdr:nvSpPr>
      <cdr:spPr>
        <a:xfrm xmlns:a="http://schemas.openxmlformats.org/drawingml/2006/main">
          <a:off x="144016" y="-1556792"/>
          <a:ext cx="8609013" cy="514350"/>
        </a:xfrm>
        <a:prstGeom xmlns:a="http://schemas.openxmlformats.org/drawingml/2006/main" prst="rect">
          <a:avLst/>
        </a:prstGeom>
        <a:noFill xmlns:a="http://schemas.openxmlformats.org/drawingml/2006/main"/>
      </cdr:spPr>
      <cdr:txBody>
        <a:bodyPr xmlns:a="http://schemas.openxmlformats.org/drawingml/2006/main" vert="horz" lIns="92063" tIns="46032" rIns="92063" bIns="46032" rtlCol="0" anchor="b">
          <a:normAutofit fontScale="90000"/>
        </a:bodyPr>
        <a:lstStyle xmlns:a="http://schemas.openxmlformats.org/drawingml/2006/main">
          <a:lvl1pPr algn="l" defTabSz="914400" rtl="0" eaLnBrk="1" latinLnBrk="0" hangingPunct="1">
            <a:spcBef>
              <a:spcPct val="0"/>
            </a:spcBef>
            <a:buNone/>
            <a:defRPr sz="4400" b="1" kern="1200">
              <a:solidFill>
                <a:srgbClr val="2E67B2"/>
              </a:solidFill>
              <a:latin typeface="Comfortaa" pitchFamily="34" charset="0"/>
              <a:ea typeface="+mj-ea"/>
              <a:cs typeface="+mj-cs"/>
            </a:defRPr>
          </a:lvl1pPr>
        </a:lstStyle>
        <a:p xmlns:a="http://schemas.openxmlformats.org/drawingml/2006/main">
          <a:r>
            <a:rPr lang="en-US" sz="2000" dirty="0" smtClean="0">
              <a:solidFill>
                <a:srgbClr val="421C5E"/>
              </a:solidFill>
            </a:rPr>
            <a:t>Q3: In your understanding: </a:t>
          </a:r>
          <a:br>
            <a:rPr lang="en-US" sz="2000" dirty="0" smtClean="0">
              <a:solidFill>
                <a:srgbClr val="421C5E"/>
              </a:solidFill>
            </a:rPr>
          </a:br>
          <a:r>
            <a:rPr lang="en-US" sz="2000" dirty="0" smtClean="0">
              <a:solidFill>
                <a:srgbClr val="421C5E"/>
              </a:solidFill>
            </a:rPr>
            <a:t>Is the term “Professional Higher Education” clear?</a:t>
          </a:r>
          <a:endParaRPr lang="en-US" sz="2000" b="1" dirty="0" smtClean="0">
            <a:solidFill>
              <a:srgbClr val="421C5E"/>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entury Gothic" pitchFamily="34" charset="0"/>
              </a:defRPr>
            </a:lvl1pPr>
          </a:lstStyle>
          <a:p>
            <a:endParaRPr lang="cs-CZ"/>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entury Gothic" pitchFamily="34" charset="0"/>
              </a:defRPr>
            </a:lvl1pPr>
          </a:lstStyle>
          <a:p>
            <a:fld id="{A4623ADD-EF97-4DD6-96A3-3E1D713E3E75}" type="datetimeFigureOut">
              <a:rPr lang="cs-CZ"/>
              <a:pPr/>
              <a:t>17.4.2014</a:t>
            </a:fld>
            <a:endParaRPr lang="cs-CZ"/>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entury Gothic" pitchFamily="34" charset="0"/>
              </a:defRPr>
            </a:lvl1pPr>
          </a:lstStyle>
          <a:p>
            <a:endParaRPr lang="cs-CZ"/>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entury Gothic" pitchFamily="34" charset="0"/>
              </a:defRPr>
            </a:lvl1pPr>
          </a:lstStyle>
          <a:p>
            <a:fld id="{87E19560-8210-42C8-B2A9-BE4514D95AEB}" type="slidenum">
              <a:rPr lang="cs-CZ"/>
              <a:pPr/>
              <a:t>‹#›</a:t>
            </a:fld>
            <a:endParaRPr lang="cs-CZ"/>
          </a:p>
        </p:txBody>
      </p:sp>
    </p:spTree>
    <p:extLst>
      <p:ext uri="{BB962C8B-B14F-4D97-AF65-F5344CB8AC3E}">
        <p14:creationId xmlns:p14="http://schemas.microsoft.com/office/powerpoint/2010/main" val="179734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CDB231C-3382-448A-9EF3-A8A242325C64}" type="datetimeFigureOut">
              <a:rPr lang="en-US"/>
              <a:pPr>
                <a:defRPr/>
              </a:pPr>
              <a:t>4/17/2014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FE81109-94C8-4FF5-B817-4EE2A6DBE452}" type="slidenum">
              <a:rPr lang="en-US"/>
              <a:pPr>
                <a:defRPr/>
              </a:pPr>
              <a:t>‹#›</a:t>
            </a:fld>
            <a:endParaRPr lang="en-US"/>
          </a:p>
        </p:txBody>
      </p:sp>
    </p:spTree>
    <p:extLst>
      <p:ext uri="{BB962C8B-B14F-4D97-AF65-F5344CB8AC3E}">
        <p14:creationId xmlns:p14="http://schemas.microsoft.com/office/powerpoint/2010/main" val="3801283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FE81109-94C8-4FF5-B817-4EE2A6DBE452}" type="slidenum">
              <a:rPr lang="en-US" smtClean="0"/>
              <a:pPr>
                <a:defRPr/>
              </a:pPr>
              <a:t>7</a:t>
            </a:fld>
            <a:endParaRPr lang="en-US"/>
          </a:p>
        </p:txBody>
      </p:sp>
    </p:spTree>
    <p:extLst>
      <p:ext uri="{BB962C8B-B14F-4D97-AF65-F5344CB8AC3E}">
        <p14:creationId xmlns:p14="http://schemas.microsoft.com/office/powerpoint/2010/main" val="184111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D4281C-22A1-4675-8DF6-79B00E91E3E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0124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4FE81109-94C8-4FF5-B817-4EE2A6DBE452}" type="slidenum">
              <a:rPr lang="en-US" smtClean="0"/>
              <a:pPr>
                <a:defRPr/>
              </a:pPr>
              <a:t>28</a:t>
            </a:fld>
            <a:endParaRPr lang="en-US"/>
          </a:p>
        </p:txBody>
      </p:sp>
    </p:spTree>
    <p:extLst>
      <p:ext uri="{BB962C8B-B14F-4D97-AF65-F5344CB8AC3E}">
        <p14:creationId xmlns:p14="http://schemas.microsoft.com/office/powerpoint/2010/main" val="113609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15C4B3E5-205F-422E-88FB-5E8136391E61}" type="slidenum">
              <a:rPr lang="en-US"/>
              <a:pPr>
                <a:defRPr/>
              </a:pPr>
              <a:t>30</a:t>
            </a:fld>
            <a:endParaRPr lang="en-US"/>
          </a:p>
        </p:txBody>
      </p:sp>
      <p:sp>
        <p:nvSpPr>
          <p:cNvPr id="238595" name="Rectangle 2"/>
          <p:cNvSpPr>
            <a:spLocks noChangeArrowheads="1"/>
          </p:cNvSpPr>
          <p:nvPr/>
        </p:nvSpPr>
        <p:spPr bwMode="auto">
          <a:xfrm>
            <a:off x="3886200" y="0"/>
            <a:ext cx="2971800" cy="457051"/>
          </a:xfrm>
          <a:prstGeom prst="rect">
            <a:avLst/>
          </a:prstGeom>
          <a:noFill/>
          <a:ln w="9525">
            <a:noFill/>
            <a:miter lim="800000"/>
            <a:headEnd/>
            <a:tailEnd/>
          </a:ln>
        </p:spPr>
        <p:txBody>
          <a:bodyPr wrap="none" anchor="ctr"/>
          <a:lstStyle/>
          <a:p>
            <a:endParaRPr lang="de-DE"/>
          </a:p>
        </p:txBody>
      </p:sp>
      <p:sp>
        <p:nvSpPr>
          <p:cNvPr id="238596" name="Rectangle 3"/>
          <p:cNvSpPr>
            <a:spLocks noChangeArrowheads="1"/>
          </p:cNvSpPr>
          <p:nvPr/>
        </p:nvSpPr>
        <p:spPr bwMode="auto">
          <a:xfrm>
            <a:off x="3886200" y="8685452"/>
            <a:ext cx="2971800" cy="458549"/>
          </a:xfrm>
          <a:prstGeom prst="rect">
            <a:avLst/>
          </a:prstGeom>
          <a:noFill/>
          <a:ln w="9525">
            <a:noFill/>
            <a:miter lim="800000"/>
            <a:headEnd/>
            <a:tailEnd/>
          </a:ln>
        </p:spPr>
        <p:txBody>
          <a:bodyPr lIns="19049" tIns="0" rIns="19049" bIns="0" anchor="b"/>
          <a:lstStyle/>
          <a:p>
            <a:pPr algn="r" defTabSz="762000" eaLnBrk="0" hangingPunct="0"/>
            <a:r>
              <a:rPr lang="en-US" sz="1000">
                <a:latin typeface="Times New Roman" pitchFamily="18" charset="0"/>
              </a:rPr>
              <a:t>5</a:t>
            </a:r>
          </a:p>
        </p:txBody>
      </p:sp>
      <p:sp>
        <p:nvSpPr>
          <p:cNvPr id="238597" name="Rectangle 4"/>
          <p:cNvSpPr>
            <a:spLocks noChangeArrowheads="1"/>
          </p:cNvSpPr>
          <p:nvPr/>
        </p:nvSpPr>
        <p:spPr bwMode="auto">
          <a:xfrm>
            <a:off x="0" y="8685452"/>
            <a:ext cx="2971800" cy="458549"/>
          </a:xfrm>
          <a:prstGeom prst="rect">
            <a:avLst/>
          </a:prstGeom>
          <a:noFill/>
          <a:ln w="9525">
            <a:noFill/>
            <a:miter lim="800000"/>
            <a:headEnd/>
            <a:tailEnd/>
          </a:ln>
        </p:spPr>
        <p:txBody>
          <a:bodyPr wrap="none" anchor="ctr"/>
          <a:lstStyle/>
          <a:p>
            <a:endParaRPr lang="de-DE"/>
          </a:p>
        </p:txBody>
      </p:sp>
      <p:sp>
        <p:nvSpPr>
          <p:cNvPr id="238598" name="Rectangle 5"/>
          <p:cNvSpPr>
            <a:spLocks noChangeArrowheads="1"/>
          </p:cNvSpPr>
          <p:nvPr/>
        </p:nvSpPr>
        <p:spPr bwMode="auto">
          <a:xfrm>
            <a:off x="0" y="0"/>
            <a:ext cx="2971800" cy="457051"/>
          </a:xfrm>
          <a:prstGeom prst="rect">
            <a:avLst/>
          </a:prstGeom>
          <a:noFill/>
          <a:ln w="9525">
            <a:noFill/>
            <a:miter lim="800000"/>
            <a:headEnd/>
            <a:tailEnd/>
          </a:ln>
        </p:spPr>
        <p:txBody>
          <a:bodyPr wrap="none" anchor="ctr"/>
          <a:lstStyle/>
          <a:p>
            <a:endParaRPr lang="de-DE"/>
          </a:p>
        </p:txBody>
      </p:sp>
      <p:sp>
        <p:nvSpPr>
          <p:cNvPr id="238599" name="Rectangle 6"/>
          <p:cNvSpPr>
            <a:spLocks noGrp="1" noRot="1" noChangeAspect="1" noChangeArrowheads="1" noTextEdit="1"/>
          </p:cNvSpPr>
          <p:nvPr>
            <p:ph type="sldImg"/>
          </p:nvPr>
        </p:nvSpPr>
        <p:spPr>
          <a:xfrm>
            <a:off x="1154113" y="693738"/>
            <a:ext cx="4548187" cy="3409950"/>
          </a:xfrm>
          <a:ln w="12700" cap="flat">
            <a:solidFill>
              <a:schemeClr val="tx1"/>
            </a:solidFill>
          </a:ln>
        </p:spPr>
      </p:sp>
      <p:sp>
        <p:nvSpPr>
          <p:cNvPr id="238600" name="Rectangle 7"/>
          <p:cNvSpPr>
            <a:spLocks noGrp="1" noChangeArrowheads="1"/>
          </p:cNvSpPr>
          <p:nvPr>
            <p:ph type="body" idx="1"/>
          </p:nvPr>
        </p:nvSpPr>
        <p:spPr>
          <a:xfrm>
            <a:off x="914400" y="4341228"/>
            <a:ext cx="5029200" cy="4111953"/>
          </a:xfrm>
          <a:noFill/>
          <a:ln/>
        </p:spPr>
        <p:txBody>
          <a:bodyPr lIns="92066" tIns="46033" rIns="92066" bIns="46033"/>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15C4B3E5-205F-422E-88FB-5E8136391E61}" type="slidenum">
              <a:rPr lang="en-US"/>
              <a:pPr>
                <a:defRPr/>
              </a:pPr>
              <a:t>33</a:t>
            </a:fld>
            <a:endParaRPr lang="en-US"/>
          </a:p>
        </p:txBody>
      </p:sp>
      <p:sp>
        <p:nvSpPr>
          <p:cNvPr id="238595" name="Rectangle 2"/>
          <p:cNvSpPr>
            <a:spLocks noChangeArrowheads="1"/>
          </p:cNvSpPr>
          <p:nvPr/>
        </p:nvSpPr>
        <p:spPr bwMode="auto">
          <a:xfrm>
            <a:off x="3886200" y="0"/>
            <a:ext cx="2971800" cy="457051"/>
          </a:xfrm>
          <a:prstGeom prst="rect">
            <a:avLst/>
          </a:prstGeom>
          <a:noFill/>
          <a:ln w="9525">
            <a:noFill/>
            <a:miter lim="800000"/>
            <a:headEnd/>
            <a:tailEnd/>
          </a:ln>
        </p:spPr>
        <p:txBody>
          <a:bodyPr wrap="none" anchor="ctr"/>
          <a:lstStyle/>
          <a:p>
            <a:endParaRPr lang="de-DE"/>
          </a:p>
        </p:txBody>
      </p:sp>
      <p:sp>
        <p:nvSpPr>
          <p:cNvPr id="238596" name="Rectangle 3"/>
          <p:cNvSpPr>
            <a:spLocks noChangeArrowheads="1"/>
          </p:cNvSpPr>
          <p:nvPr/>
        </p:nvSpPr>
        <p:spPr bwMode="auto">
          <a:xfrm>
            <a:off x="3886200" y="8685452"/>
            <a:ext cx="2971800" cy="458549"/>
          </a:xfrm>
          <a:prstGeom prst="rect">
            <a:avLst/>
          </a:prstGeom>
          <a:noFill/>
          <a:ln w="9525">
            <a:noFill/>
            <a:miter lim="800000"/>
            <a:headEnd/>
            <a:tailEnd/>
          </a:ln>
        </p:spPr>
        <p:txBody>
          <a:bodyPr lIns="19049" tIns="0" rIns="19049" bIns="0" anchor="b"/>
          <a:lstStyle/>
          <a:p>
            <a:pPr algn="r" defTabSz="762000" eaLnBrk="0" hangingPunct="0"/>
            <a:r>
              <a:rPr lang="en-US" sz="1000">
                <a:latin typeface="Times New Roman" pitchFamily="18" charset="0"/>
              </a:rPr>
              <a:t>5</a:t>
            </a:r>
          </a:p>
        </p:txBody>
      </p:sp>
      <p:sp>
        <p:nvSpPr>
          <p:cNvPr id="238597" name="Rectangle 4"/>
          <p:cNvSpPr>
            <a:spLocks noChangeArrowheads="1"/>
          </p:cNvSpPr>
          <p:nvPr/>
        </p:nvSpPr>
        <p:spPr bwMode="auto">
          <a:xfrm>
            <a:off x="0" y="8685452"/>
            <a:ext cx="2971800" cy="458549"/>
          </a:xfrm>
          <a:prstGeom prst="rect">
            <a:avLst/>
          </a:prstGeom>
          <a:noFill/>
          <a:ln w="9525">
            <a:noFill/>
            <a:miter lim="800000"/>
            <a:headEnd/>
            <a:tailEnd/>
          </a:ln>
        </p:spPr>
        <p:txBody>
          <a:bodyPr wrap="none" anchor="ctr"/>
          <a:lstStyle/>
          <a:p>
            <a:endParaRPr lang="de-DE"/>
          </a:p>
        </p:txBody>
      </p:sp>
      <p:sp>
        <p:nvSpPr>
          <p:cNvPr id="238598" name="Rectangle 5"/>
          <p:cNvSpPr>
            <a:spLocks noChangeArrowheads="1"/>
          </p:cNvSpPr>
          <p:nvPr/>
        </p:nvSpPr>
        <p:spPr bwMode="auto">
          <a:xfrm>
            <a:off x="0" y="0"/>
            <a:ext cx="2971800" cy="457051"/>
          </a:xfrm>
          <a:prstGeom prst="rect">
            <a:avLst/>
          </a:prstGeom>
          <a:noFill/>
          <a:ln w="9525">
            <a:noFill/>
            <a:miter lim="800000"/>
            <a:headEnd/>
            <a:tailEnd/>
          </a:ln>
        </p:spPr>
        <p:txBody>
          <a:bodyPr wrap="none" anchor="ctr"/>
          <a:lstStyle/>
          <a:p>
            <a:endParaRPr lang="de-DE"/>
          </a:p>
        </p:txBody>
      </p:sp>
      <p:sp>
        <p:nvSpPr>
          <p:cNvPr id="238599" name="Rectangle 6"/>
          <p:cNvSpPr>
            <a:spLocks noGrp="1" noRot="1" noChangeAspect="1" noChangeArrowheads="1" noTextEdit="1"/>
          </p:cNvSpPr>
          <p:nvPr>
            <p:ph type="sldImg"/>
          </p:nvPr>
        </p:nvSpPr>
        <p:spPr>
          <a:xfrm>
            <a:off x="1154113" y="693738"/>
            <a:ext cx="4548187" cy="3409950"/>
          </a:xfrm>
          <a:ln w="12700" cap="flat">
            <a:solidFill>
              <a:schemeClr val="tx1"/>
            </a:solidFill>
          </a:ln>
        </p:spPr>
      </p:sp>
      <p:sp>
        <p:nvSpPr>
          <p:cNvPr id="238600" name="Rectangle 7"/>
          <p:cNvSpPr>
            <a:spLocks noGrp="1" noChangeArrowheads="1"/>
          </p:cNvSpPr>
          <p:nvPr>
            <p:ph type="body" idx="1"/>
          </p:nvPr>
        </p:nvSpPr>
        <p:spPr>
          <a:xfrm>
            <a:off x="914400" y="4341228"/>
            <a:ext cx="5029200" cy="4111953"/>
          </a:xfrm>
          <a:noFill/>
          <a:ln/>
        </p:spPr>
        <p:txBody>
          <a:bodyPr lIns="92066" tIns="46033" rIns="92066" bIns="46033"/>
          <a:lstStyle/>
          <a:p>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CD4281C-22A1-4675-8DF6-79B00E91E3E0}"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15C4B3E5-205F-422E-88FB-5E8136391E61}" type="slidenum">
              <a:rPr lang="en-US"/>
              <a:pPr>
                <a:defRPr/>
              </a:pPr>
              <a:t>36</a:t>
            </a:fld>
            <a:endParaRPr lang="en-US"/>
          </a:p>
        </p:txBody>
      </p:sp>
      <p:sp>
        <p:nvSpPr>
          <p:cNvPr id="238595" name="Rectangle 2"/>
          <p:cNvSpPr>
            <a:spLocks noChangeArrowheads="1"/>
          </p:cNvSpPr>
          <p:nvPr/>
        </p:nvSpPr>
        <p:spPr bwMode="auto">
          <a:xfrm>
            <a:off x="3886200" y="0"/>
            <a:ext cx="2971800" cy="457051"/>
          </a:xfrm>
          <a:prstGeom prst="rect">
            <a:avLst/>
          </a:prstGeom>
          <a:noFill/>
          <a:ln w="9525">
            <a:noFill/>
            <a:miter lim="800000"/>
            <a:headEnd/>
            <a:tailEnd/>
          </a:ln>
        </p:spPr>
        <p:txBody>
          <a:bodyPr wrap="none" anchor="ctr"/>
          <a:lstStyle/>
          <a:p>
            <a:endParaRPr lang="de-DE"/>
          </a:p>
        </p:txBody>
      </p:sp>
      <p:sp>
        <p:nvSpPr>
          <p:cNvPr id="238596" name="Rectangle 3"/>
          <p:cNvSpPr>
            <a:spLocks noChangeArrowheads="1"/>
          </p:cNvSpPr>
          <p:nvPr/>
        </p:nvSpPr>
        <p:spPr bwMode="auto">
          <a:xfrm>
            <a:off x="3886200" y="8685452"/>
            <a:ext cx="2971800" cy="458549"/>
          </a:xfrm>
          <a:prstGeom prst="rect">
            <a:avLst/>
          </a:prstGeom>
          <a:noFill/>
          <a:ln w="9525">
            <a:noFill/>
            <a:miter lim="800000"/>
            <a:headEnd/>
            <a:tailEnd/>
          </a:ln>
        </p:spPr>
        <p:txBody>
          <a:bodyPr lIns="19049" tIns="0" rIns="19049" bIns="0" anchor="b"/>
          <a:lstStyle/>
          <a:p>
            <a:pPr algn="r" defTabSz="762000" eaLnBrk="0" hangingPunct="0"/>
            <a:r>
              <a:rPr lang="en-US" sz="1000">
                <a:latin typeface="Times New Roman" pitchFamily="18" charset="0"/>
              </a:rPr>
              <a:t>5</a:t>
            </a:r>
          </a:p>
        </p:txBody>
      </p:sp>
      <p:sp>
        <p:nvSpPr>
          <p:cNvPr id="238597" name="Rectangle 4"/>
          <p:cNvSpPr>
            <a:spLocks noChangeArrowheads="1"/>
          </p:cNvSpPr>
          <p:nvPr/>
        </p:nvSpPr>
        <p:spPr bwMode="auto">
          <a:xfrm>
            <a:off x="0" y="8685452"/>
            <a:ext cx="2971800" cy="458549"/>
          </a:xfrm>
          <a:prstGeom prst="rect">
            <a:avLst/>
          </a:prstGeom>
          <a:noFill/>
          <a:ln w="9525">
            <a:noFill/>
            <a:miter lim="800000"/>
            <a:headEnd/>
            <a:tailEnd/>
          </a:ln>
        </p:spPr>
        <p:txBody>
          <a:bodyPr wrap="none" anchor="ctr"/>
          <a:lstStyle/>
          <a:p>
            <a:endParaRPr lang="de-DE"/>
          </a:p>
        </p:txBody>
      </p:sp>
      <p:sp>
        <p:nvSpPr>
          <p:cNvPr id="238598" name="Rectangle 5"/>
          <p:cNvSpPr>
            <a:spLocks noChangeArrowheads="1"/>
          </p:cNvSpPr>
          <p:nvPr/>
        </p:nvSpPr>
        <p:spPr bwMode="auto">
          <a:xfrm>
            <a:off x="0" y="0"/>
            <a:ext cx="2971800" cy="457051"/>
          </a:xfrm>
          <a:prstGeom prst="rect">
            <a:avLst/>
          </a:prstGeom>
          <a:noFill/>
          <a:ln w="9525">
            <a:noFill/>
            <a:miter lim="800000"/>
            <a:headEnd/>
            <a:tailEnd/>
          </a:ln>
        </p:spPr>
        <p:txBody>
          <a:bodyPr wrap="none" anchor="ctr"/>
          <a:lstStyle/>
          <a:p>
            <a:endParaRPr lang="de-DE"/>
          </a:p>
        </p:txBody>
      </p:sp>
      <p:sp>
        <p:nvSpPr>
          <p:cNvPr id="238599" name="Rectangle 6"/>
          <p:cNvSpPr>
            <a:spLocks noGrp="1" noRot="1" noChangeAspect="1" noChangeArrowheads="1" noTextEdit="1"/>
          </p:cNvSpPr>
          <p:nvPr>
            <p:ph type="sldImg"/>
          </p:nvPr>
        </p:nvSpPr>
        <p:spPr>
          <a:xfrm>
            <a:off x="1154113" y="693738"/>
            <a:ext cx="4548187" cy="3409950"/>
          </a:xfrm>
          <a:ln w="12700" cap="flat">
            <a:solidFill>
              <a:schemeClr val="tx1"/>
            </a:solidFill>
          </a:ln>
        </p:spPr>
      </p:sp>
      <p:sp>
        <p:nvSpPr>
          <p:cNvPr id="238600" name="Rectangle 7"/>
          <p:cNvSpPr>
            <a:spLocks noGrp="1" noChangeArrowheads="1"/>
          </p:cNvSpPr>
          <p:nvPr>
            <p:ph type="body" idx="1"/>
          </p:nvPr>
        </p:nvSpPr>
        <p:spPr>
          <a:xfrm>
            <a:off x="914400" y="4341228"/>
            <a:ext cx="5029200" cy="4111953"/>
          </a:xfrm>
          <a:noFill/>
          <a:ln/>
        </p:spPr>
        <p:txBody>
          <a:bodyPr lIns="92066" tIns="46033" rIns="92066" bIns="46033"/>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15C4B3E5-205F-422E-88FB-5E8136391E61}" type="slidenum">
              <a:rPr lang="en-US"/>
              <a:pPr>
                <a:defRPr/>
              </a:pPr>
              <a:t>37</a:t>
            </a:fld>
            <a:endParaRPr lang="en-US"/>
          </a:p>
        </p:txBody>
      </p:sp>
      <p:sp>
        <p:nvSpPr>
          <p:cNvPr id="238595" name="Rectangle 2"/>
          <p:cNvSpPr>
            <a:spLocks noChangeArrowheads="1"/>
          </p:cNvSpPr>
          <p:nvPr/>
        </p:nvSpPr>
        <p:spPr bwMode="auto">
          <a:xfrm>
            <a:off x="3886200" y="0"/>
            <a:ext cx="2971800" cy="457051"/>
          </a:xfrm>
          <a:prstGeom prst="rect">
            <a:avLst/>
          </a:prstGeom>
          <a:noFill/>
          <a:ln w="9525">
            <a:noFill/>
            <a:miter lim="800000"/>
            <a:headEnd/>
            <a:tailEnd/>
          </a:ln>
        </p:spPr>
        <p:txBody>
          <a:bodyPr wrap="none" anchor="ctr"/>
          <a:lstStyle/>
          <a:p>
            <a:endParaRPr lang="de-DE"/>
          </a:p>
        </p:txBody>
      </p:sp>
      <p:sp>
        <p:nvSpPr>
          <p:cNvPr id="238596" name="Rectangle 3"/>
          <p:cNvSpPr>
            <a:spLocks noChangeArrowheads="1"/>
          </p:cNvSpPr>
          <p:nvPr/>
        </p:nvSpPr>
        <p:spPr bwMode="auto">
          <a:xfrm>
            <a:off x="3886200" y="8685452"/>
            <a:ext cx="2971800" cy="458549"/>
          </a:xfrm>
          <a:prstGeom prst="rect">
            <a:avLst/>
          </a:prstGeom>
          <a:noFill/>
          <a:ln w="9525">
            <a:noFill/>
            <a:miter lim="800000"/>
            <a:headEnd/>
            <a:tailEnd/>
          </a:ln>
        </p:spPr>
        <p:txBody>
          <a:bodyPr lIns="19049" tIns="0" rIns="19049" bIns="0" anchor="b"/>
          <a:lstStyle/>
          <a:p>
            <a:pPr algn="r" defTabSz="762000" eaLnBrk="0" hangingPunct="0"/>
            <a:r>
              <a:rPr lang="en-US" sz="1000">
                <a:latin typeface="Times New Roman" pitchFamily="18" charset="0"/>
              </a:rPr>
              <a:t>5</a:t>
            </a:r>
          </a:p>
        </p:txBody>
      </p:sp>
      <p:sp>
        <p:nvSpPr>
          <p:cNvPr id="238597" name="Rectangle 4"/>
          <p:cNvSpPr>
            <a:spLocks noChangeArrowheads="1"/>
          </p:cNvSpPr>
          <p:nvPr/>
        </p:nvSpPr>
        <p:spPr bwMode="auto">
          <a:xfrm>
            <a:off x="0" y="8685452"/>
            <a:ext cx="2971800" cy="458549"/>
          </a:xfrm>
          <a:prstGeom prst="rect">
            <a:avLst/>
          </a:prstGeom>
          <a:noFill/>
          <a:ln w="9525">
            <a:noFill/>
            <a:miter lim="800000"/>
            <a:headEnd/>
            <a:tailEnd/>
          </a:ln>
        </p:spPr>
        <p:txBody>
          <a:bodyPr wrap="none" anchor="ctr"/>
          <a:lstStyle/>
          <a:p>
            <a:endParaRPr lang="de-DE"/>
          </a:p>
        </p:txBody>
      </p:sp>
      <p:sp>
        <p:nvSpPr>
          <p:cNvPr id="238598" name="Rectangle 5"/>
          <p:cNvSpPr>
            <a:spLocks noChangeArrowheads="1"/>
          </p:cNvSpPr>
          <p:nvPr/>
        </p:nvSpPr>
        <p:spPr bwMode="auto">
          <a:xfrm>
            <a:off x="0" y="0"/>
            <a:ext cx="2971800" cy="457051"/>
          </a:xfrm>
          <a:prstGeom prst="rect">
            <a:avLst/>
          </a:prstGeom>
          <a:noFill/>
          <a:ln w="9525">
            <a:noFill/>
            <a:miter lim="800000"/>
            <a:headEnd/>
            <a:tailEnd/>
          </a:ln>
        </p:spPr>
        <p:txBody>
          <a:bodyPr wrap="none" anchor="ctr"/>
          <a:lstStyle/>
          <a:p>
            <a:endParaRPr lang="de-DE"/>
          </a:p>
        </p:txBody>
      </p:sp>
      <p:sp>
        <p:nvSpPr>
          <p:cNvPr id="238599" name="Rectangle 6"/>
          <p:cNvSpPr>
            <a:spLocks noGrp="1" noRot="1" noChangeAspect="1" noChangeArrowheads="1" noTextEdit="1"/>
          </p:cNvSpPr>
          <p:nvPr>
            <p:ph type="sldImg"/>
          </p:nvPr>
        </p:nvSpPr>
        <p:spPr>
          <a:xfrm>
            <a:off x="1154113" y="693738"/>
            <a:ext cx="4548187" cy="3409950"/>
          </a:xfrm>
          <a:ln w="12700" cap="flat">
            <a:solidFill>
              <a:schemeClr val="tx1"/>
            </a:solidFill>
          </a:ln>
        </p:spPr>
      </p:sp>
      <p:sp>
        <p:nvSpPr>
          <p:cNvPr id="238600" name="Rectangle 7"/>
          <p:cNvSpPr>
            <a:spLocks noGrp="1" noChangeArrowheads="1"/>
          </p:cNvSpPr>
          <p:nvPr>
            <p:ph type="body" idx="1"/>
          </p:nvPr>
        </p:nvSpPr>
        <p:spPr>
          <a:xfrm>
            <a:off x="914400" y="4341228"/>
            <a:ext cx="5029200" cy="4111953"/>
          </a:xfrm>
          <a:noFill/>
          <a:ln/>
        </p:spPr>
        <p:txBody>
          <a:bodyPr lIns="92066" tIns="46033" rIns="92066" bIns="46033"/>
          <a:lstStyle/>
          <a:p>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15C4B3E5-205F-422E-88FB-5E8136391E61}" type="slidenum">
              <a:rPr lang="en-US"/>
              <a:pPr>
                <a:defRPr/>
              </a:pPr>
              <a:t>43</a:t>
            </a:fld>
            <a:endParaRPr lang="en-US"/>
          </a:p>
        </p:txBody>
      </p:sp>
      <p:sp>
        <p:nvSpPr>
          <p:cNvPr id="238595" name="Rectangle 2"/>
          <p:cNvSpPr>
            <a:spLocks noChangeArrowheads="1"/>
          </p:cNvSpPr>
          <p:nvPr/>
        </p:nvSpPr>
        <p:spPr bwMode="auto">
          <a:xfrm>
            <a:off x="3886200" y="0"/>
            <a:ext cx="2971800" cy="457051"/>
          </a:xfrm>
          <a:prstGeom prst="rect">
            <a:avLst/>
          </a:prstGeom>
          <a:noFill/>
          <a:ln w="9525">
            <a:noFill/>
            <a:miter lim="800000"/>
            <a:headEnd/>
            <a:tailEnd/>
          </a:ln>
        </p:spPr>
        <p:txBody>
          <a:bodyPr wrap="none" anchor="ctr"/>
          <a:lstStyle/>
          <a:p>
            <a:endParaRPr lang="de-DE"/>
          </a:p>
        </p:txBody>
      </p:sp>
      <p:sp>
        <p:nvSpPr>
          <p:cNvPr id="238596" name="Rectangle 3"/>
          <p:cNvSpPr>
            <a:spLocks noChangeArrowheads="1"/>
          </p:cNvSpPr>
          <p:nvPr/>
        </p:nvSpPr>
        <p:spPr bwMode="auto">
          <a:xfrm>
            <a:off x="3886200" y="8685452"/>
            <a:ext cx="2971800" cy="458549"/>
          </a:xfrm>
          <a:prstGeom prst="rect">
            <a:avLst/>
          </a:prstGeom>
          <a:noFill/>
          <a:ln w="9525">
            <a:noFill/>
            <a:miter lim="800000"/>
            <a:headEnd/>
            <a:tailEnd/>
          </a:ln>
        </p:spPr>
        <p:txBody>
          <a:bodyPr lIns="19049" tIns="0" rIns="19049" bIns="0" anchor="b"/>
          <a:lstStyle/>
          <a:p>
            <a:pPr algn="r" defTabSz="762000" eaLnBrk="0" hangingPunct="0"/>
            <a:r>
              <a:rPr lang="en-US" sz="1000">
                <a:latin typeface="Times New Roman" pitchFamily="18" charset="0"/>
              </a:rPr>
              <a:t>5</a:t>
            </a:r>
          </a:p>
        </p:txBody>
      </p:sp>
      <p:sp>
        <p:nvSpPr>
          <p:cNvPr id="238597" name="Rectangle 4"/>
          <p:cNvSpPr>
            <a:spLocks noChangeArrowheads="1"/>
          </p:cNvSpPr>
          <p:nvPr/>
        </p:nvSpPr>
        <p:spPr bwMode="auto">
          <a:xfrm>
            <a:off x="0" y="8685452"/>
            <a:ext cx="2971800" cy="458549"/>
          </a:xfrm>
          <a:prstGeom prst="rect">
            <a:avLst/>
          </a:prstGeom>
          <a:noFill/>
          <a:ln w="9525">
            <a:noFill/>
            <a:miter lim="800000"/>
            <a:headEnd/>
            <a:tailEnd/>
          </a:ln>
        </p:spPr>
        <p:txBody>
          <a:bodyPr wrap="none" anchor="ctr"/>
          <a:lstStyle/>
          <a:p>
            <a:endParaRPr lang="de-DE"/>
          </a:p>
        </p:txBody>
      </p:sp>
      <p:sp>
        <p:nvSpPr>
          <p:cNvPr id="238598" name="Rectangle 5"/>
          <p:cNvSpPr>
            <a:spLocks noChangeArrowheads="1"/>
          </p:cNvSpPr>
          <p:nvPr/>
        </p:nvSpPr>
        <p:spPr bwMode="auto">
          <a:xfrm>
            <a:off x="0" y="0"/>
            <a:ext cx="2971800" cy="457051"/>
          </a:xfrm>
          <a:prstGeom prst="rect">
            <a:avLst/>
          </a:prstGeom>
          <a:noFill/>
          <a:ln w="9525">
            <a:noFill/>
            <a:miter lim="800000"/>
            <a:headEnd/>
            <a:tailEnd/>
          </a:ln>
        </p:spPr>
        <p:txBody>
          <a:bodyPr wrap="none" anchor="ctr"/>
          <a:lstStyle/>
          <a:p>
            <a:endParaRPr lang="de-DE"/>
          </a:p>
        </p:txBody>
      </p:sp>
      <p:sp>
        <p:nvSpPr>
          <p:cNvPr id="238599" name="Rectangle 6"/>
          <p:cNvSpPr>
            <a:spLocks noGrp="1" noRot="1" noChangeAspect="1" noChangeArrowheads="1" noTextEdit="1"/>
          </p:cNvSpPr>
          <p:nvPr>
            <p:ph type="sldImg"/>
          </p:nvPr>
        </p:nvSpPr>
        <p:spPr>
          <a:xfrm>
            <a:off x="1154113" y="693738"/>
            <a:ext cx="4548187" cy="3409950"/>
          </a:xfrm>
          <a:ln w="12700" cap="flat">
            <a:solidFill>
              <a:schemeClr val="tx1"/>
            </a:solidFill>
          </a:ln>
        </p:spPr>
      </p:sp>
      <p:sp>
        <p:nvSpPr>
          <p:cNvPr id="238600" name="Rectangle 7"/>
          <p:cNvSpPr>
            <a:spLocks noGrp="1" noChangeArrowheads="1"/>
          </p:cNvSpPr>
          <p:nvPr>
            <p:ph type="body" idx="1"/>
          </p:nvPr>
        </p:nvSpPr>
        <p:spPr>
          <a:xfrm>
            <a:off x="914400" y="4341228"/>
            <a:ext cx="5029200" cy="4111953"/>
          </a:xfrm>
          <a:noFill/>
          <a:ln/>
        </p:spPr>
        <p:txBody>
          <a:bodyPr lIns="92066" tIns="46033" rIns="92066" bIns="46033"/>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linkedin.com/company/eurashe" TargetMode="External"/><Relationship Id="rId7" Type="http://schemas.openxmlformats.org/officeDocument/2006/relationships/image" Target="../media/image4.png"/><Relationship Id="rId2" Type="http://schemas.openxmlformats.org/officeDocument/2006/relationships/hyperlink" Target="http://www.facebook.com/eurashe" TargetMode="External"/><Relationship Id="rId1" Type="http://schemas.openxmlformats.org/officeDocument/2006/relationships/slideMaster" Target="../slideMasters/slideMaster1.xml"/><Relationship Id="rId6" Type="http://schemas.openxmlformats.org/officeDocument/2006/relationships/hyperlink" Target="http://www.twitter.com/eurashe" TargetMode="External"/><Relationship Id="rId5" Type="http://schemas.openxmlformats.org/officeDocument/2006/relationships/image" Target="../media/image3.png"/><Relationship Id="rId4" Type="http://schemas.openxmlformats.org/officeDocument/2006/relationships/hyperlink" Target="http://www.youtube.com/eurashe" TargetMode="External"/><Relationship Id="rId9"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lide Number Placeholder 5"/>
          <p:cNvSpPr>
            <a:spLocks noGrp="1"/>
          </p:cNvSpPr>
          <p:nvPr>
            <p:ph type="sldNum" sz="quarter" idx="10"/>
          </p:nvPr>
        </p:nvSpPr>
        <p:spPr/>
        <p:txBody>
          <a:bodyPr/>
          <a:lstStyle>
            <a:lvl1pPr>
              <a:defRPr/>
            </a:lvl1pPr>
          </a:lstStyle>
          <a:p>
            <a:pPr>
              <a:defRPr/>
            </a:pPr>
            <a:fld id="{81E85637-F3C4-4134-A898-F59681C698D1}"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376716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EURASHE contacts details Slide">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611188" y="1547813"/>
            <a:ext cx="39608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000" b="1" dirty="0">
                <a:solidFill>
                  <a:srgbClr val="FFCC00"/>
                </a:solidFill>
              </a:rPr>
              <a:t>More Information on the European Association of Institutions in Higher Education</a:t>
            </a:r>
          </a:p>
          <a:p>
            <a:endParaRPr lang="en-GB" sz="2000" dirty="0"/>
          </a:p>
          <a:p>
            <a:r>
              <a:rPr lang="en-GB" sz="2000" i="1" dirty="0">
                <a:solidFill>
                  <a:srgbClr val="104068"/>
                </a:solidFill>
              </a:rPr>
              <a:t>Website</a:t>
            </a:r>
          </a:p>
          <a:p>
            <a:r>
              <a:rPr lang="en-GB" sz="2000" dirty="0">
                <a:solidFill>
                  <a:srgbClr val="104068"/>
                </a:solidFill>
              </a:rPr>
              <a:t>www.eurashe.eu</a:t>
            </a:r>
          </a:p>
          <a:p>
            <a:endParaRPr lang="en-GB" sz="2000" dirty="0">
              <a:solidFill>
                <a:srgbClr val="104068"/>
              </a:solidFill>
            </a:endParaRPr>
          </a:p>
          <a:p>
            <a:r>
              <a:rPr lang="en-GB" sz="2000" i="1" dirty="0">
                <a:solidFill>
                  <a:srgbClr val="104068"/>
                </a:solidFill>
              </a:rPr>
              <a:t>Email</a:t>
            </a:r>
          </a:p>
          <a:p>
            <a:r>
              <a:rPr lang="en-GB" sz="2000" dirty="0">
                <a:solidFill>
                  <a:srgbClr val="104068"/>
                </a:solidFill>
              </a:rPr>
              <a:t>eurashe@eurashe.eu</a:t>
            </a:r>
          </a:p>
          <a:p>
            <a:endParaRPr lang="en-GB" sz="2000" dirty="0">
              <a:solidFill>
                <a:srgbClr val="104068"/>
              </a:solidFill>
            </a:endParaRPr>
          </a:p>
          <a:p>
            <a:r>
              <a:rPr lang="en-GB" sz="2000" i="1" dirty="0">
                <a:solidFill>
                  <a:srgbClr val="104068"/>
                </a:solidFill>
              </a:rPr>
              <a:t>Brussels Secretariat</a:t>
            </a:r>
          </a:p>
          <a:p>
            <a:r>
              <a:rPr lang="en-GB" sz="2000" dirty="0">
                <a:solidFill>
                  <a:srgbClr val="104068"/>
                </a:solidFill>
              </a:rPr>
              <a:t>Tel</a:t>
            </a:r>
            <a:r>
              <a:rPr lang="en-GB" sz="2000" dirty="0" smtClean="0">
                <a:solidFill>
                  <a:srgbClr val="104068"/>
                </a:solidFill>
              </a:rPr>
              <a:t>: 0032 </a:t>
            </a:r>
            <a:r>
              <a:rPr lang="en-GB" sz="2000" dirty="0">
                <a:solidFill>
                  <a:srgbClr val="104068"/>
                </a:solidFill>
              </a:rPr>
              <a:t>(0)2 211 41 97</a:t>
            </a:r>
          </a:p>
          <a:p>
            <a:r>
              <a:rPr lang="en-GB" sz="2000" dirty="0">
                <a:solidFill>
                  <a:srgbClr val="104068"/>
                </a:solidFill>
              </a:rPr>
              <a:t>Fax: 0032 (0)2 211 41 99</a:t>
            </a:r>
          </a:p>
        </p:txBody>
      </p:sp>
      <p:sp>
        <p:nvSpPr>
          <p:cNvPr id="3" name="Footer Placeholder 4"/>
          <p:cNvSpPr>
            <a:spLocks noGrp="1"/>
          </p:cNvSpPr>
          <p:nvPr>
            <p:ph type="ftr" sz="quarter" idx="10"/>
          </p:nvPr>
        </p:nvSpPr>
        <p:spPr/>
        <p:txBody>
          <a:bodyPr/>
          <a:lstStyle>
            <a:lvl1pPr>
              <a:defRPr/>
            </a:lvl1pPr>
          </a:lstStyle>
          <a:p>
            <a:pPr>
              <a:defRPr/>
            </a:pPr>
            <a:r>
              <a:rPr lang="en-GB" smtClean="0"/>
              <a:t>EURASHE strategy</a:t>
            </a:r>
            <a:endParaRPr lang="en-GB"/>
          </a:p>
        </p:txBody>
      </p:sp>
      <p:sp>
        <p:nvSpPr>
          <p:cNvPr id="4" name="Slide Number Placeholder 5"/>
          <p:cNvSpPr>
            <a:spLocks noGrp="1"/>
          </p:cNvSpPr>
          <p:nvPr>
            <p:ph type="sldNum" sz="quarter" idx="11"/>
          </p:nvPr>
        </p:nvSpPr>
        <p:spPr/>
        <p:txBody>
          <a:bodyPr/>
          <a:lstStyle>
            <a:lvl1pPr>
              <a:defRPr/>
            </a:lvl1pPr>
          </a:lstStyle>
          <a:p>
            <a:fld id="{9327A08E-5FCA-4414-B2C8-41FFFFD0A61A}" type="slidenum">
              <a:rPr lang="en-US" smtClean="0"/>
              <a:pPr/>
              <a:t>‹#›</a:t>
            </a:fld>
            <a:endParaRPr lang="en-US"/>
          </a:p>
        </p:txBody>
      </p:sp>
      <p:sp>
        <p:nvSpPr>
          <p:cNvPr id="5" name="TextBox 10"/>
          <p:cNvSpPr txBox="1">
            <a:spLocks noChangeArrowheads="1"/>
          </p:cNvSpPr>
          <p:nvPr/>
        </p:nvSpPr>
        <p:spPr bwMode="auto">
          <a:xfrm>
            <a:off x="4860032" y="1546717"/>
            <a:ext cx="417646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2000" dirty="0" smtClean="0"/>
          </a:p>
          <a:p>
            <a:endParaRPr lang="en-GB" sz="2000" dirty="0" smtClean="0"/>
          </a:p>
          <a:p>
            <a:endParaRPr lang="en-GB" sz="2000" dirty="0"/>
          </a:p>
          <a:p>
            <a:endParaRPr lang="en-GB" sz="2000" dirty="0"/>
          </a:p>
          <a:p>
            <a:r>
              <a:rPr lang="en-GB" sz="2000" i="1" dirty="0" smtClean="0">
                <a:solidFill>
                  <a:srgbClr val="104068"/>
                </a:solidFill>
              </a:rPr>
              <a:t>More ways to stay in</a:t>
            </a:r>
            <a:r>
              <a:rPr lang="en-GB" sz="2000" i="1" baseline="0" dirty="0" smtClean="0">
                <a:solidFill>
                  <a:srgbClr val="104068"/>
                </a:solidFill>
              </a:rPr>
              <a:t> touch with Professional Higher Education</a:t>
            </a:r>
          </a:p>
          <a:p>
            <a:endParaRPr lang="en-GB" sz="2000" i="1" dirty="0">
              <a:solidFill>
                <a:srgbClr val="104068"/>
              </a:solidFill>
            </a:endParaRPr>
          </a:p>
          <a:p>
            <a:r>
              <a:rPr lang="en-GB" sz="2000" dirty="0" smtClean="0">
                <a:solidFill>
                  <a:srgbClr val="104068"/>
                </a:solidFill>
                <a:hlinkClick r:id="rId2"/>
              </a:rPr>
              <a:t>www.facebook.com/eurashe</a:t>
            </a:r>
            <a:r>
              <a:rPr lang="en-GB" sz="2000" baseline="0" dirty="0" smtClean="0">
                <a:solidFill>
                  <a:srgbClr val="104068"/>
                </a:solidFill>
              </a:rPr>
              <a:t> </a:t>
            </a:r>
          </a:p>
          <a:p>
            <a:endParaRPr lang="en-GB" sz="2000" baseline="0" dirty="0" smtClean="0">
              <a:solidFill>
                <a:srgbClr val="104068"/>
              </a:solidFill>
            </a:endParaRPr>
          </a:p>
          <a:p>
            <a:r>
              <a:rPr lang="en-GB" sz="2000" baseline="0" dirty="0" smtClean="0">
                <a:solidFill>
                  <a:srgbClr val="104068"/>
                </a:solidFill>
                <a:hlinkClick r:id="rId3"/>
              </a:rPr>
              <a:t>www.linkedin.com/company/eurashe</a:t>
            </a:r>
            <a:r>
              <a:rPr lang="en-GB" sz="2000" baseline="0" dirty="0" smtClean="0">
                <a:solidFill>
                  <a:srgbClr val="104068"/>
                </a:solidFill>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2000" dirty="0" smtClean="0">
              <a:solidFill>
                <a:srgbClr val="104068"/>
              </a:solidFill>
              <a:hlinkClick r:id=""/>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2000" dirty="0" smtClean="0">
                <a:solidFill>
                  <a:srgbClr val="104068"/>
                </a:solidFill>
                <a:hlinkClick r:id=""/>
              </a:rPr>
              <a:t>www.twitter.com/eurashe</a:t>
            </a:r>
            <a:r>
              <a:rPr lang="en-GB" sz="2000" dirty="0" smtClean="0">
                <a:solidFill>
                  <a:srgbClr val="104068"/>
                </a:solidFill>
              </a:rPr>
              <a:t> </a:t>
            </a:r>
          </a:p>
          <a:p>
            <a:endParaRPr lang="en-GB" sz="2000" baseline="0" dirty="0" smtClean="0">
              <a:solidFill>
                <a:srgbClr val="104068"/>
              </a:solidFill>
            </a:endParaRPr>
          </a:p>
          <a:p>
            <a:r>
              <a:rPr lang="en-GB" sz="2000" baseline="0" dirty="0" smtClean="0">
                <a:solidFill>
                  <a:srgbClr val="104068"/>
                </a:solidFill>
                <a:hlinkClick r:id="rId4"/>
              </a:rPr>
              <a:t>www.youtube.com/eurashe</a:t>
            </a:r>
            <a:endParaRPr lang="en-GB" sz="2000" dirty="0">
              <a:solidFill>
                <a:srgbClr val="104068"/>
              </a:solidFill>
            </a:endParaRPr>
          </a:p>
        </p:txBody>
      </p:sp>
      <p:pic>
        <p:nvPicPr>
          <p:cNvPr id="1026" name="Picture 2" descr="C:\Users\alexandre\Dropbox\EURASHE Internal\Communication\5_Material\5_Powerpoint\resources\logo_linkedin.png">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066" y="4309991"/>
            <a:ext cx="432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exandre\Dropbox\EURASHE Internal\Communication\5_Material\5_Powerpoint\resources\logo_twitter.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066" y="491363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exandre\Dropbox\EURASHE Internal\Communication\5_Material\5_Powerpoint\resources\logo_youtube.png">
            <a:hlinkClick r:id="rId4"/>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7066" y="5517272"/>
            <a:ext cx="366698"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exandre\Dropbox\EURASHE Internal\Communication\5_Material\5_Powerpoint\resources\logo_facebook.jpg">
            <a:hlinkClick r:id="rId2"/>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7066" y="3706351"/>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145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0" name="Picture 9" descr="Powerpoint Presentation-01.jpg"/>
          <p:cNvPicPr>
            <a:picLocks noChangeAspect="1"/>
          </p:cNvPicPr>
          <p:nvPr userDrawn="1"/>
        </p:nvPicPr>
        <p:blipFill>
          <a:blip r:embed="rId2" cstate="print"/>
          <a:stretch>
            <a:fillRect/>
          </a:stretch>
        </p:blipFill>
        <p:spPr>
          <a:xfrm>
            <a:off x="0" y="0"/>
            <a:ext cx="9144000" cy="6858000"/>
          </a:xfrm>
          <a:prstGeom prst="rect">
            <a:avLst/>
          </a:prstGeom>
        </p:spPr>
      </p:pic>
      <p:sp>
        <p:nvSpPr>
          <p:cNvPr id="11" name="Title 1"/>
          <p:cNvSpPr>
            <a:spLocks noGrp="1"/>
          </p:cNvSpPr>
          <p:nvPr>
            <p:ph type="ctrTitle"/>
          </p:nvPr>
        </p:nvSpPr>
        <p:spPr>
          <a:xfrm>
            <a:off x="685800" y="5943601"/>
            <a:ext cx="4750296" cy="380999"/>
          </a:xfrm>
        </p:spPr>
        <p:txBody>
          <a:bodyPr>
            <a:noAutofit/>
          </a:bodyPr>
          <a:lstStyle>
            <a:lvl1pPr>
              <a:defRPr sz="2800"/>
            </a:lvl1pPr>
          </a:lstStyle>
          <a:p>
            <a:r>
              <a:rPr lang="en-US" sz="3000" smtClean="0"/>
              <a:t>Click to edit Master title style</a:t>
            </a:r>
            <a:endParaRPr lang="en-US" sz="3000" dirty="0"/>
          </a:p>
        </p:txBody>
      </p:sp>
      <p:sp>
        <p:nvSpPr>
          <p:cNvPr id="12" name="Subtitle 2"/>
          <p:cNvSpPr>
            <a:spLocks noGrp="1"/>
          </p:cNvSpPr>
          <p:nvPr>
            <p:ph type="subTitle" idx="1"/>
          </p:nvPr>
        </p:nvSpPr>
        <p:spPr>
          <a:xfrm>
            <a:off x="685800" y="6350868"/>
            <a:ext cx="3810000" cy="404664"/>
          </a:xfrm>
        </p:spPr>
        <p:txBody>
          <a:bodyPr>
            <a:normAutofit/>
          </a:bodyPr>
          <a:lstStyle>
            <a:lvl1pPr marL="0" indent="0">
              <a:buNone/>
              <a:defRPr>
                <a:solidFill>
                  <a:srgbClr val="F89838"/>
                </a:solidFill>
              </a:defRPr>
            </a:lvl1pPr>
          </a:lstStyle>
          <a:p>
            <a:r>
              <a:rPr lang="en-US" sz="2000" smtClean="0"/>
              <a:t>Click to edit Master subtitle style</a:t>
            </a:r>
            <a:endParaRPr lang="en-US" sz="2000" dirty="0"/>
          </a:p>
        </p:txBody>
      </p:sp>
    </p:spTree>
    <p:extLst>
      <p:ext uri="{BB962C8B-B14F-4D97-AF65-F5344CB8AC3E}">
        <p14:creationId xmlns:p14="http://schemas.microsoft.com/office/powerpoint/2010/main" val="4005880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Powerpoint Presentation-01.jpg"/>
          <p:cNvPicPr>
            <a:picLocks noChangeAspect="1"/>
          </p:cNvPicPr>
          <p:nvPr userDrawn="1"/>
        </p:nvPicPr>
        <p:blipFill>
          <a:blip r:embed="rId2" cstate="print"/>
          <a:stretch>
            <a:fillRect/>
          </a:stretch>
        </p:blipFill>
        <p:spPr>
          <a:xfrm>
            <a:off x="0" y="0"/>
            <a:ext cx="9144000" cy="6858000"/>
          </a:xfrm>
          <a:prstGeom prst="rect">
            <a:avLst/>
          </a:prstGeom>
        </p:spPr>
      </p:pic>
      <p:sp>
        <p:nvSpPr>
          <p:cNvPr id="11" name="Title 1"/>
          <p:cNvSpPr>
            <a:spLocks noGrp="1"/>
          </p:cNvSpPr>
          <p:nvPr>
            <p:ph type="ctrTitle"/>
          </p:nvPr>
        </p:nvSpPr>
        <p:spPr>
          <a:xfrm>
            <a:off x="685800" y="5943601"/>
            <a:ext cx="4750296" cy="380999"/>
          </a:xfrm>
        </p:spPr>
        <p:txBody>
          <a:bodyPr>
            <a:noAutofit/>
          </a:bodyPr>
          <a:lstStyle>
            <a:lvl1pPr>
              <a:defRPr sz="2800"/>
            </a:lvl1pPr>
          </a:lstStyle>
          <a:p>
            <a:r>
              <a:rPr lang="en-US" sz="3000" smtClean="0"/>
              <a:t>Click to edit Master title style</a:t>
            </a:r>
            <a:endParaRPr lang="en-US" sz="3000" dirty="0"/>
          </a:p>
        </p:txBody>
      </p:sp>
      <p:sp>
        <p:nvSpPr>
          <p:cNvPr id="12" name="Subtitle 2"/>
          <p:cNvSpPr>
            <a:spLocks noGrp="1"/>
          </p:cNvSpPr>
          <p:nvPr>
            <p:ph type="subTitle" idx="1"/>
          </p:nvPr>
        </p:nvSpPr>
        <p:spPr>
          <a:xfrm>
            <a:off x="685800" y="6350868"/>
            <a:ext cx="3810000" cy="404664"/>
          </a:xfrm>
        </p:spPr>
        <p:txBody>
          <a:bodyPr>
            <a:normAutofit/>
          </a:bodyPr>
          <a:lstStyle>
            <a:lvl1pPr marL="0" indent="0">
              <a:buNone/>
              <a:defRPr>
                <a:solidFill>
                  <a:srgbClr val="F89838"/>
                </a:solidFill>
              </a:defRPr>
            </a:lvl1pPr>
          </a:lstStyle>
          <a:p>
            <a:r>
              <a:rPr lang="en-US" sz="2000" smtClean="0"/>
              <a:t>Click to edit Master subtitle style</a:t>
            </a:r>
            <a:endParaRPr lang="en-US" sz="2000" dirty="0"/>
          </a:p>
        </p:txBody>
      </p:sp>
      <p:sp>
        <p:nvSpPr>
          <p:cNvPr id="13" name="Title 1"/>
          <p:cNvSpPr txBox="1">
            <a:spLocks/>
          </p:cNvSpPr>
          <p:nvPr userDrawn="1"/>
        </p:nvSpPr>
        <p:spPr>
          <a:xfrm>
            <a:off x="5181600" y="6172200"/>
            <a:ext cx="1828800" cy="457200"/>
          </a:xfrm>
          <a:prstGeom prst="rect">
            <a:avLst/>
          </a:prstGeom>
        </p:spPr>
        <p:txBody>
          <a:bodyPr vert="horz" lIns="91440" tIns="45720" rIns="91440" bIns="45720" rtlCol="0" anchor="ctr">
            <a:normAutofit/>
          </a:bodyPr>
          <a:lstStyle/>
          <a:p>
            <a:pPr algn="r" fontAlgn="auto">
              <a:spcAft>
                <a:spcPts val="0"/>
              </a:spcAft>
              <a:defRPr/>
            </a:pPr>
            <a:r>
              <a:rPr lang="en-US" sz="1200" b="1" dirty="0" smtClean="0">
                <a:solidFill>
                  <a:srgbClr val="1F497D"/>
                </a:solidFill>
                <a:latin typeface="Comfortaa" pitchFamily="34" charset="0"/>
                <a:ea typeface="+mj-ea"/>
                <a:cs typeface="+mj-cs"/>
              </a:rPr>
              <a:t>Presenter Name</a:t>
            </a:r>
            <a:endParaRPr lang="en-US" sz="1200" b="1" dirty="0">
              <a:solidFill>
                <a:srgbClr val="1F497D"/>
              </a:solidFill>
              <a:latin typeface="Comfortaa" pitchFamily="34" charset="0"/>
              <a:ea typeface="+mj-ea"/>
              <a:cs typeface="+mj-cs"/>
            </a:endParaRPr>
          </a:p>
        </p:txBody>
      </p:sp>
      <p:cxnSp>
        <p:nvCxnSpPr>
          <p:cNvPr id="14" name="Straight Connector 13"/>
          <p:cNvCxnSpPr/>
          <p:nvPr userDrawn="1"/>
        </p:nvCxnSpPr>
        <p:spPr>
          <a:xfrm rot="5400000">
            <a:off x="7011194" y="6400006"/>
            <a:ext cx="304800" cy="1588"/>
          </a:xfrm>
          <a:prstGeom prst="line">
            <a:avLst/>
          </a:prstGeom>
          <a:ln>
            <a:solidFill>
              <a:srgbClr val="F8983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7316788" y="6172200"/>
            <a:ext cx="1447800" cy="457200"/>
          </a:xfrm>
          <a:prstGeom prst="rect">
            <a:avLst/>
          </a:prstGeom>
        </p:spPr>
        <p:txBody>
          <a:bodyPr vert="horz" lIns="91440" tIns="45720" rIns="91440" bIns="45720" rtlCol="0" anchor="ctr">
            <a:normAutofit/>
          </a:bodyPr>
          <a:lstStyle/>
          <a:p>
            <a:pPr fontAlgn="auto">
              <a:spcAft>
                <a:spcPts val="0"/>
              </a:spcAft>
              <a:defRPr/>
            </a:pPr>
            <a:r>
              <a:rPr lang="en-US" sz="1200" dirty="0" smtClean="0">
                <a:solidFill>
                  <a:srgbClr val="1F497D"/>
                </a:solidFill>
                <a:latin typeface="Comfortaa" pitchFamily="34" charset="0"/>
                <a:ea typeface="+mj-ea"/>
                <a:cs typeface="+mj-cs"/>
              </a:rPr>
              <a:t>Event Name</a:t>
            </a:r>
            <a:endParaRPr lang="en-US" sz="1200" dirty="0">
              <a:solidFill>
                <a:srgbClr val="1F497D"/>
              </a:solidFill>
              <a:latin typeface="Comfortaa" pitchFamily="34" charset="0"/>
              <a:ea typeface="+mj-ea"/>
              <a:cs typeface="+mj-cs"/>
            </a:endParaRPr>
          </a:p>
        </p:txBody>
      </p:sp>
    </p:spTree>
    <p:extLst>
      <p:ext uri="{BB962C8B-B14F-4D97-AF65-F5344CB8AC3E}">
        <p14:creationId xmlns:p14="http://schemas.microsoft.com/office/powerpoint/2010/main" val="262299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449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EC90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3528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603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38400"/>
            <a:ext cx="4040188" cy="639762"/>
          </a:xfrm>
        </p:spPr>
        <p:txBody>
          <a:bodyPr anchor="b"/>
          <a:lstStyle>
            <a:lvl1pPr marL="0" indent="0">
              <a:buNone/>
              <a:defRPr sz="2400" b="1">
                <a:solidFill>
                  <a:srgbClr val="FEC9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401"/>
            <a:ext cx="4040188" cy="2925762"/>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438400"/>
            <a:ext cx="4041775" cy="639762"/>
          </a:xfrm>
        </p:spPr>
        <p:txBody>
          <a:bodyPr anchor="b"/>
          <a:lstStyle>
            <a:lvl1pPr marL="0" indent="0">
              <a:buNone/>
              <a:defRPr sz="2400" b="1">
                <a:solidFill>
                  <a:srgbClr val="FEC90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401"/>
            <a:ext cx="4041775" cy="2925762"/>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1081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062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20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7801"/>
            <a:ext cx="5111750" cy="4648199"/>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609851"/>
            <a:ext cx="3008313" cy="3486149"/>
          </a:xfrm>
        </p:spPr>
        <p:txBody>
          <a:bodyPr/>
          <a:lstStyle>
            <a:lvl1pPr marL="0" indent="0">
              <a:buNone/>
              <a:defRPr sz="1400">
                <a:solidFill>
                  <a:srgbClr val="FEC90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57200" y="6356350"/>
            <a:ext cx="381000" cy="365125"/>
          </a:xfrm>
          <a:prstGeom prst="rect">
            <a:avLst/>
          </a:prstGeom>
        </p:spPr>
        <p:txBody>
          <a:bodyPr/>
          <a:lstStyle/>
          <a:p>
            <a:pPr fontAlgn="auto">
              <a:spcBef>
                <a:spcPts val="0"/>
              </a:spcBef>
              <a:spcAft>
                <a:spcPts val="0"/>
              </a:spcAft>
            </a:pPr>
            <a:fld id="{0E752A90-7903-4644-8A05-A7CC916C2336}" type="slidenum">
              <a:rPr lang="en-US" smtClean="0">
                <a:solidFill>
                  <a:prstClr val="black"/>
                </a:solidFill>
                <a:latin typeface="Calibri"/>
              </a:rPr>
              <a:pPr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203965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lide Number Placeholder 5"/>
          <p:cNvSpPr>
            <a:spLocks noGrp="1"/>
          </p:cNvSpPr>
          <p:nvPr>
            <p:ph type="sldNum" sz="quarter" idx="10"/>
          </p:nvPr>
        </p:nvSpPr>
        <p:spPr/>
        <p:txBody>
          <a:bodyPr/>
          <a:lstStyle>
            <a:lvl1pPr>
              <a:defRPr/>
            </a:lvl1pPr>
          </a:lstStyle>
          <a:p>
            <a:pPr>
              <a:defRPr/>
            </a:pPr>
            <a:fld id="{D38A5130-BEE0-49BA-A848-F279C7C19E8E}"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912480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31578"/>
            <a:ext cx="5486400" cy="478622"/>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95399"/>
            <a:ext cx="5486400" cy="3475037"/>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35338"/>
            <a:ext cx="5486400" cy="679723"/>
          </a:xfrm>
        </p:spPr>
        <p:txBody>
          <a:bodyPr/>
          <a:lstStyle>
            <a:lvl1pPr marL="0" indent="0">
              <a:buNone/>
              <a:defRPr sz="1400">
                <a:solidFill>
                  <a:srgbClr val="FEC90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2853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352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219200"/>
            <a:ext cx="6019800" cy="4906963"/>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66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cSld name="Titel, 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448493" y="0"/>
            <a:ext cx="8378018" cy="838033"/>
          </a:xfrm>
        </p:spPr>
        <p:txBody>
          <a:bodyPr/>
          <a:lstStyle/>
          <a:p>
            <a:r>
              <a:rPr lang="de-DE" smtClean="0"/>
              <a:t>Titelmasterformat durch Klicken bearbeiten</a:t>
            </a:r>
            <a:endParaRPr lang="de-DE"/>
          </a:p>
        </p:txBody>
      </p:sp>
      <p:sp>
        <p:nvSpPr>
          <p:cNvPr id="3" name="Diagrammplatzhalter 2"/>
          <p:cNvSpPr>
            <a:spLocks noGrp="1"/>
          </p:cNvSpPr>
          <p:nvPr>
            <p:ph type="chart" sz="half" idx="1"/>
          </p:nvPr>
        </p:nvSpPr>
        <p:spPr>
          <a:xfrm>
            <a:off x="448493" y="1157570"/>
            <a:ext cx="4108866" cy="4992021"/>
          </a:xfrm>
        </p:spPr>
        <p:txBody>
          <a:bodyPr/>
          <a:lstStyle/>
          <a:p>
            <a:endParaRPr lang="de-DE"/>
          </a:p>
        </p:txBody>
      </p:sp>
      <p:sp>
        <p:nvSpPr>
          <p:cNvPr id="4" name="Textplatzhalter 3"/>
          <p:cNvSpPr>
            <a:spLocks noGrp="1"/>
          </p:cNvSpPr>
          <p:nvPr>
            <p:ph type="body" sz="half" idx="2"/>
          </p:nvPr>
        </p:nvSpPr>
        <p:spPr>
          <a:xfrm>
            <a:off x="4705315" y="1157570"/>
            <a:ext cx="4110407" cy="4992021"/>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3287402" y="6438984"/>
            <a:ext cx="2894393" cy="648119"/>
          </a:xfrm>
          <a:prstGeom prst="rect">
            <a:avLst/>
          </a:prstGeom>
        </p:spPr>
        <p:txBody>
          <a:bodyPr lIns="87920" tIns="43960" rIns="87920" bIns="43960"/>
          <a:lstStyle>
            <a:lvl1pPr>
              <a:defRPr/>
            </a:lvl1pPr>
          </a:lstStyle>
          <a:p>
            <a:r>
              <a:rPr lang="en-US"/>
              <a:t>www.synesis.com</a:t>
            </a:r>
          </a:p>
          <a:p>
            <a:r>
              <a:rPr lang="en-US"/>
              <a:t>confidential</a:t>
            </a:r>
          </a:p>
        </p:txBody>
      </p:sp>
    </p:spTree>
    <p:extLst>
      <p:ext uri="{BB962C8B-B14F-4D97-AF65-F5344CB8AC3E}">
        <p14:creationId xmlns:p14="http://schemas.microsoft.com/office/powerpoint/2010/main" val="431834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48493" y="0"/>
            <a:ext cx="8378018" cy="838033"/>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448493" y="1157570"/>
            <a:ext cx="8367229" cy="4992021"/>
          </a:xfrm>
        </p:spPr>
        <p:txBody>
          <a:bodyPr/>
          <a:lstStyle/>
          <a:p>
            <a:endParaRPr lang="de-DE"/>
          </a:p>
        </p:txBody>
      </p:sp>
      <p:sp>
        <p:nvSpPr>
          <p:cNvPr id="4" name="Fußzeilenplatzhalter 3"/>
          <p:cNvSpPr>
            <a:spLocks noGrp="1"/>
          </p:cNvSpPr>
          <p:nvPr>
            <p:ph type="ftr" sz="quarter" idx="10"/>
          </p:nvPr>
        </p:nvSpPr>
        <p:spPr>
          <a:xfrm>
            <a:off x="3287402" y="6438984"/>
            <a:ext cx="2894393" cy="648119"/>
          </a:xfrm>
          <a:prstGeom prst="rect">
            <a:avLst/>
          </a:prstGeom>
        </p:spPr>
        <p:txBody>
          <a:bodyPr lIns="87920" tIns="43960" rIns="87920" bIns="43960"/>
          <a:lstStyle>
            <a:lvl1pPr>
              <a:defRPr/>
            </a:lvl1pPr>
          </a:lstStyle>
          <a:p>
            <a:r>
              <a:rPr lang="en-US"/>
              <a:t>www.synesis.com</a:t>
            </a:r>
          </a:p>
          <a:p>
            <a:r>
              <a:rPr lang="en-US"/>
              <a:t>confidential</a:t>
            </a:r>
          </a:p>
        </p:txBody>
      </p:sp>
    </p:spTree>
    <p:extLst>
      <p:ext uri="{BB962C8B-B14F-4D97-AF65-F5344CB8AC3E}">
        <p14:creationId xmlns:p14="http://schemas.microsoft.com/office/powerpoint/2010/main" val="1863413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10" name="Picture 9" descr="Powerpoint Presentation-01.jpg"/>
          <p:cNvPicPr>
            <a:picLocks noChangeAspect="1"/>
          </p:cNvPicPr>
          <p:nvPr userDrawn="1"/>
        </p:nvPicPr>
        <p:blipFill>
          <a:blip r:embed="rId2" cstate="print"/>
          <a:stretch>
            <a:fillRect/>
          </a:stretch>
        </p:blipFill>
        <p:spPr>
          <a:xfrm>
            <a:off x="0" y="0"/>
            <a:ext cx="9144000" cy="6858000"/>
          </a:xfrm>
          <a:prstGeom prst="rect">
            <a:avLst/>
          </a:prstGeom>
        </p:spPr>
      </p:pic>
      <p:sp>
        <p:nvSpPr>
          <p:cNvPr id="11" name="Title 1"/>
          <p:cNvSpPr>
            <a:spLocks noGrp="1"/>
          </p:cNvSpPr>
          <p:nvPr>
            <p:ph type="ctrTitle"/>
          </p:nvPr>
        </p:nvSpPr>
        <p:spPr>
          <a:xfrm>
            <a:off x="685800" y="5943601"/>
            <a:ext cx="4750296" cy="380999"/>
          </a:xfrm>
        </p:spPr>
        <p:txBody>
          <a:bodyPr>
            <a:noAutofit/>
          </a:bodyPr>
          <a:lstStyle>
            <a:lvl1pPr>
              <a:defRPr sz="2800"/>
            </a:lvl1pPr>
          </a:lstStyle>
          <a:p>
            <a:r>
              <a:rPr lang="de-DE" sz="3000" smtClean="0"/>
              <a:t>Titelmasterformat durch Klicken bearbeiten</a:t>
            </a:r>
            <a:endParaRPr lang="en-US" sz="3000" dirty="0"/>
          </a:p>
        </p:txBody>
      </p:sp>
      <p:sp>
        <p:nvSpPr>
          <p:cNvPr id="12" name="Subtitle 2"/>
          <p:cNvSpPr>
            <a:spLocks noGrp="1"/>
          </p:cNvSpPr>
          <p:nvPr>
            <p:ph type="subTitle" idx="1"/>
          </p:nvPr>
        </p:nvSpPr>
        <p:spPr>
          <a:xfrm>
            <a:off x="685800" y="6350868"/>
            <a:ext cx="3810000" cy="404664"/>
          </a:xfrm>
        </p:spPr>
        <p:txBody>
          <a:bodyPr>
            <a:normAutofit/>
          </a:bodyPr>
          <a:lstStyle>
            <a:lvl1pPr marL="0" indent="0">
              <a:buNone/>
              <a:defRPr>
                <a:solidFill>
                  <a:srgbClr val="F89838"/>
                </a:solidFill>
              </a:defRPr>
            </a:lvl1pPr>
          </a:lstStyle>
          <a:p>
            <a:r>
              <a:rPr lang="de-DE" sz="2000" smtClean="0"/>
              <a:t>Formatvorlage des Untertitelmasters durch Klicken bearbeiten</a:t>
            </a:r>
            <a:endParaRPr lang="en-US" sz="2000" dirty="0"/>
          </a:p>
        </p:txBody>
      </p:sp>
      <p:sp>
        <p:nvSpPr>
          <p:cNvPr id="13" name="Title 1"/>
          <p:cNvSpPr txBox="1">
            <a:spLocks/>
          </p:cNvSpPr>
          <p:nvPr userDrawn="1"/>
        </p:nvSpPr>
        <p:spPr>
          <a:xfrm>
            <a:off x="5181600" y="6172200"/>
            <a:ext cx="1828800" cy="457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Comfortaa" pitchFamily="34" charset="0"/>
                <a:ea typeface="+mj-ea"/>
                <a:cs typeface="+mj-cs"/>
              </a:rPr>
              <a:t>Presenter Name</a:t>
            </a:r>
            <a:endParaRPr kumimoji="0" lang="en-US" sz="1200" b="1" i="0" u="none" strike="noStrike" kern="1200" cap="none" spc="0" normalizeH="0" baseline="0" noProof="0" dirty="0">
              <a:ln>
                <a:noFill/>
              </a:ln>
              <a:solidFill>
                <a:schemeClr val="tx2"/>
              </a:solidFill>
              <a:effectLst/>
              <a:uLnTx/>
              <a:uFillTx/>
              <a:latin typeface="Comfortaa" pitchFamily="34" charset="0"/>
              <a:ea typeface="+mj-ea"/>
              <a:cs typeface="+mj-cs"/>
            </a:endParaRPr>
          </a:p>
        </p:txBody>
      </p:sp>
      <p:cxnSp>
        <p:nvCxnSpPr>
          <p:cNvPr id="14" name="Straight Connector 13"/>
          <p:cNvCxnSpPr/>
          <p:nvPr userDrawn="1"/>
        </p:nvCxnSpPr>
        <p:spPr>
          <a:xfrm rot="5400000">
            <a:off x="7011194" y="6400006"/>
            <a:ext cx="304800" cy="1588"/>
          </a:xfrm>
          <a:prstGeom prst="line">
            <a:avLst/>
          </a:prstGeom>
          <a:ln>
            <a:solidFill>
              <a:srgbClr val="F89838"/>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7316788" y="6172200"/>
            <a:ext cx="1447800" cy="457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i="0" u="none" strike="noStrike" kern="1200" cap="none" spc="0" normalizeH="0" baseline="0" noProof="0" dirty="0" smtClean="0">
                <a:ln>
                  <a:noFill/>
                </a:ln>
                <a:solidFill>
                  <a:schemeClr val="tx2"/>
                </a:solidFill>
                <a:effectLst/>
                <a:uLnTx/>
                <a:uFillTx/>
                <a:latin typeface="Comfortaa" pitchFamily="34" charset="0"/>
                <a:ea typeface="+mj-ea"/>
                <a:cs typeface="+mj-cs"/>
              </a:rPr>
              <a:t>Event Name</a:t>
            </a:r>
            <a:endParaRPr kumimoji="0" lang="en-US" sz="1200" i="0" u="none" strike="noStrike" kern="1200" cap="none" spc="0" normalizeH="0" baseline="0" noProof="0" dirty="0">
              <a:ln>
                <a:noFill/>
              </a:ln>
              <a:solidFill>
                <a:schemeClr val="tx2"/>
              </a:solidFill>
              <a:effectLst/>
              <a:uLnTx/>
              <a:uFillTx/>
              <a:latin typeface="Comfortaa" pitchFamily="34" charset="0"/>
              <a:ea typeface="+mj-ea"/>
              <a:cs typeface="+mj-cs"/>
            </a:endParaRPr>
          </a:p>
        </p:txBody>
      </p:sp>
    </p:spTree>
    <p:extLst>
      <p:ext uri="{BB962C8B-B14F-4D97-AF65-F5344CB8AC3E}">
        <p14:creationId xmlns:p14="http://schemas.microsoft.com/office/powerpoint/2010/main" val="308529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lide Number Placeholder 5"/>
          <p:cNvSpPr>
            <a:spLocks noGrp="1"/>
          </p:cNvSpPr>
          <p:nvPr>
            <p:ph type="sldNum" sz="quarter" idx="10"/>
          </p:nvPr>
        </p:nvSpPr>
        <p:spPr/>
        <p:txBody>
          <a:bodyPr/>
          <a:lstStyle>
            <a:lvl1pPr>
              <a:defRPr/>
            </a:lvl1pPr>
          </a:lstStyle>
          <a:p>
            <a:pPr>
              <a:defRPr/>
            </a:pPr>
            <a:fld id="{CF61F443-B8F4-4CA0-A5D3-4A6B59BA15E7}"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404594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lide Number Placeholder 5"/>
          <p:cNvSpPr>
            <a:spLocks noGrp="1"/>
          </p:cNvSpPr>
          <p:nvPr>
            <p:ph type="sldNum" sz="quarter" idx="10"/>
          </p:nvPr>
        </p:nvSpPr>
        <p:spPr/>
        <p:txBody>
          <a:bodyPr/>
          <a:lstStyle>
            <a:lvl1pPr>
              <a:defRPr/>
            </a:lvl1pPr>
          </a:lstStyle>
          <a:p>
            <a:pPr>
              <a:defRPr/>
            </a:pPr>
            <a:fld id="{3EA72A78-4621-4FAD-A4AD-24F69B38F69F}"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218145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lide Number Placeholder 5"/>
          <p:cNvSpPr>
            <a:spLocks noGrp="1"/>
          </p:cNvSpPr>
          <p:nvPr>
            <p:ph type="sldNum" sz="quarter" idx="10"/>
          </p:nvPr>
        </p:nvSpPr>
        <p:spPr/>
        <p:txBody>
          <a:bodyPr/>
          <a:lstStyle>
            <a:lvl1pPr>
              <a:defRPr/>
            </a:lvl1pPr>
          </a:lstStyle>
          <a:p>
            <a:pPr>
              <a:defRPr/>
            </a:pPr>
            <a:fld id="{1ABA2C0A-023D-4905-A25D-03D6E7E82C63}" type="slidenum">
              <a:rPr lang="en-US"/>
              <a:pPr>
                <a:defRPr/>
              </a:pPr>
              <a:t>‹#›</a:t>
            </a:fld>
            <a:endParaRPr lang="en-US"/>
          </a:p>
        </p:txBody>
      </p:sp>
      <p:sp>
        <p:nvSpPr>
          <p:cNvPr id="8"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415571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it-IT" smtClean="0"/>
              <a:t>Fare clic per modificare lo stile del titolo</a:t>
            </a:r>
            <a:endParaRPr lang="en-US"/>
          </a:p>
        </p:txBody>
      </p:sp>
      <p:sp>
        <p:nvSpPr>
          <p:cNvPr id="3" name="Slide Number Placeholder 5"/>
          <p:cNvSpPr>
            <a:spLocks noGrp="1"/>
          </p:cNvSpPr>
          <p:nvPr>
            <p:ph type="sldNum" sz="quarter" idx="10"/>
          </p:nvPr>
        </p:nvSpPr>
        <p:spPr/>
        <p:txBody>
          <a:bodyPr/>
          <a:lstStyle>
            <a:lvl1pPr>
              <a:defRPr/>
            </a:lvl1pPr>
          </a:lstStyle>
          <a:p>
            <a:pPr>
              <a:defRPr/>
            </a:pPr>
            <a:fld id="{5640CF18-AA62-42FA-BC1E-A01D45E5E3E3}" type="slidenum">
              <a:rPr lang="en-US"/>
              <a:pPr>
                <a:defRPr/>
              </a:pPr>
              <a:t>‹#›</a:t>
            </a:fld>
            <a:endParaRPr lang="en-US"/>
          </a:p>
        </p:txBody>
      </p:sp>
      <p:sp>
        <p:nvSpPr>
          <p:cNvPr id="4"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326577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AEC0490-8739-413A-BE55-B3F3715732F8}" type="slidenum">
              <a:rPr lang="en-US"/>
              <a:pPr>
                <a:defRPr/>
              </a:pPr>
              <a:t>‹#›</a:t>
            </a:fld>
            <a:endParaRPr lang="en-US"/>
          </a:p>
        </p:txBody>
      </p:sp>
      <p:sp>
        <p:nvSpPr>
          <p:cNvPr id="3"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411940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59690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lide Number Placeholder 5"/>
          <p:cNvSpPr>
            <a:spLocks noGrp="1"/>
          </p:cNvSpPr>
          <p:nvPr>
            <p:ph type="sldNum" sz="quarter" idx="10"/>
          </p:nvPr>
        </p:nvSpPr>
        <p:spPr/>
        <p:txBody>
          <a:bodyPr/>
          <a:lstStyle>
            <a:lvl1pPr>
              <a:defRPr/>
            </a:lvl1pPr>
          </a:lstStyle>
          <a:p>
            <a:pPr>
              <a:defRPr/>
            </a:pPr>
            <a:fld id="{7D7CA666-21FD-4EDA-95D7-56E400A54229}"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44208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lide Number Placeholder 5"/>
          <p:cNvSpPr>
            <a:spLocks noGrp="1"/>
          </p:cNvSpPr>
          <p:nvPr>
            <p:ph type="sldNum" sz="quarter" idx="10"/>
          </p:nvPr>
        </p:nvSpPr>
        <p:spPr/>
        <p:txBody>
          <a:bodyPr/>
          <a:lstStyle>
            <a:lvl1pPr>
              <a:defRPr/>
            </a:lvl1pPr>
          </a:lstStyle>
          <a:p>
            <a:pPr>
              <a:defRPr/>
            </a:pPr>
            <a:fld id="{A59CD75E-7085-4D9C-AA78-FB9A58E1B122}"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cs-CZ"/>
          </a:p>
        </p:txBody>
      </p:sp>
    </p:spTree>
    <p:extLst>
      <p:ext uri="{BB962C8B-B14F-4D97-AF65-F5344CB8AC3E}">
        <p14:creationId xmlns:p14="http://schemas.microsoft.com/office/powerpoint/2010/main" val="48284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resentation-0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200" y="-762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6858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6" name="Slide Number Placeholder 5"/>
          <p:cNvSpPr>
            <a:spLocks noGrp="1"/>
          </p:cNvSpPr>
          <p:nvPr>
            <p:ph type="sldNum" sz="quarter" idx="4"/>
          </p:nvPr>
        </p:nvSpPr>
        <p:spPr>
          <a:xfrm>
            <a:off x="7380288" y="6356350"/>
            <a:ext cx="13065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05F427-ADC1-40FE-B332-6BC4FA5D6BC7}" type="slidenum">
              <a:rPr lang="en-US"/>
              <a:pPr>
                <a:defRPr/>
              </a:pPr>
              <a:t>‹#›</a:t>
            </a:fld>
            <a:endParaRPr lang="en-US"/>
          </a:p>
        </p:txBody>
      </p:sp>
      <p:sp>
        <p:nvSpPr>
          <p:cNvPr id="8" name="TextBox 7"/>
          <p:cNvSpPr txBox="1"/>
          <p:nvPr/>
        </p:nvSpPr>
        <p:spPr>
          <a:xfrm>
            <a:off x="381000" y="6477000"/>
            <a:ext cx="2590800" cy="276225"/>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rPr>
              <a:t>www.eurashe.eu</a:t>
            </a:r>
          </a:p>
        </p:txBody>
      </p:sp>
      <p:sp>
        <p:nvSpPr>
          <p:cNvPr id="1031" name="Rectangle 7"/>
          <p:cNvSpPr>
            <a:spLocks noGrp="1" noChangeArrowheads="1"/>
          </p:cNvSpPr>
          <p:nvPr>
            <p:ph type="ftr" sz="quarter" idx="3"/>
          </p:nvPr>
        </p:nvSpPr>
        <p:spPr bwMode="auto">
          <a:xfrm>
            <a:off x="2051050" y="6381750"/>
            <a:ext cx="51133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entury Gothic" pitchFamily="34" charset="0"/>
              </a:defRPr>
            </a:lvl1pPr>
          </a:lstStyle>
          <a:p>
            <a:endParaRPr lang="cs-CZ"/>
          </a:p>
        </p:txBody>
      </p:sp>
      <p:sp>
        <p:nvSpPr>
          <p:cNvPr id="2" name="Title 1"/>
          <p:cNvSpPr txBox="1">
            <a:spLocks/>
          </p:cNvSpPr>
          <p:nvPr userDrawn="1"/>
        </p:nvSpPr>
        <p:spPr>
          <a:xfrm>
            <a:off x="0" y="0"/>
            <a:ext cx="6122988" cy="354013"/>
          </a:xfrm>
          <a:prstGeom prst="rect">
            <a:avLst/>
          </a:prstGeom>
        </p:spPr>
        <p:txBody>
          <a:bodyPr anchor="ctr">
            <a:normAutofit fontScale="45000" lnSpcReduction="20000"/>
          </a:bodyPr>
          <a:lstStyle/>
          <a:p>
            <a:pPr algn="ctr" fontAlgn="auto">
              <a:spcAft>
                <a:spcPts val="0"/>
              </a:spcAft>
              <a:defRPr/>
            </a:pPr>
            <a:r>
              <a:rPr lang="en-US" sz="4400" b="1" dirty="0">
                <a:solidFill>
                  <a:srgbClr val="104068"/>
                </a:solidFill>
                <a:latin typeface="+mj-lt"/>
                <a:ea typeface="+mj-ea"/>
                <a:cs typeface="+mj-cs"/>
              </a:rPr>
              <a:t>Supporting Higher Education in Europe</a:t>
            </a:r>
          </a:p>
        </p:txBody>
      </p:sp>
      <p:pic>
        <p:nvPicPr>
          <p:cNvPr id="1033"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15125" y="188913"/>
            <a:ext cx="2428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4400" b="1" kern="1200">
          <a:solidFill>
            <a:schemeClr val="tx2"/>
          </a:solidFill>
          <a:latin typeface="Calibri" pitchFamily="34" charset="0"/>
          <a:ea typeface="+mj-ea"/>
          <a:cs typeface="+mj-cs"/>
        </a:defRPr>
      </a:lvl1pPr>
      <a:lvl2pPr algn="l" rtl="0" fontAlgn="base">
        <a:spcBef>
          <a:spcPct val="0"/>
        </a:spcBef>
        <a:spcAft>
          <a:spcPct val="0"/>
        </a:spcAft>
        <a:defRPr sz="4400" b="1">
          <a:solidFill>
            <a:schemeClr val="tx2"/>
          </a:solidFill>
          <a:latin typeface="Calibri" pitchFamily="34" charset="0"/>
        </a:defRPr>
      </a:lvl2pPr>
      <a:lvl3pPr algn="l" rtl="0" fontAlgn="base">
        <a:spcBef>
          <a:spcPct val="0"/>
        </a:spcBef>
        <a:spcAft>
          <a:spcPct val="0"/>
        </a:spcAft>
        <a:defRPr sz="4400" b="1">
          <a:solidFill>
            <a:schemeClr val="tx2"/>
          </a:solidFill>
          <a:latin typeface="Calibri" pitchFamily="34" charset="0"/>
        </a:defRPr>
      </a:lvl3pPr>
      <a:lvl4pPr algn="l" rtl="0" fontAlgn="base">
        <a:spcBef>
          <a:spcPct val="0"/>
        </a:spcBef>
        <a:spcAft>
          <a:spcPct val="0"/>
        </a:spcAft>
        <a:defRPr sz="4400" b="1">
          <a:solidFill>
            <a:schemeClr val="tx2"/>
          </a:solidFill>
          <a:latin typeface="Calibri" pitchFamily="34" charset="0"/>
        </a:defRPr>
      </a:lvl4pPr>
      <a:lvl5pPr algn="l" rtl="0" fontAlgn="base">
        <a:spcBef>
          <a:spcPct val="0"/>
        </a:spcBef>
        <a:spcAft>
          <a:spcPct val="0"/>
        </a:spcAft>
        <a:defRPr sz="4400" b="1">
          <a:solidFill>
            <a:schemeClr val="tx2"/>
          </a:solidFill>
          <a:latin typeface="Calibri" pitchFamily="34" charset="0"/>
        </a:defRPr>
      </a:lvl5pPr>
      <a:lvl6pPr marL="457200" algn="l" rtl="0" fontAlgn="base">
        <a:spcBef>
          <a:spcPct val="0"/>
        </a:spcBef>
        <a:spcAft>
          <a:spcPct val="0"/>
        </a:spcAft>
        <a:defRPr sz="4400" b="1">
          <a:solidFill>
            <a:schemeClr val="tx2"/>
          </a:solidFill>
          <a:latin typeface="Calibri" pitchFamily="34" charset="0"/>
        </a:defRPr>
      </a:lvl6pPr>
      <a:lvl7pPr marL="914400" algn="l" rtl="0" fontAlgn="base">
        <a:spcBef>
          <a:spcPct val="0"/>
        </a:spcBef>
        <a:spcAft>
          <a:spcPct val="0"/>
        </a:spcAft>
        <a:defRPr sz="4400" b="1">
          <a:solidFill>
            <a:schemeClr val="tx2"/>
          </a:solidFill>
          <a:latin typeface="Calibri" pitchFamily="34" charset="0"/>
        </a:defRPr>
      </a:lvl7pPr>
      <a:lvl8pPr marL="1371600" algn="l" rtl="0" fontAlgn="base">
        <a:spcBef>
          <a:spcPct val="0"/>
        </a:spcBef>
        <a:spcAft>
          <a:spcPct val="0"/>
        </a:spcAft>
        <a:defRPr sz="4400" b="1">
          <a:solidFill>
            <a:schemeClr val="tx2"/>
          </a:solidFill>
          <a:latin typeface="Calibri" pitchFamily="34" charset="0"/>
        </a:defRPr>
      </a:lvl8pPr>
      <a:lvl9pPr marL="1828800" algn="l" rtl="0" fontAlgn="base">
        <a:spcBef>
          <a:spcPct val="0"/>
        </a:spcBef>
        <a:spcAft>
          <a:spcPct val="0"/>
        </a:spcAft>
        <a:defRPr sz="4400" b="1">
          <a:solidFill>
            <a:schemeClr val="tx2"/>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2"/>
          </a:solidFill>
          <a:latin typeface="Calibri"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2"/>
          </a:solidFill>
          <a:latin typeface="Calibri"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2"/>
          </a:solidFill>
          <a:latin typeface="Calibri"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2"/>
          </a:solidFill>
          <a:latin typeface="Calibri"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2"/>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Powerpoint Presentation-02.jpg"/>
          <p:cNvPicPr>
            <a:picLocks noChangeAspect="1"/>
          </p:cNvPicPr>
          <p:nvPr userDrawn="1"/>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43000"/>
            <a:ext cx="8229600" cy="1143000"/>
          </a:xfrm>
          <a:prstGeom prst="rect">
            <a:avLst/>
          </a:prstGeom>
        </p:spPr>
        <p:txBody>
          <a:bodyPr vert="horz" lIns="91440" tIns="45720" rIns="91440" bIns="45720" rtlCol="0" anchor="ctr">
            <a:normAutofit/>
          </a:bodyPr>
          <a:lstStyle/>
          <a:p>
            <a:r>
              <a:rPr lang="en-US" dirty="0" smtClean="0"/>
              <a:t>TITLE STYLE</a:t>
            </a:r>
            <a:endParaRPr lang="en-US" dirty="0"/>
          </a:p>
        </p:txBody>
      </p:sp>
      <p:sp>
        <p:nvSpPr>
          <p:cNvPr id="3" name="Text Placeholder 2"/>
          <p:cNvSpPr>
            <a:spLocks noGrp="1"/>
          </p:cNvSpPr>
          <p:nvPr>
            <p:ph type="body" idx="1"/>
          </p:nvPr>
        </p:nvSpPr>
        <p:spPr>
          <a:xfrm>
            <a:off x="457200" y="2468563"/>
            <a:ext cx="8229600" cy="3505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p:nvSpPr>
        <p:spPr>
          <a:xfrm>
            <a:off x="6876256" y="6352401"/>
            <a:ext cx="1962944" cy="276999"/>
          </a:xfrm>
          <a:prstGeom prst="rect">
            <a:avLst/>
          </a:prstGeom>
          <a:noFill/>
        </p:spPr>
        <p:txBody>
          <a:bodyPr wrap="square" rtlCol="0">
            <a:spAutoFit/>
          </a:bodyPr>
          <a:lstStyle/>
          <a:p>
            <a:pPr fontAlgn="auto">
              <a:spcBef>
                <a:spcPts val="0"/>
              </a:spcBef>
              <a:spcAft>
                <a:spcPts val="0"/>
              </a:spcAft>
            </a:pPr>
            <a:r>
              <a:rPr lang="en-US" sz="1200" b="1" dirty="0" smtClean="0">
                <a:solidFill>
                  <a:srgbClr val="1F497D"/>
                </a:solidFill>
                <a:latin typeface="Comfortaa" pitchFamily="34" charset="0"/>
              </a:rPr>
              <a:t>http://haphe.eurashe.eu</a:t>
            </a:r>
            <a:endParaRPr lang="en-US" sz="1200" b="1" dirty="0">
              <a:solidFill>
                <a:srgbClr val="1F497D"/>
              </a:solidFill>
              <a:latin typeface="Comfortaa" pitchFamily="34" charset="0"/>
            </a:endParaRPr>
          </a:p>
        </p:txBody>
      </p:sp>
      <p:sp>
        <p:nvSpPr>
          <p:cNvPr id="12" name="TextBox 11"/>
          <p:cNvSpPr txBox="1"/>
          <p:nvPr userDrawn="1"/>
        </p:nvSpPr>
        <p:spPr>
          <a:xfrm>
            <a:off x="457200" y="6400800"/>
            <a:ext cx="1447800" cy="276999"/>
          </a:xfrm>
          <a:prstGeom prst="rect">
            <a:avLst/>
          </a:prstGeom>
          <a:noFill/>
        </p:spPr>
        <p:txBody>
          <a:bodyPr wrap="square" rtlCol="0">
            <a:spAutoFit/>
          </a:bodyPr>
          <a:lstStyle/>
          <a:p>
            <a:pPr fontAlgn="auto">
              <a:spcBef>
                <a:spcPts val="0"/>
              </a:spcBef>
              <a:spcAft>
                <a:spcPts val="0"/>
              </a:spcAft>
            </a:pPr>
            <a:fld id="{4293BE80-1FCB-4793-8A87-4820BCFFD9BC}" type="slidenum">
              <a:rPr lang="en-US" sz="1200" b="1" smtClean="0">
                <a:solidFill>
                  <a:srgbClr val="1F497D"/>
                </a:solidFill>
                <a:latin typeface="Comfortaa" pitchFamily="34" charset="0"/>
              </a:rPr>
              <a:pPr fontAlgn="auto">
                <a:spcBef>
                  <a:spcPts val="0"/>
                </a:spcBef>
                <a:spcAft>
                  <a:spcPts val="0"/>
                </a:spcAft>
              </a:pPr>
              <a:t>‹#›</a:t>
            </a:fld>
            <a:endParaRPr lang="en-US" sz="1200" b="1" dirty="0">
              <a:solidFill>
                <a:srgbClr val="1F497D"/>
              </a:solidFill>
              <a:latin typeface="Comfortaa" pitchFamily="34" charset="0"/>
            </a:endParaRPr>
          </a:p>
        </p:txBody>
      </p:sp>
    </p:spTree>
    <p:extLst>
      <p:ext uri="{BB962C8B-B14F-4D97-AF65-F5344CB8AC3E}">
        <p14:creationId xmlns:p14="http://schemas.microsoft.com/office/powerpoint/2010/main" val="594139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4400" b="1" kern="1200">
          <a:solidFill>
            <a:srgbClr val="2E67B2"/>
          </a:solidFill>
          <a:latin typeface="Comforta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2E67B2"/>
          </a:solidFill>
          <a:latin typeface="Comforta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E67B2"/>
          </a:solidFill>
          <a:latin typeface="Comforta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E67B2"/>
          </a:solidFill>
          <a:latin typeface="Comforta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E67B2"/>
          </a:solidFill>
          <a:latin typeface="Comforta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E67B2"/>
          </a:solidFill>
          <a:latin typeface="Comforta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haphe.eurashe.eu/" TargetMode="External"/><Relationship Id="rId2" Type="http://schemas.openxmlformats.org/officeDocument/2006/relationships/image" Target="../media/image16.jp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Word_97_-_2003_Document1.doc"/></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hyperlink" Target="mailto:karpisek@ssvs.cz"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0"/>
          </p:nvPr>
        </p:nvSpPr>
        <p:spPr/>
        <p:txBody>
          <a:bodyPr/>
          <a:lstStyle/>
          <a:p>
            <a:pPr>
              <a:defRPr/>
            </a:pPr>
            <a:fld id="{F03A9CFF-222E-4E65-BCA9-C46FDEF5D2AF}" type="slidenum">
              <a:rPr lang="en-US"/>
              <a:pPr>
                <a:defRPr/>
              </a:pPr>
              <a:t>1</a:t>
            </a:fld>
            <a:endParaRPr lang="en-US"/>
          </a:p>
        </p:txBody>
      </p:sp>
      <p:pic>
        <p:nvPicPr>
          <p:cNvPr id="12289" name="Picture 4" descr="Presentatio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itle 1"/>
          <p:cNvSpPr>
            <a:spLocks noGrp="1"/>
          </p:cNvSpPr>
          <p:nvPr>
            <p:ph type="ctrTitle"/>
          </p:nvPr>
        </p:nvSpPr>
        <p:spPr>
          <a:xfrm>
            <a:off x="3419872" y="2484437"/>
            <a:ext cx="5724128" cy="935038"/>
          </a:xfrm>
        </p:spPr>
        <p:txBody>
          <a:bodyPr/>
          <a:lstStyle/>
          <a:p>
            <a:pPr algn="r"/>
            <a:r>
              <a:rPr lang="cs-CZ" sz="3600" dirty="0" smtClean="0">
                <a:solidFill>
                  <a:schemeClr val="bg1"/>
                </a:solidFill>
                <a:latin typeface="Arial" charset="0"/>
              </a:rPr>
              <a:t>Cíle a charakteristiky profesního terciárního vzdělávání v ČR a Evropě</a:t>
            </a:r>
            <a:endParaRPr lang="en-GB" sz="3600" dirty="0" smtClean="0">
              <a:solidFill>
                <a:schemeClr val="bg1"/>
              </a:solidFill>
              <a:latin typeface="Arial" charset="0"/>
            </a:endParaRP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447BBFC-F739-47A5-9718-1BD2A1FF0966}" type="slidenum">
              <a:rPr lang="en-US" sz="1200">
                <a:solidFill>
                  <a:schemeClr val="tx1">
                    <a:tint val="75000"/>
                  </a:schemeClr>
                </a:solidFill>
                <a:latin typeface="+mn-lt"/>
              </a:rPr>
              <a:pPr algn="r" fontAlgn="auto">
                <a:spcBef>
                  <a:spcPts val="0"/>
                </a:spcBef>
                <a:spcAft>
                  <a:spcPts val="0"/>
                </a:spcAft>
                <a:defRPr/>
              </a:pPr>
              <a:t>1</a:t>
            </a:fld>
            <a:endParaRPr lang="en-US" sz="1200" dirty="0">
              <a:solidFill>
                <a:schemeClr val="tx1">
                  <a:tint val="75000"/>
                </a:schemeClr>
              </a:solidFill>
              <a:latin typeface="+mn-lt"/>
            </a:endParaRPr>
          </a:p>
        </p:txBody>
      </p:sp>
      <p:sp>
        <p:nvSpPr>
          <p:cNvPr id="12292" name="Subtitle 2"/>
          <p:cNvSpPr txBox="1">
            <a:spLocks/>
          </p:cNvSpPr>
          <p:nvPr/>
        </p:nvSpPr>
        <p:spPr bwMode="auto">
          <a:xfrm>
            <a:off x="2987675" y="5445225"/>
            <a:ext cx="5978525" cy="96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lnSpc>
                <a:spcPct val="90000"/>
              </a:lnSpc>
              <a:spcBef>
                <a:spcPts val="600"/>
              </a:spcBef>
            </a:pPr>
            <a:r>
              <a:rPr lang="cs-CZ" sz="2000" b="1" dirty="0" smtClean="0">
                <a:solidFill>
                  <a:schemeClr val="tx2"/>
                </a:solidFill>
              </a:rPr>
              <a:t>Hodnocení kvality vysokých škol</a:t>
            </a:r>
            <a:endParaRPr lang="en-GB" sz="2000" b="1" dirty="0" smtClean="0">
              <a:solidFill>
                <a:schemeClr val="tx2"/>
              </a:solidFill>
            </a:endParaRPr>
          </a:p>
          <a:p>
            <a:pPr algn="r">
              <a:lnSpc>
                <a:spcPct val="90000"/>
              </a:lnSpc>
              <a:spcBef>
                <a:spcPts val="600"/>
              </a:spcBef>
            </a:pPr>
            <a:r>
              <a:rPr lang="cs-CZ" sz="2000" b="1" dirty="0" smtClean="0">
                <a:solidFill>
                  <a:schemeClr val="tx2"/>
                </a:solidFill>
              </a:rPr>
              <a:t>Telč</a:t>
            </a:r>
            <a:r>
              <a:rPr lang="en-GB" sz="2000" b="1" dirty="0" smtClean="0">
                <a:solidFill>
                  <a:schemeClr val="tx2"/>
                </a:solidFill>
              </a:rPr>
              <a:t>, </a:t>
            </a:r>
            <a:r>
              <a:rPr lang="cs-CZ" sz="2000" b="1" dirty="0" smtClean="0">
                <a:solidFill>
                  <a:schemeClr val="tx2"/>
                </a:solidFill>
              </a:rPr>
              <a:t>17.-18. března</a:t>
            </a:r>
            <a:r>
              <a:rPr lang="en-GB" sz="2000" b="1" dirty="0" smtClean="0">
                <a:solidFill>
                  <a:schemeClr val="tx2"/>
                </a:solidFill>
              </a:rPr>
              <a:t> 2014</a:t>
            </a:r>
            <a:endParaRPr lang="en-GB" sz="2000" b="1" dirty="0">
              <a:solidFill>
                <a:schemeClr val="tx2"/>
              </a:solidFill>
            </a:endParaRPr>
          </a:p>
        </p:txBody>
      </p:sp>
      <p:sp>
        <p:nvSpPr>
          <p:cNvPr id="12293" name="Subtitle 2"/>
          <p:cNvSpPr txBox="1">
            <a:spLocks/>
          </p:cNvSpPr>
          <p:nvPr/>
        </p:nvSpPr>
        <p:spPr bwMode="auto">
          <a:xfrm>
            <a:off x="323850" y="6324600"/>
            <a:ext cx="8569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a:spcBef>
                <a:spcPct val="20000"/>
              </a:spcBef>
              <a:buFont typeface="Arial" charset="0"/>
              <a:buNone/>
            </a:pPr>
            <a:r>
              <a:rPr lang="en-US" sz="1600" dirty="0">
                <a:solidFill>
                  <a:srgbClr val="104068"/>
                </a:solidFill>
              </a:rPr>
              <a:t>Michal </a:t>
            </a:r>
            <a:r>
              <a:rPr lang="en-US" sz="1600" dirty="0" smtClean="0">
                <a:solidFill>
                  <a:srgbClr val="104068"/>
                </a:solidFill>
              </a:rPr>
              <a:t>Karpíšek, EURASHE Vice-President</a:t>
            </a:r>
            <a:endParaRPr lang="en-US" sz="1400" dirty="0">
              <a:solidFill>
                <a:srgbClr val="10406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noProof="0" smtClean="0">
                <a:solidFill>
                  <a:srgbClr val="104068"/>
                </a:solidFill>
              </a:rPr>
              <a:t>EURASHE strategy framework</a:t>
            </a:r>
            <a:endParaRPr lang="en-GB" sz="3000" b="1" noProof="0">
              <a:solidFill>
                <a:srgbClr val="104068"/>
              </a:solidFill>
            </a:endParaRPr>
          </a:p>
        </p:txBody>
      </p:sp>
      <p:sp>
        <p:nvSpPr>
          <p:cNvPr id="5" name="Footer Placeholder 4"/>
          <p:cNvSpPr>
            <a:spLocks noGrp="1"/>
          </p:cNvSpPr>
          <p:nvPr>
            <p:ph type="ftr" sz="quarter" idx="10"/>
          </p:nvPr>
        </p:nvSpPr>
        <p:spPr/>
        <p:txBody>
          <a:bodyPr/>
          <a:lstStyle/>
          <a:p>
            <a:pPr>
              <a:defRPr/>
            </a:pPr>
            <a:r>
              <a:rPr lang="en-GB" smtClean="0"/>
              <a:t>EURASHE strategy</a:t>
            </a:r>
            <a:endParaRPr lang="en-GB"/>
          </a:p>
        </p:txBody>
      </p:sp>
      <p:sp>
        <p:nvSpPr>
          <p:cNvPr id="10" name="Oval 9"/>
          <p:cNvSpPr/>
          <p:nvPr/>
        </p:nvSpPr>
        <p:spPr>
          <a:xfrm>
            <a:off x="1872000" y="1556792"/>
            <a:ext cx="5400000" cy="1440000"/>
          </a:xfrm>
          <a:prstGeom prst="ellipse">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b="1" dirty="0">
                <a:solidFill>
                  <a:schemeClr val="tx1"/>
                </a:solidFill>
                <a:latin typeface="Calibri" pitchFamily="34" charset="0"/>
              </a:rPr>
              <a:t>PHE Mission</a:t>
            </a:r>
          </a:p>
          <a:p>
            <a:pPr algn="ctr">
              <a:buFontTx/>
              <a:buChar char="•"/>
            </a:pPr>
            <a:r>
              <a:rPr lang="en-GB" sz="1600" b="1" dirty="0">
                <a:solidFill>
                  <a:schemeClr val="tx1"/>
                </a:solidFill>
                <a:latin typeface="Calibri" pitchFamily="34" charset="0"/>
              </a:rPr>
              <a:t> </a:t>
            </a:r>
            <a:r>
              <a:rPr lang="en-GB" sz="1600" dirty="0">
                <a:solidFill>
                  <a:schemeClr val="tx1"/>
                </a:solidFill>
                <a:latin typeface="Calibri" pitchFamily="34" charset="0"/>
              </a:rPr>
              <a:t>Role &amp; Position</a:t>
            </a:r>
          </a:p>
          <a:p>
            <a:pPr algn="ctr">
              <a:buFontTx/>
              <a:buChar char="•"/>
            </a:pPr>
            <a:r>
              <a:rPr lang="en-GB" sz="1600" dirty="0">
                <a:solidFill>
                  <a:schemeClr val="tx1"/>
                </a:solidFill>
                <a:latin typeface="Calibri" pitchFamily="34" charset="0"/>
              </a:rPr>
              <a:t> Characteristics</a:t>
            </a:r>
          </a:p>
          <a:p>
            <a:pPr algn="ctr">
              <a:buFontTx/>
              <a:buChar char="•"/>
            </a:pPr>
            <a:r>
              <a:rPr lang="en-GB" sz="1600" dirty="0">
                <a:solidFill>
                  <a:schemeClr val="tx1"/>
                </a:solidFill>
                <a:latin typeface="Calibri" pitchFamily="34" charset="0"/>
              </a:rPr>
              <a:t> Social </a:t>
            </a:r>
            <a:r>
              <a:rPr lang="en-GB" sz="1600" dirty="0" smtClean="0">
                <a:solidFill>
                  <a:schemeClr val="tx1"/>
                </a:solidFill>
                <a:latin typeface="Calibri" pitchFamily="34" charset="0"/>
              </a:rPr>
              <a:t>Dimension</a:t>
            </a:r>
            <a:endParaRPr lang="en-GB" sz="1600" dirty="0">
              <a:solidFill>
                <a:schemeClr val="tx1"/>
              </a:solidFill>
            </a:endParaRPr>
          </a:p>
        </p:txBody>
      </p:sp>
      <p:sp>
        <p:nvSpPr>
          <p:cNvPr id="11" name="Oval 10"/>
          <p:cNvSpPr/>
          <p:nvPr/>
        </p:nvSpPr>
        <p:spPr>
          <a:xfrm>
            <a:off x="1872000" y="4653296"/>
            <a:ext cx="5400000" cy="1440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b="1" dirty="0">
                <a:solidFill>
                  <a:schemeClr val="tx1"/>
                </a:solidFill>
                <a:latin typeface="Calibri" pitchFamily="34" charset="0"/>
              </a:rPr>
              <a:t>Quality</a:t>
            </a:r>
          </a:p>
          <a:p>
            <a:pPr algn="ctr">
              <a:buFontTx/>
              <a:buChar char="•"/>
            </a:pPr>
            <a:r>
              <a:rPr lang="en-GB" sz="1600" dirty="0">
                <a:solidFill>
                  <a:schemeClr val="tx1"/>
                </a:solidFill>
                <a:latin typeface="Calibri" pitchFamily="34" charset="0"/>
              </a:rPr>
              <a:t> Accreditation &amp; Evaluation </a:t>
            </a:r>
          </a:p>
          <a:p>
            <a:pPr algn="ctr">
              <a:buFontTx/>
              <a:buChar char="•"/>
            </a:pPr>
            <a:r>
              <a:rPr lang="en-GB" sz="1600" dirty="0">
                <a:solidFill>
                  <a:schemeClr val="tx1"/>
                </a:solidFill>
                <a:latin typeface="Calibri" pitchFamily="34" charset="0"/>
              </a:rPr>
              <a:t>Quality Management &amp; Enhancement</a:t>
            </a:r>
          </a:p>
          <a:p>
            <a:pPr algn="ctr">
              <a:buFontTx/>
              <a:buChar char="•"/>
            </a:pPr>
            <a:r>
              <a:rPr lang="en-GB" sz="1600" dirty="0">
                <a:solidFill>
                  <a:schemeClr val="tx1"/>
                </a:solidFill>
                <a:latin typeface="Calibri" pitchFamily="34" charset="0"/>
              </a:rPr>
              <a:t> Transparency </a:t>
            </a:r>
            <a:r>
              <a:rPr lang="en-GB" sz="1600" dirty="0" smtClean="0">
                <a:solidFill>
                  <a:schemeClr val="tx1"/>
                </a:solidFill>
                <a:latin typeface="Calibri" pitchFamily="34" charset="0"/>
              </a:rPr>
              <a:t>Tools</a:t>
            </a:r>
            <a:endParaRPr lang="en-GB" sz="1600" dirty="0">
              <a:solidFill>
                <a:schemeClr val="tx1"/>
              </a:solidFill>
            </a:endParaRPr>
          </a:p>
        </p:txBody>
      </p:sp>
      <p:sp>
        <p:nvSpPr>
          <p:cNvPr id="12" name="Slide Number Placeholder 11"/>
          <p:cNvSpPr>
            <a:spLocks noGrp="1"/>
          </p:cNvSpPr>
          <p:nvPr>
            <p:ph type="sldNum" sz="quarter" idx="11"/>
          </p:nvPr>
        </p:nvSpPr>
        <p:spPr/>
        <p:txBody>
          <a:bodyPr/>
          <a:lstStyle/>
          <a:p>
            <a:fld id="{9327A08E-5FCA-4414-B2C8-41FFFFD0A61A}" type="slidenum">
              <a:rPr lang="en-US" smtClean="0"/>
              <a:pPr/>
              <a:t>10</a:t>
            </a:fld>
            <a:endParaRPr lang="en-US"/>
          </a:p>
        </p:txBody>
      </p:sp>
      <p:sp>
        <p:nvSpPr>
          <p:cNvPr id="9" name="Rounded Rectangle 8"/>
          <p:cNvSpPr/>
          <p:nvPr/>
        </p:nvSpPr>
        <p:spPr>
          <a:xfrm>
            <a:off x="5868464" y="2366882"/>
            <a:ext cx="2880000" cy="2880000"/>
          </a:xfrm>
          <a:prstGeom prst="round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GB" sz="2000" b="1" dirty="0">
                <a:solidFill>
                  <a:schemeClr val="tx1"/>
                </a:solidFill>
                <a:latin typeface="Calibri" pitchFamily="34" charset="0"/>
              </a:rPr>
              <a:t>Innovation </a:t>
            </a:r>
            <a:r>
              <a:rPr lang="en-GB" sz="2000" b="1" dirty="0" smtClean="0">
                <a:solidFill>
                  <a:schemeClr val="tx1"/>
                </a:solidFill>
                <a:latin typeface="Calibri" pitchFamily="34" charset="0"/>
              </a:rPr>
              <a:t>&amp; Development</a:t>
            </a:r>
            <a:endParaRPr lang="en-GB" sz="2000" b="1" dirty="0">
              <a:solidFill>
                <a:schemeClr val="tx1"/>
              </a:solidFill>
              <a:latin typeface="Calibri" pitchFamily="34" charset="0"/>
            </a:endParaRPr>
          </a:p>
          <a:p>
            <a:r>
              <a:rPr lang="en-GB" sz="1600" dirty="0" smtClean="0">
                <a:solidFill>
                  <a:schemeClr val="tx1"/>
                </a:solidFill>
                <a:latin typeface="Calibri" pitchFamily="34" charset="0"/>
              </a:rPr>
              <a:t>Applied </a:t>
            </a:r>
            <a:r>
              <a:rPr lang="en-GB" sz="1600" dirty="0">
                <a:solidFill>
                  <a:schemeClr val="tx1"/>
                </a:solidFill>
                <a:latin typeface="Calibri" pitchFamily="34" charset="0"/>
              </a:rPr>
              <a:t>Research </a:t>
            </a:r>
            <a:r>
              <a:rPr lang="en-GB" sz="1600" dirty="0" smtClean="0">
                <a:solidFill>
                  <a:schemeClr val="tx1"/>
                </a:solidFill>
                <a:latin typeface="Calibri" pitchFamily="34" charset="0"/>
              </a:rPr>
              <a:t>Promotion &amp; Specifics </a:t>
            </a:r>
            <a:r>
              <a:rPr lang="en-GB" sz="1600" dirty="0">
                <a:solidFill>
                  <a:schemeClr val="tx1"/>
                </a:solidFill>
                <a:latin typeface="Calibri" pitchFamily="34" charset="0"/>
              </a:rPr>
              <a:t>including</a:t>
            </a:r>
          </a:p>
          <a:p>
            <a:pPr marL="185738" indent="-185738">
              <a:buFontTx/>
              <a:buChar char="•"/>
            </a:pPr>
            <a:r>
              <a:rPr lang="en-GB" sz="1600" dirty="0" smtClean="0">
                <a:solidFill>
                  <a:schemeClr val="tx1"/>
                </a:solidFill>
                <a:latin typeface="Calibri" pitchFamily="34" charset="0"/>
              </a:rPr>
              <a:t>Innovation </a:t>
            </a:r>
            <a:r>
              <a:rPr lang="en-GB" sz="1600" dirty="0">
                <a:solidFill>
                  <a:schemeClr val="tx1"/>
                </a:solidFill>
                <a:latin typeface="Calibri" pitchFamily="34" charset="0"/>
              </a:rPr>
              <a:t>of Professions</a:t>
            </a:r>
          </a:p>
          <a:p>
            <a:pPr marL="185738" indent="-185738">
              <a:buFontTx/>
              <a:buChar char="•"/>
            </a:pPr>
            <a:r>
              <a:rPr lang="en-GB" sz="1600" dirty="0" smtClean="0">
                <a:solidFill>
                  <a:schemeClr val="tx1"/>
                </a:solidFill>
                <a:latin typeface="Calibri" pitchFamily="34" charset="0"/>
              </a:rPr>
              <a:t>Innovation of Teaching/Learning</a:t>
            </a:r>
            <a:endParaRPr lang="en-GB" sz="1600" dirty="0">
              <a:solidFill>
                <a:schemeClr val="tx1"/>
              </a:solidFill>
              <a:latin typeface="Calibri" pitchFamily="34" charset="0"/>
            </a:endParaRPr>
          </a:p>
          <a:p>
            <a:pPr marL="185738" indent="-185738">
              <a:buFontTx/>
              <a:buChar char="•"/>
            </a:pPr>
            <a:r>
              <a:rPr lang="en-GB" sz="1600" dirty="0" smtClean="0">
                <a:solidFill>
                  <a:schemeClr val="tx1"/>
                </a:solidFill>
                <a:latin typeface="Calibri" pitchFamily="34" charset="0"/>
              </a:rPr>
              <a:t>Regional Development</a:t>
            </a:r>
            <a:endParaRPr lang="en-GB" sz="1600" dirty="0">
              <a:solidFill>
                <a:schemeClr val="tx1"/>
              </a:solidFill>
            </a:endParaRPr>
          </a:p>
        </p:txBody>
      </p:sp>
      <p:sp>
        <p:nvSpPr>
          <p:cNvPr id="8" name="Rounded Rectangle 7"/>
          <p:cNvSpPr/>
          <p:nvPr/>
        </p:nvSpPr>
        <p:spPr>
          <a:xfrm>
            <a:off x="395536" y="2366882"/>
            <a:ext cx="2880000" cy="2880000"/>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r>
              <a:rPr lang="en-GB" sz="2000" b="1" dirty="0">
                <a:solidFill>
                  <a:schemeClr val="bg1"/>
                </a:solidFill>
                <a:latin typeface="Calibri" pitchFamily="34" charset="0"/>
              </a:rPr>
              <a:t>Education &amp; Learning</a:t>
            </a:r>
          </a:p>
          <a:p>
            <a:pPr marL="185738" indent="-185738">
              <a:buFontTx/>
              <a:buChar char="•"/>
            </a:pPr>
            <a:r>
              <a:rPr lang="en-GB" sz="1600" dirty="0" smtClean="0">
                <a:solidFill>
                  <a:schemeClr val="bg1"/>
                </a:solidFill>
                <a:latin typeface="Calibri" pitchFamily="34" charset="0"/>
              </a:rPr>
              <a:t>Employability</a:t>
            </a:r>
            <a:endParaRPr lang="en-GB" sz="1600" dirty="0">
              <a:solidFill>
                <a:schemeClr val="bg1"/>
              </a:solidFill>
              <a:latin typeface="Calibri" pitchFamily="34" charset="0"/>
            </a:endParaRPr>
          </a:p>
          <a:p>
            <a:pPr marL="185738" indent="-185738">
              <a:buFontTx/>
              <a:buChar char="•"/>
            </a:pPr>
            <a:r>
              <a:rPr lang="en-GB" sz="1600" dirty="0" smtClean="0">
                <a:solidFill>
                  <a:schemeClr val="bg1"/>
                </a:solidFill>
                <a:latin typeface="Calibri" pitchFamily="34" charset="0"/>
              </a:rPr>
              <a:t>Lifelong </a:t>
            </a:r>
            <a:r>
              <a:rPr lang="en-GB" sz="1600" dirty="0">
                <a:solidFill>
                  <a:schemeClr val="bg1"/>
                </a:solidFill>
                <a:latin typeface="Calibri" pitchFamily="34" charset="0"/>
              </a:rPr>
              <a:t>Learning</a:t>
            </a:r>
          </a:p>
          <a:p>
            <a:pPr marL="185738" indent="-185738">
              <a:buFontTx/>
              <a:buChar char="•"/>
            </a:pPr>
            <a:r>
              <a:rPr lang="en-GB" sz="1600" dirty="0" smtClean="0">
                <a:solidFill>
                  <a:schemeClr val="bg1"/>
                </a:solidFill>
                <a:latin typeface="Calibri" pitchFamily="34" charset="0"/>
              </a:rPr>
              <a:t>Qualification </a:t>
            </a:r>
            <a:r>
              <a:rPr lang="en-GB" sz="1600" dirty="0">
                <a:solidFill>
                  <a:schemeClr val="bg1"/>
                </a:solidFill>
                <a:latin typeface="Calibri" pitchFamily="34" charset="0"/>
              </a:rPr>
              <a:t>Frameworks</a:t>
            </a:r>
          </a:p>
          <a:p>
            <a:pPr marL="185738" indent="-185738">
              <a:buFontTx/>
              <a:buChar char="•"/>
            </a:pPr>
            <a:r>
              <a:rPr lang="en-GB" sz="1600" dirty="0" smtClean="0">
                <a:solidFill>
                  <a:schemeClr val="bg1"/>
                </a:solidFill>
                <a:latin typeface="Calibri" pitchFamily="34" charset="0"/>
              </a:rPr>
              <a:t>Recognition </a:t>
            </a:r>
            <a:r>
              <a:rPr lang="en-GB" sz="1600" dirty="0">
                <a:solidFill>
                  <a:schemeClr val="bg1"/>
                </a:solidFill>
                <a:latin typeface="Calibri" pitchFamily="34" charset="0"/>
              </a:rPr>
              <a:t>of Prior Learning</a:t>
            </a:r>
          </a:p>
          <a:p>
            <a:pPr marL="185738" indent="-185738">
              <a:buFontTx/>
              <a:buChar char="•"/>
            </a:pPr>
            <a:r>
              <a:rPr lang="en-GB" sz="1600" dirty="0" smtClean="0">
                <a:solidFill>
                  <a:schemeClr val="bg1"/>
                </a:solidFill>
                <a:latin typeface="Calibri" pitchFamily="34" charset="0"/>
              </a:rPr>
              <a:t>Student </a:t>
            </a:r>
            <a:r>
              <a:rPr lang="en-GB" sz="1600" dirty="0">
                <a:solidFill>
                  <a:schemeClr val="bg1"/>
                </a:solidFill>
                <a:latin typeface="Calibri" pitchFamily="34" charset="0"/>
              </a:rPr>
              <a:t>Centred Learning</a:t>
            </a:r>
          </a:p>
          <a:p>
            <a:pPr marL="185738" indent="-185738">
              <a:buFontTx/>
              <a:buChar char="•"/>
            </a:pPr>
            <a:r>
              <a:rPr lang="en-GB" sz="1600" dirty="0" smtClean="0">
                <a:solidFill>
                  <a:schemeClr val="bg1"/>
                </a:solidFill>
                <a:latin typeface="Calibri" pitchFamily="34" charset="0"/>
              </a:rPr>
              <a:t>Methods </a:t>
            </a:r>
            <a:r>
              <a:rPr lang="en-GB" sz="1600" dirty="0">
                <a:solidFill>
                  <a:schemeClr val="bg1"/>
                </a:solidFill>
                <a:latin typeface="Calibri" pitchFamily="34" charset="0"/>
              </a:rPr>
              <a:t>&amp; Student Assessment</a:t>
            </a:r>
          </a:p>
          <a:p>
            <a:pPr marL="185738" indent="-185738">
              <a:buFontTx/>
              <a:buChar char="•"/>
            </a:pPr>
            <a:r>
              <a:rPr lang="en-GB" sz="1600" dirty="0" smtClean="0">
                <a:solidFill>
                  <a:schemeClr val="bg1"/>
                </a:solidFill>
                <a:latin typeface="Calibri" pitchFamily="34" charset="0"/>
              </a:rPr>
              <a:t>Mobility</a:t>
            </a:r>
            <a:endParaRPr lang="en-GB" sz="1600" dirty="0">
              <a:solidFill>
                <a:schemeClr val="bg1"/>
              </a:solidFill>
            </a:endParaRPr>
          </a:p>
        </p:txBody>
      </p:sp>
      <p:sp>
        <p:nvSpPr>
          <p:cNvPr id="14" name="Quad Arrow 13"/>
          <p:cNvSpPr/>
          <p:nvPr/>
        </p:nvSpPr>
        <p:spPr>
          <a:xfrm>
            <a:off x="3312000" y="3037088"/>
            <a:ext cx="2520000" cy="1620000"/>
          </a:xfrm>
          <a:prstGeom prst="quadArrow">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GB" b="1" dirty="0" smtClean="0">
                <a:solidFill>
                  <a:schemeClr val="tx1"/>
                </a:solidFill>
              </a:rPr>
              <a:t>Sustainability</a:t>
            </a:r>
            <a:endParaRPr lang="en-GB" b="1" dirty="0">
              <a:solidFill>
                <a:schemeClr val="tx1"/>
              </a:solidFill>
            </a:endParaRPr>
          </a:p>
        </p:txBody>
      </p:sp>
    </p:spTree>
    <p:extLst>
      <p:ext uri="{BB962C8B-B14F-4D97-AF65-F5344CB8AC3E}">
        <p14:creationId xmlns:p14="http://schemas.microsoft.com/office/powerpoint/2010/main" val="3381423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noProof="0" smtClean="0">
                <a:solidFill>
                  <a:srgbClr val="104068"/>
                </a:solidFill>
              </a:rPr>
              <a:t>EURASHE strategy framework</a:t>
            </a:r>
            <a:endParaRPr lang="en-GB" sz="3000" b="1" noProof="0">
              <a:solidFill>
                <a:srgbClr val="104068"/>
              </a:solidFill>
            </a:endParaRPr>
          </a:p>
        </p:txBody>
      </p:sp>
      <p:sp>
        <p:nvSpPr>
          <p:cNvPr id="5" name="Footer Placeholder 4"/>
          <p:cNvSpPr>
            <a:spLocks noGrp="1"/>
          </p:cNvSpPr>
          <p:nvPr>
            <p:ph type="ftr" sz="quarter" idx="10"/>
          </p:nvPr>
        </p:nvSpPr>
        <p:spPr/>
        <p:txBody>
          <a:bodyPr/>
          <a:lstStyle/>
          <a:p>
            <a:pPr>
              <a:defRPr/>
            </a:pPr>
            <a:r>
              <a:rPr lang="en-GB" smtClean="0"/>
              <a:t>EURASHE strategy</a:t>
            </a:r>
            <a:endParaRPr lang="en-GB"/>
          </a:p>
        </p:txBody>
      </p:sp>
      <p:sp>
        <p:nvSpPr>
          <p:cNvPr id="11" name="Oval 10"/>
          <p:cNvSpPr/>
          <p:nvPr/>
        </p:nvSpPr>
        <p:spPr>
          <a:xfrm>
            <a:off x="1872000" y="4653296"/>
            <a:ext cx="5400000" cy="14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a:solidFill>
                  <a:schemeClr val="bg1">
                    <a:lumMod val="75000"/>
                  </a:schemeClr>
                </a:solidFill>
                <a:latin typeface="Calibri" pitchFamily="34" charset="0"/>
              </a:rPr>
              <a:t>Quality</a:t>
            </a:r>
          </a:p>
          <a:p>
            <a:pPr algn="ctr">
              <a:buFontTx/>
              <a:buChar char="•"/>
            </a:pPr>
            <a:r>
              <a:rPr lang="en-GB" sz="1600" dirty="0">
                <a:solidFill>
                  <a:schemeClr val="bg1">
                    <a:lumMod val="75000"/>
                  </a:schemeClr>
                </a:solidFill>
                <a:latin typeface="Calibri" pitchFamily="34" charset="0"/>
              </a:rPr>
              <a:t> Accreditation &amp; Evaluation </a:t>
            </a:r>
          </a:p>
          <a:p>
            <a:pPr algn="ctr">
              <a:buFontTx/>
              <a:buChar char="•"/>
            </a:pPr>
            <a:r>
              <a:rPr lang="en-GB" sz="1600" dirty="0">
                <a:solidFill>
                  <a:schemeClr val="bg1">
                    <a:lumMod val="75000"/>
                  </a:schemeClr>
                </a:solidFill>
                <a:latin typeface="Calibri" pitchFamily="34" charset="0"/>
              </a:rPr>
              <a:t>Quality Management &amp; Enhancement</a:t>
            </a:r>
          </a:p>
          <a:p>
            <a:pPr algn="ctr">
              <a:buFontTx/>
              <a:buChar char="•"/>
            </a:pPr>
            <a:r>
              <a:rPr lang="en-GB" sz="1600" dirty="0">
                <a:solidFill>
                  <a:schemeClr val="bg1">
                    <a:lumMod val="75000"/>
                  </a:schemeClr>
                </a:solidFill>
                <a:latin typeface="Calibri" pitchFamily="34" charset="0"/>
              </a:rPr>
              <a:t> Transparency </a:t>
            </a:r>
            <a:r>
              <a:rPr lang="en-GB" sz="1600" dirty="0" smtClean="0">
                <a:solidFill>
                  <a:schemeClr val="bg1">
                    <a:lumMod val="75000"/>
                  </a:schemeClr>
                </a:solidFill>
                <a:latin typeface="Calibri" pitchFamily="34" charset="0"/>
              </a:rPr>
              <a:t>Tools</a:t>
            </a:r>
            <a:endParaRPr lang="en-GB" sz="1600" dirty="0">
              <a:solidFill>
                <a:schemeClr val="bg1">
                  <a:lumMod val="75000"/>
                </a:schemeClr>
              </a:solidFill>
            </a:endParaRPr>
          </a:p>
        </p:txBody>
      </p:sp>
      <p:sp>
        <p:nvSpPr>
          <p:cNvPr id="12" name="Slide Number Placeholder 11"/>
          <p:cNvSpPr>
            <a:spLocks noGrp="1"/>
          </p:cNvSpPr>
          <p:nvPr>
            <p:ph type="sldNum" sz="quarter" idx="11"/>
          </p:nvPr>
        </p:nvSpPr>
        <p:spPr/>
        <p:txBody>
          <a:bodyPr/>
          <a:lstStyle/>
          <a:p>
            <a:fld id="{9327A08E-5FCA-4414-B2C8-41FFFFD0A61A}" type="slidenum">
              <a:rPr lang="en-US" smtClean="0"/>
              <a:pPr/>
              <a:t>11</a:t>
            </a:fld>
            <a:endParaRPr lang="en-US"/>
          </a:p>
        </p:txBody>
      </p:sp>
      <p:sp>
        <p:nvSpPr>
          <p:cNvPr id="9" name="Rounded Rectangle 8"/>
          <p:cNvSpPr/>
          <p:nvPr/>
        </p:nvSpPr>
        <p:spPr>
          <a:xfrm>
            <a:off x="5868464" y="2366882"/>
            <a:ext cx="2880000" cy="288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chemeClr val="bg1">
                    <a:lumMod val="85000"/>
                  </a:schemeClr>
                </a:solidFill>
                <a:latin typeface="Calibri" pitchFamily="34" charset="0"/>
              </a:rPr>
              <a:t>Innovation </a:t>
            </a:r>
            <a:r>
              <a:rPr lang="en-GB" sz="2000" b="1" dirty="0" smtClean="0">
                <a:solidFill>
                  <a:schemeClr val="bg1">
                    <a:lumMod val="85000"/>
                  </a:schemeClr>
                </a:solidFill>
                <a:latin typeface="Calibri" pitchFamily="34" charset="0"/>
              </a:rPr>
              <a:t>&amp; Development</a:t>
            </a:r>
            <a:endParaRPr lang="en-GB" sz="2000" b="1" dirty="0">
              <a:solidFill>
                <a:schemeClr val="bg1">
                  <a:lumMod val="85000"/>
                </a:schemeClr>
              </a:solidFill>
              <a:latin typeface="Calibri" pitchFamily="34" charset="0"/>
            </a:endParaRPr>
          </a:p>
          <a:p>
            <a:r>
              <a:rPr lang="en-GB" sz="1600" dirty="0" smtClean="0">
                <a:solidFill>
                  <a:schemeClr val="bg1">
                    <a:lumMod val="85000"/>
                  </a:schemeClr>
                </a:solidFill>
                <a:latin typeface="Calibri" pitchFamily="34" charset="0"/>
              </a:rPr>
              <a:t>Applied </a:t>
            </a:r>
            <a:r>
              <a:rPr lang="en-GB" sz="1600" dirty="0">
                <a:solidFill>
                  <a:schemeClr val="bg1">
                    <a:lumMod val="85000"/>
                  </a:schemeClr>
                </a:solidFill>
                <a:latin typeface="Calibri" pitchFamily="34" charset="0"/>
              </a:rPr>
              <a:t>Research </a:t>
            </a:r>
            <a:r>
              <a:rPr lang="en-GB" sz="1600" dirty="0" smtClean="0">
                <a:solidFill>
                  <a:schemeClr val="bg1">
                    <a:lumMod val="85000"/>
                  </a:schemeClr>
                </a:solidFill>
                <a:latin typeface="Calibri" pitchFamily="34" charset="0"/>
              </a:rPr>
              <a:t>Promotion &amp; Specifics </a:t>
            </a:r>
            <a:r>
              <a:rPr lang="en-GB" sz="1600" dirty="0">
                <a:solidFill>
                  <a:schemeClr val="bg1">
                    <a:lumMod val="85000"/>
                  </a:schemeClr>
                </a:solidFill>
                <a:latin typeface="Calibri" pitchFamily="34" charset="0"/>
              </a:rPr>
              <a:t>including</a:t>
            </a:r>
          </a:p>
          <a:p>
            <a:pPr marL="185738" indent="-185738">
              <a:buFontTx/>
              <a:buChar char="•"/>
            </a:pPr>
            <a:r>
              <a:rPr lang="en-GB" sz="1600" dirty="0" smtClean="0">
                <a:solidFill>
                  <a:schemeClr val="bg1">
                    <a:lumMod val="85000"/>
                  </a:schemeClr>
                </a:solidFill>
                <a:latin typeface="Calibri" pitchFamily="34" charset="0"/>
              </a:rPr>
              <a:t>Innovation </a:t>
            </a:r>
            <a:r>
              <a:rPr lang="en-GB" sz="1600" dirty="0">
                <a:solidFill>
                  <a:schemeClr val="bg1">
                    <a:lumMod val="85000"/>
                  </a:schemeClr>
                </a:solidFill>
                <a:latin typeface="Calibri" pitchFamily="34" charset="0"/>
              </a:rPr>
              <a:t>of Professions</a:t>
            </a:r>
          </a:p>
          <a:p>
            <a:pPr marL="185738" indent="-185738">
              <a:buFontTx/>
              <a:buChar char="•"/>
            </a:pPr>
            <a:r>
              <a:rPr lang="en-GB" sz="1600" dirty="0" smtClean="0">
                <a:solidFill>
                  <a:schemeClr val="bg1">
                    <a:lumMod val="85000"/>
                  </a:schemeClr>
                </a:solidFill>
                <a:latin typeface="Calibri" pitchFamily="34" charset="0"/>
              </a:rPr>
              <a:t>Innovation of Teaching/Learning</a:t>
            </a:r>
            <a:endParaRPr lang="en-GB" sz="1600" dirty="0">
              <a:solidFill>
                <a:schemeClr val="bg1">
                  <a:lumMod val="85000"/>
                </a:schemeClr>
              </a:solidFill>
              <a:latin typeface="Calibri" pitchFamily="34" charset="0"/>
            </a:endParaRPr>
          </a:p>
          <a:p>
            <a:pPr marL="185738" indent="-185738">
              <a:buFontTx/>
              <a:buChar char="•"/>
            </a:pPr>
            <a:r>
              <a:rPr lang="en-GB" sz="1600" dirty="0" smtClean="0">
                <a:solidFill>
                  <a:schemeClr val="bg1">
                    <a:lumMod val="85000"/>
                  </a:schemeClr>
                </a:solidFill>
                <a:latin typeface="Calibri" pitchFamily="34" charset="0"/>
              </a:rPr>
              <a:t>Regional Development</a:t>
            </a:r>
            <a:endParaRPr lang="en-GB" sz="1600" dirty="0">
              <a:solidFill>
                <a:schemeClr val="bg1">
                  <a:lumMod val="85000"/>
                </a:schemeClr>
              </a:solidFill>
            </a:endParaRPr>
          </a:p>
        </p:txBody>
      </p:sp>
      <p:sp>
        <p:nvSpPr>
          <p:cNvPr id="8" name="Rounded Rectangle 7"/>
          <p:cNvSpPr/>
          <p:nvPr/>
        </p:nvSpPr>
        <p:spPr>
          <a:xfrm>
            <a:off x="395536" y="2366882"/>
            <a:ext cx="2880000" cy="288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2000" b="1" dirty="0">
                <a:solidFill>
                  <a:schemeClr val="bg1"/>
                </a:solidFill>
                <a:latin typeface="Calibri" pitchFamily="34" charset="0"/>
              </a:rPr>
              <a:t>Education &amp; Learning</a:t>
            </a:r>
          </a:p>
          <a:p>
            <a:pPr marL="185738" indent="-185738">
              <a:buFontTx/>
              <a:buChar char="•"/>
            </a:pPr>
            <a:r>
              <a:rPr lang="en-GB" sz="1600" dirty="0" smtClean="0">
                <a:solidFill>
                  <a:schemeClr val="bg1"/>
                </a:solidFill>
                <a:latin typeface="Calibri" pitchFamily="34" charset="0"/>
              </a:rPr>
              <a:t>Employability</a:t>
            </a:r>
            <a:endParaRPr lang="en-GB" sz="1600" dirty="0">
              <a:solidFill>
                <a:schemeClr val="bg1"/>
              </a:solidFill>
              <a:latin typeface="Calibri" pitchFamily="34" charset="0"/>
            </a:endParaRPr>
          </a:p>
          <a:p>
            <a:pPr marL="185738" indent="-185738">
              <a:buFontTx/>
              <a:buChar char="•"/>
            </a:pPr>
            <a:r>
              <a:rPr lang="en-GB" sz="1600" dirty="0" smtClean="0">
                <a:solidFill>
                  <a:schemeClr val="bg1"/>
                </a:solidFill>
                <a:latin typeface="Calibri" pitchFamily="34" charset="0"/>
              </a:rPr>
              <a:t>Lifelong </a:t>
            </a:r>
            <a:r>
              <a:rPr lang="en-GB" sz="1600" dirty="0">
                <a:solidFill>
                  <a:schemeClr val="bg1"/>
                </a:solidFill>
                <a:latin typeface="Calibri" pitchFamily="34" charset="0"/>
              </a:rPr>
              <a:t>Learning</a:t>
            </a:r>
          </a:p>
          <a:p>
            <a:pPr marL="185738" indent="-185738">
              <a:buFontTx/>
              <a:buChar char="•"/>
            </a:pPr>
            <a:r>
              <a:rPr lang="en-GB" sz="1600" dirty="0" smtClean="0">
                <a:solidFill>
                  <a:schemeClr val="bg1"/>
                </a:solidFill>
                <a:latin typeface="Calibri" pitchFamily="34" charset="0"/>
              </a:rPr>
              <a:t>Qualification </a:t>
            </a:r>
            <a:r>
              <a:rPr lang="en-GB" sz="1600" dirty="0">
                <a:solidFill>
                  <a:schemeClr val="bg1"/>
                </a:solidFill>
                <a:latin typeface="Calibri" pitchFamily="34" charset="0"/>
              </a:rPr>
              <a:t>Frameworks</a:t>
            </a:r>
          </a:p>
          <a:p>
            <a:pPr marL="185738" indent="-185738">
              <a:buFontTx/>
              <a:buChar char="•"/>
            </a:pPr>
            <a:r>
              <a:rPr lang="en-GB" sz="1600" dirty="0" smtClean="0">
                <a:solidFill>
                  <a:schemeClr val="bg1"/>
                </a:solidFill>
                <a:latin typeface="Calibri" pitchFamily="34" charset="0"/>
              </a:rPr>
              <a:t>Recognition </a:t>
            </a:r>
            <a:r>
              <a:rPr lang="en-GB" sz="1600" dirty="0">
                <a:solidFill>
                  <a:schemeClr val="bg1"/>
                </a:solidFill>
                <a:latin typeface="Calibri" pitchFamily="34" charset="0"/>
              </a:rPr>
              <a:t>of Prior Learning</a:t>
            </a:r>
          </a:p>
          <a:p>
            <a:pPr marL="185738" indent="-185738">
              <a:buFontTx/>
              <a:buChar char="•"/>
            </a:pPr>
            <a:r>
              <a:rPr lang="en-GB" sz="1600" dirty="0" smtClean="0">
                <a:solidFill>
                  <a:schemeClr val="bg1"/>
                </a:solidFill>
                <a:latin typeface="Calibri" pitchFamily="34" charset="0"/>
              </a:rPr>
              <a:t>Student </a:t>
            </a:r>
            <a:r>
              <a:rPr lang="en-GB" sz="1600" dirty="0">
                <a:solidFill>
                  <a:schemeClr val="bg1"/>
                </a:solidFill>
                <a:latin typeface="Calibri" pitchFamily="34" charset="0"/>
              </a:rPr>
              <a:t>Centred Learning</a:t>
            </a:r>
          </a:p>
          <a:p>
            <a:pPr marL="185738" indent="-185738">
              <a:buFontTx/>
              <a:buChar char="•"/>
            </a:pPr>
            <a:r>
              <a:rPr lang="en-GB" sz="1600" dirty="0" smtClean="0">
                <a:solidFill>
                  <a:schemeClr val="bg1"/>
                </a:solidFill>
                <a:latin typeface="Calibri" pitchFamily="34" charset="0"/>
              </a:rPr>
              <a:t>Methods </a:t>
            </a:r>
            <a:r>
              <a:rPr lang="en-GB" sz="1600" dirty="0">
                <a:solidFill>
                  <a:schemeClr val="bg1"/>
                </a:solidFill>
                <a:latin typeface="Calibri" pitchFamily="34" charset="0"/>
              </a:rPr>
              <a:t>&amp; Student Assessment</a:t>
            </a:r>
          </a:p>
          <a:p>
            <a:pPr marL="185738" indent="-185738">
              <a:buFontTx/>
              <a:buChar char="•"/>
            </a:pPr>
            <a:r>
              <a:rPr lang="en-GB" sz="1600" dirty="0" smtClean="0">
                <a:solidFill>
                  <a:schemeClr val="bg1"/>
                </a:solidFill>
                <a:latin typeface="Calibri" pitchFamily="34" charset="0"/>
              </a:rPr>
              <a:t>Mobility</a:t>
            </a:r>
            <a:endParaRPr lang="en-GB" sz="1600" dirty="0">
              <a:solidFill>
                <a:schemeClr val="bg1"/>
              </a:solidFill>
            </a:endParaRPr>
          </a:p>
        </p:txBody>
      </p:sp>
      <p:sp>
        <p:nvSpPr>
          <p:cNvPr id="14" name="Quad Arrow 13"/>
          <p:cNvSpPr/>
          <p:nvPr/>
        </p:nvSpPr>
        <p:spPr>
          <a:xfrm>
            <a:off x="3312000" y="3037088"/>
            <a:ext cx="2520000" cy="1620000"/>
          </a:xfrm>
          <a:prstGeom prst="quad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solidFill>
                  <a:schemeClr val="bg1">
                    <a:lumMod val="75000"/>
                  </a:schemeClr>
                </a:solidFill>
              </a:rPr>
              <a:t>Sustainability</a:t>
            </a:r>
            <a:endParaRPr lang="en-GB" b="1" dirty="0">
              <a:solidFill>
                <a:schemeClr val="bg1">
                  <a:lumMod val="75000"/>
                </a:schemeClr>
              </a:solidFill>
            </a:endParaRPr>
          </a:p>
        </p:txBody>
      </p:sp>
      <p:sp>
        <p:nvSpPr>
          <p:cNvPr id="10" name="Oval 9"/>
          <p:cNvSpPr/>
          <p:nvPr/>
        </p:nvSpPr>
        <p:spPr>
          <a:xfrm>
            <a:off x="1628748" y="1556792"/>
            <a:ext cx="5886504" cy="2088232"/>
          </a:xfrm>
          <a:prstGeom prst="ellipse">
            <a:avLst/>
          </a:prstGeom>
          <a:solidFill>
            <a:srgbClr val="FFFF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a:solidFill>
                  <a:schemeClr val="tx1"/>
                </a:solidFill>
                <a:latin typeface="Calibri" pitchFamily="34" charset="0"/>
              </a:rPr>
              <a:t>PHE Mission</a:t>
            </a:r>
          </a:p>
          <a:p>
            <a:pPr algn="ctr">
              <a:buFontTx/>
              <a:buChar char="•"/>
            </a:pPr>
            <a:r>
              <a:rPr lang="en-GB" sz="2000" b="1" dirty="0">
                <a:solidFill>
                  <a:schemeClr val="tx1"/>
                </a:solidFill>
                <a:latin typeface="Calibri" pitchFamily="34" charset="0"/>
              </a:rPr>
              <a:t> </a:t>
            </a:r>
            <a:r>
              <a:rPr lang="en-GB" sz="2000" dirty="0">
                <a:solidFill>
                  <a:schemeClr val="tx1"/>
                </a:solidFill>
                <a:latin typeface="Calibri" pitchFamily="34" charset="0"/>
              </a:rPr>
              <a:t>Role &amp; Position</a:t>
            </a:r>
          </a:p>
          <a:p>
            <a:pPr algn="ctr">
              <a:buFontTx/>
              <a:buChar char="•"/>
            </a:pPr>
            <a:r>
              <a:rPr lang="en-GB" sz="2000" dirty="0">
                <a:solidFill>
                  <a:schemeClr val="tx1"/>
                </a:solidFill>
                <a:latin typeface="Calibri" pitchFamily="34" charset="0"/>
              </a:rPr>
              <a:t> Characteristics</a:t>
            </a:r>
          </a:p>
          <a:p>
            <a:pPr algn="ctr">
              <a:buFontTx/>
              <a:buChar char="•"/>
            </a:pPr>
            <a:r>
              <a:rPr lang="en-GB" sz="2000" dirty="0">
                <a:solidFill>
                  <a:schemeClr val="bg1">
                    <a:lumMod val="85000"/>
                  </a:schemeClr>
                </a:solidFill>
                <a:latin typeface="Calibri" pitchFamily="34" charset="0"/>
              </a:rPr>
              <a:t> Social </a:t>
            </a:r>
            <a:r>
              <a:rPr lang="en-GB" sz="2000" dirty="0" smtClean="0">
                <a:solidFill>
                  <a:schemeClr val="bg1">
                    <a:lumMod val="85000"/>
                  </a:schemeClr>
                </a:solidFill>
                <a:latin typeface="Calibri" pitchFamily="34" charset="0"/>
              </a:rPr>
              <a:t>Dimension</a:t>
            </a:r>
            <a:endParaRPr lang="en-GB" sz="2000" dirty="0">
              <a:solidFill>
                <a:schemeClr val="bg1">
                  <a:lumMod val="85000"/>
                </a:schemeClr>
              </a:solidFill>
            </a:endParaRPr>
          </a:p>
        </p:txBody>
      </p:sp>
    </p:spTree>
    <p:extLst>
      <p:ext uri="{BB962C8B-B14F-4D97-AF65-F5344CB8AC3E}">
        <p14:creationId xmlns:p14="http://schemas.microsoft.com/office/powerpoint/2010/main" val="221102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68960"/>
            <a:ext cx="5688632" cy="380999"/>
          </a:xfrm>
        </p:spPr>
        <p:txBody>
          <a:bodyPr/>
          <a:lstStyle/>
          <a:p>
            <a:r>
              <a:rPr lang="en-GB" sz="3600" dirty="0" smtClean="0">
                <a:solidFill>
                  <a:schemeClr val="bg1"/>
                </a:solidFill>
              </a:rPr>
              <a:t>Harmonisation of Approaches towards Professional Higher Education</a:t>
            </a:r>
            <a:endParaRPr lang="en-GB" sz="3600" dirty="0">
              <a:solidFill>
                <a:schemeClr val="bg1"/>
              </a:solidFill>
            </a:endParaRPr>
          </a:p>
        </p:txBody>
      </p:sp>
      <p:sp>
        <p:nvSpPr>
          <p:cNvPr id="6" name="TextovéPole 5"/>
          <p:cNvSpPr txBox="1"/>
          <p:nvPr/>
        </p:nvSpPr>
        <p:spPr>
          <a:xfrm>
            <a:off x="179512" y="6093296"/>
            <a:ext cx="5040560" cy="646331"/>
          </a:xfrm>
          <a:prstGeom prst="rect">
            <a:avLst/>
          </a:prstGeom>
          <a:noFill/>
        </p:spPr>
        <p:txBody>
          <a:bodyPr wrap="square" rtlCol="0">
            <a:spAutoFit/>
          </a:bodyPr>
          <a:lstStyle/>
          <a:p>
            <a:r>
              <a:rPr lang="en-GB" sz="3600" b="1" dirty="0">
                <a:solidFill>
                  <a:schemeClr val="tx2"/>
                </a:solidFill>
                <a:latin typeface="Calibri" panose="020F0502020204030204" pitchFamily="34" charset="0"/>
              </a:rPr>
              <a:t>HAPHE </a:t>
            </a:r>
            <a:r>
              <a:rPr lang="en-GB" sz="3600" b="1" dirty="0" smtClean="0">
                <a:solidFill>
                  <a:schemeClr val="tx2"/>
                </a:solidFill>
                <a:latin typeface="Calibri" panose="020F0502020204030204" pitchFamily="34" charset="0"/>
              </a:rPr>
              <a:t>Project</a:t>
            </a:r>
            <a:endParaRPr lang="cs-CZ" sz="36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40307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wansea.ac.uk/engineering/Chemical-Engineering---student-work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7"/>
            <a:ext cx="9144000" cy="49514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3808" y="116632"/>
            <a:ext cx="3482043" cy="923330"/>
          </a:xfrm>
          <a:prstGeom prst="rect">
            <a:avLst/>
          </a:prstGeom>
          <a:noFill/>
        </p:spPr>
        <p:txBody>
          <a:bodyPr wrap="none" rtlCol="0">
            <a:spAutoFit/>
          </a:bodyPr>
          <a:lstStyle/>
          <a:p>
            <a:pPr fontAlgn="auto">
              <a:spcBef>
                <a:spcPts val="0"/>
              </a:spcBef>
              <a:spcAft>
                <a:spcPts val="0"/>
              </a:spcAft>
            </a:pPr>
            <a:r>
              <a:rPr lang="en-GB" sz="5400" b="1" dirty="0" smtClean="0">
                <a:solidFill>
                  <a:prstClr val="white"/>
                </a:solidFill>
                <a:latin typeface="Calibri"/>
              </a:rPr>
              <a:t>Is this PHE?</a:t>
            </a:r>
            <a:endParaRPr lang="en-GB" sz="5400" b="1" dirty="0">
              <a:solidFill>
                <a:prstClr val="white"/>
              </a:solidFill>
              <a:latin typeface="Calibri"/>
            </a:endParaRPr>
          </a:p>
        </p:txBody>
      </p:sp>
    </p:spTree>
    <p:extLst>
      <p:ext uri="{BB962C8B-B14F-4D97-AF65-F5344CB8AC3E}">
        <p14:creationId xmlns:p14="http://schemas.microsoft.com/office/powerpoint/2010/main" val="14431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43808" y="116632"/>
            <a:ext cx="3482043" cy="923330"/>
          </a:xfrm>
          <a:prstGeom prst="rect">
            <a:avLst/>
          </a:prstGeom>
          <a:noFill/>
        </p:spPr>
        <p:txBody>
          <a:bodyPr wrap="none" rtlCol="0">
            <a:spAutoFit/>
          </a:bodyPr>
          <a:lstStyle/>
          <a:p>
            <a:pPr fontAlgn="auto">
              <a:spcBef>
                <a:spcPts val="0"/>
              </a:spcBef>
              <a:spcAft>
                <a:spcPts val="0"/>
              </a:spcAft>
            </a:pPr>
            <a:r>
              <a:rPr lang="en-GB" sz="5400" b="1" dirty="0" smtClean="0">
                <a:solidFill>
                  <a:prstClr val="white"/>
                </a:solidFill>
                <a:latin typeface="Calibri"/>
              </a:rPr>
              <a:t>Is this PHE?</a:t>
            </a:r>
            <a:endParaRPr lang="en-GB" sz="5400" b="1" dirty="0">
              <a:solidFill>
                <a:prstClr val="white"/>
              </a:solidFill>
              <a:latin typeface="Calibri"/>
            </a:endParaRPr>
          </a:p>
        </p:txBody>
      </p:sp>
      <p:pic>
        <p:nvPicPr>
          <p:cNvPr id="2052" name="Picture 4" descr="http://nmit2013.studiomoso.com.au/wp-content/uploads/2013/05/banner-carpentry.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58" r="18702"/>
          <a:stretch/>
        </p:blipFill>
        <p:spPr bwMode="auto">
          <a:xfrm>
            <a:off x="-1" y="1039962"/>
            <a:ext cx="9108505" cy="490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1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43808" y="116632"/>
            <a:ext cx="3482043" cy="923330"/>
          </a:xfrm>
          <a:prstGeom prst="rect">
            <a:avLst/>
          </a:prstGeom>
          <a:noFill/>
        </p:spPr>
        <p:txBody>
          <a:bodyPr wrap="none" rtlCol="0">
            <a:spAutoFit/>
          </a:bodyPr>
          <a:lstStyle/>
          <a:p>
            <a:pPr fontAlgn="auto">
              <a:spcBef>
                <a:spcPts val="0"/>
              </a:spcBef>
              <a:spcAft>
                <a:spcPts val="0"/>
              </a:spcAft>
            </a:pPr>
            <a:r>
              <a:rPr lang="en-GB" sz="5400" b="1" dirty="0" smtClean="0">
                <a:solidFill>
                  <a:prstClr val="white"/>
                </a:solidFill>
                <a:latin typeface="Calibri"/>
              </a:rPr>
              <a:t>Is this PHE?</a:t>
            </a:r>
            <a:endParaRPr lang="en-GB" sz="5400" b="1" dirty="0">
              <a:solidFill>
                <a:prstClr val="white"/>
              </a:solidFill>
              <a:latin typeface="Calibri"/>
            </a:endParaRPr>
          </a:p>
        </p:txBody>
      </p:sp>
      <p:pic>
        <p:nvPicPr>
          <p:cNvPr id="3074" name="Picture 2" descr="http://www.uatg.com/image/av-solution-news/2012/recording-and-streaming-for-medical-education-at-hospitals-3.jpg"/>
          <p:cNvPicPr>
            <a:picLocks noChangeAspect="1" noChangeArrowheads="1"/>
          </p:cNvPicPr>
          <p:nvPr/>
        </p:nvPicPr>
        <p:blipFill rotWithShape="1">
          <a:blip r:embed="rId2">
            <a:extLst>
              <a:ext uri="{28A0092B-C50C-407E-A947-70E740481C1C}">
                <a14:useLocalDpi xmlns:a14="http://schemas.microsoft.com/office/drawing/2010/main" val="0"/>
              </a:ext>
            </a:extLst>
          </a:blip>
          <a:srcRect l="5294" b="9786"/>
          <a:stretch/>
        </p:blipFill>
        <p:spPr bwMode="auto">
          <a:xfrm>
            <a:off x="0" y="1020624"/>
            <a:ext cx="9144000" cy="500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116632"/>
            <a:ext cx="5034968"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Introducing HAPHE</a:t>
            </a:r>
            <a:endParaRPr lang="en-GB" sz="4800" b="1" dirty="0">
              <a:solidFill>
                <a:prstClr val="white"/>
              </a:solidFill>
              <a:latin typeface="Calibri"/>
            </a:endParaRPr>
          </a:p>
        </p:txBody>
      </p:sp>
      <p:pic>
        <p:nvPicPr>
          <p:cNvPr id="7170" name="Picture 2" descr="http://files.eurashe.eu/wp-content/uploads/2012/09/HAPHE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8442848" cy="2159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0315" y="3806956"/>
            <a:ext cx="8350157" cy="2308324"/>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2400" dirty="0" smtClean="0">
                <a:solidFill>
                  <a:prstClr val="black"/>
                </a:solidFill>
                <a:latin typeface="Calibri"/>
              </a:rPr>
              <a:t>11 partners from 10 countries representing a cross-section of European PHE</a:t>
            </a:r>
          </a:p>
          <a:p>
            <a:pPr marL="285750" indent="-285750" fontAlgn="auto">
              <a:spcBef>
                <a:spcPts val="0"/>
              </a:spcBef>
              <a:spcAft>
                <a:spcPts val="0"/>
              </a:spcAft>
              <a:buFont typeface="Arial" panose="020B0604020202020204" pitchFamily="34" charset="0"/>
              <a:buChar char="•"/>
            </a:pPr>
            <a:r>
              <a:rPr lang="en-GB" sz="2400" dirty="0" smtClean="0">
                <a:solidFill>
                  <a:prstClr val="black"/>
                </a:solidFill>
                <a:latin typeface="Calibri"/>
              </a:rPr>
              <a:t>0,5 million EUR of funding, over 24 months</a:t>
            </a:r>
          </a:p>
          <a:p>
            <a:pPr marL="285750" indent="-285750" fontAlgn="auto">
              <a:spcBef>
                <a:spcPts val="0"/>
              </a:spcBef>
              <a:spcAft>
                <a:spcPts val="0"/>
              </a:spcAft>
              <a:buFont typeface="Arial" panose="020B0604020202020204" pitchFamily="34" charset="0"/>
              <a:buChar char="•"/>
            </a:pPr>
            <a:r>
              <a:rPr lang="en-GB" sz="2400" dirty="0" smtClean="0">
                <a:solidFill>
                  <a:prstClr val="black"/>
                </a:solidFill>
                <a:latin typeface="Calibri"/>
              </a:rPr>
              <a:t>activities include research, consultation and piloting</a:t>
            </a:r>
          </a:p>
          <a:p>
            <a:pPr marL="285750" indent="-285750" fontAlgn="auto">
              <a:spcBef>
                <a:spcPts val="0"/>
              </a:spcBef>
              <a:spcAft>
                <a:spcPts val="0"/>
              </a:spcAft>
              <a:buFont typeface="Arial" panose="020B0604020202020204" pitchFamily="34" charset="0"/>
              <a:buChar char="•"/>
            </a:pPr>
            <a:r>
              <a:rPr lang="en-GB" sz="2400" dirty="0" smtClean="0">
                <a:solidFill>
                  <a:prstClr val="black"/>
                </a:solidFill>
                <a:latin typeface="Calibri"/>
              </a:rPr>
              <a:t>supported by the Lifelong Learning Programme of the European Commission</a:t>
            </a:r>
          </a:p>
        </p:txBody>
      </p:sp>
    </p:spTree>
    <p:extLst>
      <p:ext uri="{BB962C8B-B14F-4D97-AF65-F5344CB8AC3E}">
        <p14:creationId xmlns:p14="http://schemas.microsoft.com/office/powerpoint/2010/main" val="21461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a:xfrm>
            <a:off x="457200" y="2286000"/>
            <a:ext cx="8229600" cy="4383360"/>
          </a:xfrm>
        </p:spPr>
        <p:txBody>
          <a:bodyPr>
            <a:normAutofit/>
          </a:bodyPr>
          <a:lstStyle/>
          <a:p>
            <a:pPr marL="0" indent="0" algn="ctr">
              <a:buNone/>
            </a:pPr>
            <a:r>
              <a:rPr lang="en-GB" sz="2000" dirty="0" smtClean="0"/>
              <a:t>15 Countries surveyed: </a:t>
            </a:r>
            <a:endParaRPr lang="en-GB" sz="2000" dirty="0" smtClean="0"/>
          </a:p>
          <a:p>
            <a:pPr marL="0" indent="0" algn="ctr">
              <a:buNone/>
            </a:pPr>
            <a:r>
              <a:rPr lang="en-GB" sz="2000" dirty="0" smtClean="0"/>
              <a:t>BE(FL</a:t>
            </a:r>
            <a:r>
              <a:rPr lang="en-GB" sz="2000" dirty="0" smtClean="0"/>
              <a:t>), CZ, DE, </a:t>
            </a:r>
            <a:r>
              <a:rPr lang="en-GB" sz="2000" dirty="0" smtClean="0"/>
              <a:t>DK</a:t>
            </a:r>
            <a:r>
              <a:rPr lang="cs-CZ" sz="2000" dirty="0" smtClean="0"/>
              <a:t>,</a:t>
            </a:r>
            <a:r>
              <a:rPr lang="en-GB" sz="2000" dirty="0" smtClean="0"/>
              <a:t> </a:t>
            </a:r>
            <a:r>
              <a:rPr lang="en-GB" sz="2000" dirty="0" smtClean="0"/>
              <a:t>EE, FI, FR, HR, IE, LT, MT, NL, PL, PT </a:t>
            </a:r>
            <a:r>
              <a:rPr lang="en-GB" sz="2000" dirty="0" smtClean="0"/>
              <a:t>SI</a:t>
            </a:r>
          </a:p>
          <a:p>
            <a:pPr marL="0" indent="0" algn="ctr">
              <a:spcBef>
                <a:spcPts val="0"/>
              </a:spcBef>
              <a:buNone/>
            </a:pPr>
            <a:endParaRPr lang="en-GB" sz="2000" dirty="0" smtClean="0"/>
          </a:p>
          <a:p>
            <a:r>
              <a:rPr lang="en-GB" sz="2000" dirty="0" smtClean="0"/>
              <a:t>‘ID Cards’ built and verified for every country by professionals in PHE Sector</a:t>
            </a:r>
          </a:p>
          <a:p>
            <a:r>
              <a:rPr lang="en-GB" sz="2000" dirty="0" smtClean="0"/>
              <a:t>2 Stakeholder surveys covering internal and external stakeholders – 671 responses across 18 countries</a:t>
            </a:r>
          </a:p>
          <a:p>
            <a:r>
              <a:rPr lang="en-GB" sz="2000" dirty="0" smtClean="0"/>
              <a:t>Round tables</a:t>
            </a:r>
          </a:p>
          <a:p>
            <a:r>
              <a:rPr lang="en-GB" sz="2000" dirty="0" smtClean="0"/>
              <a:t>Drafting group</a:t>
            </a:r>
          </a:p>
          <a:p>
            <a:r>
              <a:rPr lang="en-GB" sz="2000" dirty="0" smtClean="0"/>
              <a:t>Verification seminars</a:t>
            </a:r>
          </a:p>
          <a:p>
            <a:r>
              <a:rPr lang="en-GB" sz="2000" dirty="0" smtClean="0"/>
              <a:t>Definition &amp; characteristics </a:t>
            </a:r>
          </a:p>
          <a:p>
            <a:r>
              <a:rPr lang="en-GB" sz="2000" dirty="0" smtClean="0">
                <a:sym typeface="Wingdings"/>
              </a:rPr>
              <a:t> quality &amp; transparency criteria/parameters (PHE Excel project)</a:t>
            </a:r>
            <a:endParaRPr lang="en-GB" sz="2000" dirty="0"/>
          </a:p>
        </p:txBody>
      </p:sp>
    </p:spTree>
    <p:extLst>
      <p:ext uri="{BB962C8B-B14F-4D97-AF65-F5344CB8AC3E}">
        <p14:creationId xmlns:p14="http://schemas.microsoft.com/office/powerpoint/2010/main" val="12480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C90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91"/>
          <a:stretch/>
        </p:blipFill>
        <p:spPr>
          <a:xfrm>
            <a:off x="5004048" y="999577"/>
            <a:ext cx="4139952" cy="5741792"/>
          </a:xfrm>
          <a:prstGeom prst="rect">
            <a:avLst/>
          </a:prstGeom>
        </p:spPr>
      </p:pic>
      <p:sp>
        <p:nvSpPr>
          <p:cNvPr id="6" name="TextBox 5"/>
          <p:cNvSpPr txBox="1"/>
          <p:nvPr/>
        </p:nvSpPr>
        <p:spPr>
          <a:xfrm>
            <a:off x="323528" y="1340768"/>
            <a:ext cx="4801314" cy="4985980"/>
          </a:xfrm>
          <a:prstGeom prst="rect">
            <a:avLst/>
          </a:prstGeom>
          <a:noFill/>
        </p:spPr>
        <p:txBody>
          <a:bodyPr wrap="none" rtlCol="0">
            <a:spAutoFit/>
          </a:bodyPr>
          <a:lstStyle/>
          <a:p>
            <a:pPr fontAlgn="auto">
              <a:spcBef>
                <a:spcPts val="0"/>
              </a:spcBef>
              <a:spcAft>
                <a:spcPts val="0"/>
              </a:spcAft>
            </a:pPr>
            <a:r>
              <a:rPr lang="en-GB" sz="6600" b="1" dirty="0" smtClean="0">
                <a:solidFill>
                  <a:prstClr val="black"/>
                </a:solidFill>
                <a:latin typeface="Calibri"/>
              </a:rPr>
              <a:t>First Results</a:t>
            </a:r>
          </a:p>
          <a:p>
            <a:pPr fontAlgn="auto">
              <a:spcBef>
                <a:spcPts val="0"/>
              </a:spcBef>
              <a:spcAft>
                <a:spcPts val="0"/>
              </a:spcAft>
            </a:pPr>
            <a:endParaRPr lang="en-GB" sz="6600" b="1" dirty="0">
              <a:solidFill>
                <a:prstClr val="black"/>
              </a:solidFill>
              <a:latin typeface="Calibri"/>
            </a:endParaRPr>
          </a:p>
          <a:p>
            <a:pPr fontAlgn="auto">
              <a:spcBef>
                <a:spcPts val="0"/>
              </a:spcBef>
              <a:spcAft>
                <a:spcPts val="0"/>
              </a:spcAft>
            </a:pPr>
            <a:endParaRPr lang="en-GB" b="1" dirty="0" smtClean="0">
              <a:solidFill>
                <a:prstClr val="black"/>
              </a:solidFill>
              <a:latin typeface="Calibri"/>
            </a:endParaRPr>
          </a:p>
          <a:p>
            <a:pPr fontAlgn="auto">
              <a:spcBef>
                <a:spcPts val="0"/>
              </a:spcBef>
              <a:spcAft>
                <a:spcPts val="0"/>
              </a:spcAft>
            </a:pPr>
            <a:endParaRPr lang="en-GB" b="1" dirty="0">
              <a:solidFill>
                <a:prstClr val="black"/>
              </a:solidFill>
              <a:latin typeface="Calibri"/>
            </a:endParaRPr>
          </a:p>
          <a:p>
            <a:pPr fontAlgn="auto">
              <a:spcBef>
                <a:spcPts val="0"/>
              </a:spcBef>
              <a:spcAft>
                <a:spcPts val="0"/>
              </a:spcAft>
            </a:pPr>
            <a:endParaRPr lang="en-GB" b="1" dirty="0" smtClean="0">
              <a:solidFill>
                <a:prstClr val="black"/>
              </a:solidFill>
              <a:latin typeface="Calibri"/>
            </a:endParaRPr>
          </a:p>
          <a:p>
            <a:pPr fontAlgn="auto">
              <a:spcBef>
                <a:spcPts val="0"/>
              </a:spcBef>
              <a:spcAft>
                <a:spcPts val="0"/>
              </a:spcAft>
            </a:pPr>
            <a:endParaRPr lang="en-GB" b="1" dirty="0">
              <a:solidFill>
                <a:prstClr val="black"/>
              </a:solidFill>
              <a:latin typeface="Calibri"/>
            </a:endParaRPr>
          </a:p>
          <a:p>
            <a:pPr fontAlgn="auto">
              <a:spcBef>
                <a:spcPts val="0"/>
              </a:spcBef>
              <a:spcAft>
                <a:spcPts val="0"/>
              </a:spcAft>
            </a:pPr>
            <a:endParaRPr lang="en-GB" b="1" dirty="0" smtClean="0">
              <a:solidFill>
                <a:prstClr val="black"/>
              </a:solidFill>
              <a:latin typeface="Calibri"/>
            </a:endParaRPr>
          </a:p>
          <a:p>
            <a:pPr fontAlgn="auto">
              <a:spcBef>
                <a:spcPts val="0"/>
              </a:spcBef>
              <a:spcAft>
                <a:spcPts val="0"/>
              </a:spcAft>
            </a:pPr>
            <a:endParaRPr lang="en-GB" b="1" dirty="0">
              <a:solidFill>
                <a:prstClr val="black"/>
              </a:solidFill>
              <a:latin typeface="Calibri"/>
            </a:endParaRPr>
          </a:p>
          <a:p>
            <a:pPr fontAlgn="auto">
              <a:spcBef>
                <a:spcPts val="0"/>
              </a:spcBef>
              <a:spcAft>
                <a:spcPts val="0"/>
              </a:spcAft>
            </a:pPr>
            <a:endParaRPr lang="en-GB" b="1" dirty="0" smtClean="0">
              <a:solidFill>
                <a:prstClr val="black"/>
              </a:solidFill>
              <a:latin typeface="Calibri"/>
            </a:endParaRPr>
          </a:p>
          <a:p>
            <a:pPr fontAlgn="auto">
              <a:spcBef>
                <a:spcPts val="0"/>
              </a:spcBef>
              <a:spcAft>
                <a:spcPts val="0"/>
              </a:spcAft>
            </a:pPr>
            <a:endParaRPr lang="en-GB" b="1" dirty="0" smtClean="0">
              <a:solidFill>
                <a:prstClr val="black"/>
              </a:solidFill>
              <a:latin typeface="Calibri"/>
            </a:endParaRPr>
          </a:p>
          <a:p>
            <a:pPr fontAlgn="auto">
              <a:spcBef>
                <a:spcPts val="0"/>
              </a:spcBef>
              <a:spcAft>
                <a:spcPts val="0"/>
              </a:spcAft>
            </a:pPr>
            <a:r>
              <a:rPr lang="en-GB" b="1" dirty="0" smtClean="0">
                <a:solidFill>
                  <a:prstClr val="black"/>
                </a:solidFill>
                <a:latin typeface="Calibri"/>
              </a:rPr>
              <a:t>Download Now at:</a:t>
            </a:r>
          </a:p>
          <a:p>
            <a:pPr algn="r" fontAlgn="auto">
              <a:spcBef>
                <a:spcPts val="0"/>
              </a:spcBef>
              <a:spcAft>
                <a:spcPts val="0"/>
              </a:spcAft>
            </a:pPr>
            <a:r>
              <a:rPr lang="en-GB" sz="2400" b="1" dirty="0">
                <a:solidFill>
                  <a:prstClr val="black"/>
                </a:solidFill>
                <a:latin typeface="Calibri"/>
                <a:hlinkClick r:id="rId3"/>
              </a:rPr>
              <a:t>http</a:t>
            </a:r>
            <a:r>
              <a:rPr lang="en-GB" sz="2400" b="1" dirty="0" smtClean="0">
                <a:solidFill>
                  <a:prstClr val="black"/>
                </a:solidFill>
                <a:latin typeface="Calibri"/>
                <a:hlinkClick r:id="rId3"/>
              </a:rPr>
              <a:t>://haphe.eurashe.eu</a:t>
            </a:r>
            <a:r>
              <a:rPr lang="en-GB" sz="2400" b="1" dirty="0" smtClean="0">
                <a:solidFill>
                  <a:prstClr val="black"/>
                </a:solidFill>
                <a:latin typeface="Calibri"/>
              </a:rPr>
              <a:t> </a:t>
            </a:r>
            <a:endParaRPr lang="en-GB" sz="2400" b="1" dirty="0">
              <a:solidFill>
                <a:prstClr val="black"/>
              </a:solidFill>
              <a:latin typeface="Calibri"/>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775265"/>
            <a:ext cx="2190416" cy="2190416"/>
          </a:xfrm>
          <a:prstGeom prst="rect">
            <a:avLst/>
          </a:prstGeom>
        </p:spPr>
      </p:pic>
    </p:spTree>
    <p:extLst>
      <p:ext uri="{BB962C8B-B14F-4D97-AF65-F5344CB8AC3E}">
        <p14:creationId xmlns:p14="http://schemas.microsoft.com/office/powerpoint/2010/main" val="187618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err="1" smtClean="0"/>
              <a:t>Phe</a:t>
            </a:r>
            <a:r>
              <a:rPr lang="en-GB" dirty="0" smtClean="0"/>
              <a:t> role &amp; potential</a:t>
            </a:r>
            <a:endParaRPr lang="cs-CZ" dirty="0"/>
          </a:p>
        </p:txBody>
      </p:sp>
      <p:sp>
        <p:nvSpPr>
          <p:cNvPr id="5" name="Zástupný symbol pro text 4"/>
          <p:cNvSpPr>
            <a:spLocks noGrp="1"/>
          </p:cNvSpPr>
          <p:nvPr>
            <p:ph type="body" idx="1"/>
          </p:nvPr>
        </p:nvSpPr>
        <p:spPr/>
        <p:txBody>
          <a:bodyPr/>
          <a:lstStyle/>
          <a:p>
            <a:r>
              <a:rPr lang="en-GB" dirty="0" smtClean="0"/>
              <a:t>HAPHE project</a:t>
            </a:r>
            <a:endParaRPr lang="cs-CZ" dirty="0"/>
          </a:p>
        </p:txBody>
      </p:sp>
    </p:spTree>
    <p:extLst>
      <p:ext uri="{BB962C8B-B14F-4D97-AF65-F5344CB8AC3E}">
        <p14:creationId xmlns:p14="http://schemas.microsoft.com/office/powerpoint/2010/main" val="409864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Obsah</a:t>
            </a:r>
            <a:endParaRPr lang="cs-CZ" dirty="0"/>
          </a:p>
        </p:txBody>
      </p:sp>
      <p:sp>
        <p:nvSpPr>
          <p:cNvPr id="6" name="Zástupný symbol pro obsah 5"/>
          <p:cNvSpPr>
            <a:spLocks noGrp="1"/>
          </p:cNvSpPr>
          <p:nvPr>
            <p:ph idx="1"/>
          </p:nvPr>
        </p:nvSpPr>
        <p:spPr/>
        <p:txBody>
          <a:bodyPr/>
          <a:lstStyle/>
          <a:p>
            <a:r>
              <a:rPr lang="cs-CZ" dirty="0" smtClean="0"/>
              <a:t>EURASHE – reprezentace profesního terciárního vzdělávání v Evropě</a:t>
            </a:r>
          </a:p>
          <a:p>
            <a:r>
              <a:rPr lang="cs-CZ" dirty="0" smtClean="0"/>
              <a:t>Strategický rámec EURASHE</a:t>
            </a:r>
          </a:p>
          <a:p>
            <a:r>
              <a:rPr lang="cs-CZ" dirty="0" smtClean="0"/>
              <a:t>Co je profesní vysokoškolské/terciární vzdělávání? Rozdíly EU a CZ? Projekt HAPHE</a:t>
            </a:r>
          </a:p>
          <a:p>
            <a:pPr lvl="1"/>
            <a:r>
              <a:rPr lang="cs-CZ" dirty="0" smtClean="0"/>
              <a:t>Vnímání a očekávání</a:t>
            </a:r>
          </a:p>
          <a:p>
            <a:pPr lvl="1"/>
            <a:r>
              <a:rPr lang="cs-CZ" dirty="0" smtClean="0"/>
              <a:t>Formální zakotvení</a:t>
            </a:r>
          </a:p>
          <a:p>
            <a:pPr lvl="1"/>
            <a:r>
              <a:rPr lang="cs-CZ" dirty="0" smtClean="0"/>
              <a:t>Návrh definice a charakteristik k diskuzi</a:t>
            </a:r>
          </a:p>
        </p:txBody>
      </p:sp>
      <p:sp>
        <p:nvSpPr>
          <p:cNvPr id="4" name="Zástupný symbol pro číslo snímku 3"/>
          <p:cNvSpPr>
            <a:spLocks noGrp="1"/>
          </p:cNvSpPr>
          <p:nvPr>
            <p:ph type="sldNum" sz="quarter" idx="10"/>
          </p:nvPr>
        </p:nvSpPr>
        <p:spPr/>
        <p:txBody>
          <a:bodyPr/>
          <a:lstStyle/>
          <a:p>
            <a:pPr>
              <a:defRPr/>
            </a:pPr>
            <a:fld id="{CF61F443-B8F4-4CA0-A5D3-4A6B59BA15E7}" type="slidenum">
              <a:rPr lang="en-US" smtClean="0"/>
              <a:pPr>
                <a:defRPr/>
              </a:pPr>
              <a:t>2</a:t>
            </a:fld>
            <a:endParaRPr lang="en-US"/>
          </a:p>
        </p:txBody>
      </p:sp>
    </p:spTree>
    <p:extLst>
      <p:ext uri="{BB962C8B-B14F-4D97-AF65-F5344CB8AC3E}">
        <p14:creationId xmlns:p14="http://schemas.microsoft.com/office/powerpoint/2010/main" val="2298918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extLst>
              <p:ext uri="{D42A27DB-BD31-4B8C-83A1-F6EECF244321}">
                <p14:modId xmlns:p14="http://schemas.microsoft.com/office/powerpoint/2010/main" val="2866917554"/>
              </p:ext>
            </p:extLst>
          </p:nvPr>
        </p:nvGraphicFramePr>
        <p:xfrm>
          <a:off x="251520" y="1340768"/>
          <a:ext cx="8892480" cy="419588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843808" y="116632"/>
            <a:ext cx="4610429"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Survey responses</a:t>
            </a:r>
            <a:endParaRPr lang="en-GB" sz="4800" b="1" dirty="0">
              <a:solidFill>
                <a:prstClr val="white"/>
              </a:solidFill>
              <a:latin typeface="Calibri"/>
            </a:endParaRPr>
          </a:p>
        </p:txBody>
      </p:sp>
    </p:spTree>
    <p:extLst>
      <p:ext uri="{BB962C8B-B14F-4D97-AF65-F5344CB8AC3E}">
        <p14:creationId xmlns:p14="http://schemas.microsoft.com/office/powerpoint/2010/main" val="405258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408593535"/>
              </p:ext>
            </p:extLst>
          </p:nvPr>
        </p:nvGraphicFramePr>
        <p:xfrm>
          <a:off x="-180528" y="1484784"/>
          <a:ext cx="9324528"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508104" y="6021288"/>
            <a:ext cx="2257541"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Calibri"/>
              </a:rPr>
              <a:t>Yellow = &lt; 60 % clarity</a:t>
            </a:r>
            <a:endParaRPr lang="en-GB" dirty="0">
              <a:solidFill>
                <a:prstClr val="black"/>
              </a:solidFill>
              <a:latin typeface="Calibri"/>
            </a:endParaRPr>
          </a:p>
        </p:txBody>
      </p:sp>
      <p:sp>
        <p:nvSpPr>
          <p:cNvPr id="5" name="TextBox 4"/>
          <p:cNvSpPr txBox="1"/>
          <p:nvPr/>
        </p:nvSpPr>
        <p:spPr>
          <a:xfrm>
            <a:off x="2843808" y="116632"/>
            <a:ext cx="4610429"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Survey responses</a:t>
            </a:r>
            <a:endParaRPr lang="en-GB" sz="4800" b="1" dirty="0">
              <a:solidFill>
                <a:prstClr val="white"/>
              </a:solidFill>
              <a:latin typeface="Calibri"/>
            </a:endParaRPr>
          </a:p>
        </p:txBody>
      </p:sp>
    </p:spTree>
    <p:extLst>
      <p:ext uri="{BB962C8B-B14F-4D97-AF65-F5344CB8AC3E}">
        <p14:creationId xmlns:p14="http://schemas.microsoft.com/office/powerpoint/2010/main" val="2290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40736079"/>
              </p:ext>
            </p:extLst>
          </p:nvPr>
        </p:nvGraphicFramePr>
        <p:xfrm>
          <a:off x="323528" y="1916832"/>
          <a:ext cx="8421178" cy="434285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457200" y="1143000"/>
            <a:ext cx="7643192" cy="845840"/>
          </a:xfrm>
        </p:spPr>
        <p:txBody>
          <a:bodyPr/>
          <a:lstStyle/>
          <a:p>
            <a:r>
              <a:rPr lang="en-GB" dirty="0" smtClean="0"/>
              <a:t>What is PHE?</a:t>
            </a:r>
            <a:endParaRPr lang="en-GB" dirty="0"/>
          </a:p>
        </p:txBody>
      </p:sp>
    </p:spTree>
    <p:extLst>
      <p:ext uri="{BB962C8B-B14F-4D97-AF65-F5344CB8AC3E}">
        <p14:creationId xmlns:p14="http://schemas.microsoft.com/office/powerpoint/2010/main" val="131843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level?</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89055520"/>
              </p:ext>
            </p:extLst>
          </p:nvPr>
        </p:nvGraphicFramePr>
        <p:xfrm>
          <a:off x="611560" y="2132856"/>
          <a:ext cx="4752530" cy="4176469"/>
        </p:xfrm>
        <a:graphic>
          <a:graphicData uri="http://schemas.openxmlformats.org/drawingml/2006/table">
            <a:tbl>
              <a:tblPr/>
              <a:tblGrid>
                <a:gridCol w="950506"/>
                <a:gridCol w="950506"/>
                <a:gridCol w="950506"/>
                <a:gridCol w="950506"/>
                <a:gridCol w="950506"/>
              </a:tblGrid>
              <a:tr h="244306">
                <a:tc>
                  <a:txBody>
                    <a:bodyPr/>
                    <a:lstStyle/>
                    <a:p>
                      <a:pPr algn="l" fontAlgn="t"/>
                      <a:r>
                        <a:rPr lang="en-GB" sz="1400" b="1" i="0" u="none" strike="noStrike">
                          <a:solidFill>
                            <a:srgbClr val="000000"/>
                          </a:solidFill>
                          <a:effectLst/>
                          <a:latin typeface="Calibri" panose="020F0502020204030204" pitchFamily="34" charset="0"/>
                        </a:rPr>
                        <a:t>Country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1400" b="1"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zcionka tekstu podstawowego"/>
                        </a:rPr>
                        <a:t>PHE</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zcionka tekstu podstawowego"/>
                        </a:rPr>
                        <a:t>level</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000000"/>
                          </a:solidFill>
                          <a:effectLst/>
                          <a:latin typeface="Czcionka tekstu podstawowego"/>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573">
                <a:tc>
                  <a:txBody>
                    <a:bodyPr/>
                    <a:lstStyle/>
                    <a:p>
                      <a:pPr algn="l" fontAlgn="t"/>
                      <a:r>
                        <a:rPr lang="en-GB" sz="1400" b="1" i="0" u="none" strike="noStrike">
                          <a:solidFill>
                            <a:srgbClr val="000000"/>
                          </a:solidFill>
                          <a:effectLst/>
                          <a:latin typeface="Calibri" panose="020F050202020403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a:solidFill>
                            <a:srgbClr val="000000"/>
                          </a:solidFill>
                          <a:effectLst/>
                          <a:latin typeface="Arial Narrow" panose="020B0606020202030204" pitchFamily="34" charset="0"/>
                        </a:rPr>
                        <a:t>EQF5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a:solidFill>
                            <a:srgbClr val="000000"/>
                          </a:solidFill>
                          <a:effectLst/>
                          <a:latin typeface="Arial Narrow" panose="020B0606020202030204" pitchFamily="34" charset="0"/>
                        </a:rPr>
                        <a:t>EQF6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a:solidFill>
                            <a:srgbClr val="000000"/>
                          </a:solidFill>
                          <a:effectLst/>
                          <a:latin typeface="Arial Narrow" panose="020B0606020202030204" pitchFamily="34" charset="0"/>
                        </a:rPr>
                        <a:t>EQF7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a:solidFill>
                            <a:srgbClr val="000000"/>
                          </a:solidFill>
                          <a:effectLst/>
                          <a:latin typeface="Arial Narrow" panose="020B0606020202030204" pitchFamily="34" charset="0"/>
                        </a:rPr>
                        <a:t>EQF8</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BE(FL)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CZ</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DE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DK</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EE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FI</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FR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HR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IE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r>
              <a:tr h="244306">
                <a:tc>
                  <a:txBody>
                    <a:bodyPr/>
                    <a:lstStyle/>
                    <a:p>
                      <a:pPr algn="l" fontAlgn="t"/>
                      <a:r>
                        <a:rPr lang="en-GB" sz="1400" b="1" i="0" u="none" strike="noStrike">
                          <a:solidFill>
                            <a:srgbClr val="000000"/>
                          </a:solidFill>
                          <a:effectLst/>
                          <a:latin typeface="Calibri" panose="020F0502020204030204" pitchFamily="34" charset="0"/>
                        </a:rPr>
                        <a:t>LT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4306">
                <a:tc>
                  <a:txBody>
                    <a:bodyPr/>
                    <a:lstStyle/>
                    <a:p>
                      <a:pPr algn="l" fontAlgn="t"/>
                      <a:r>
                        <a:rPr lang="en-GB" sz="1400" b="1" i="0" u="none" strike="noStrike">
                          <a:solidFill>
                            <a:srgbClr val="000000"/>
                          </a:solidFill>
                          <a:effectLst/>
                          <a:latin typeface="Calibri" panose="020F0502020204030204" pitchFamily="34" charset="0"/>
                        </a:rPr>
                        <a:t>MT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NL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PL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PT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6">
                <a:tc>
                  <a:txBody>
                    <a:bodyPr/>
                    <a:lstStyle/>
                    <a:p>
                      <a:pPr algn="l" fontAlgn="t"/>
                      <a:r>
                        <a:rPr lang="en-GB" sz="1400" b="1" i="0" u="none" strike="noStrike">
                          <a:solidFill>
                            <a:srgbClr val="000000"/>
                          </a:solidFill>
                          <a:effectLst/>
                          <a:latin typeface="Calibri" panose="020F0502020204030204" pitchFamily="34" charset="0"/>
                        </a:rPr>
                        <a:t>SI</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400" b="0" i="0" u="none" strike="noStrike">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zcionka tekstu podstawowego"/>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5878488" y="3356992"/>
            <a:ext cx="2808312" cy="2308324"/>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a:rPr>
              <a:t>EQF 5 = Tertiary Vocational Schools / Colleges</a:t>
            </a:r>
          </a:p>
          <a:p>
            <a:pPr fontAlgn="auto">
              <a:spcBef>
                <a:spcPts val="0"/>
              </a:spcBef>
              <a:spcAft>
                <a:spcPts val="0"/>
              </a:spcAft>
            </a:pPr>
            <a:endParaRPr lang="en-GB" dirty="0" smtClean="0">
              <a:solidFill>
                <a:prstClr val="black"/>
              </a:solidFill>
              <a:latin typeface="Calibri"/>
            </a:endParaRPr>
          </a:p>
          <a:p>
            <a:pPr fontAlgn="auto">
              <a:spcBef>
                <a:spcPts val="0"/>
              </a:spcBef>
              <a:spcAft>
                <a:spcPts val="0"/>
              </a:spcAft>
            </a:pPr>
            <a:r>
              <a:rPr lang="en-GB" dirty="0" smtClean="0">
                <a:solidFill>
                  <a:prstClr val="black"/>
                </a:solidFill>
                <a:latin typeface="Calibri"/>
              </a:rPr>
              <a:t>EQF 6 = hybrid</a:t>
            </a:r>
            <a:endParaRPr lang="en-GB" dirty="0">
              <a:solidFill>
                <a:prstClr val="black"/>
              </a:solidFill>
              <a:latin typeface="Calibri"/>
            </a:endParaRPr>
          </a:p>
          <a:p>
            <a:pPr fontAlgn="auto">
              <a:spcBef>
                <a:spcPts val="0"/>
              </a:spcBef>
              <a:spcAft>
                <a:spcPts val="0"/>
              </a:spcAft>
            </a:pPr>
            <a:endParaRPr lang="en-GB" dirty="0">
              <a:solidFill>
                <a:prstClr val="black"/>
              </a:solidFill>
              <a:latin typeface="Calibri"/>
            </a:endParaRPr>
          </a:p>
          <a:p>
            <a:pPr fontAlgn="auto">
              <a:spcBef>
                <a:spcPts val="0"/>
              </a:spcBef>
              <a:spcAft>
                <a:spcPts val="0"/>
              </a:spcAft>
            </a:pPr>
            <a:r>
              <a:rPr lang="en-GB" dirty="0" smtClean="0">
                <a:solidFill>
                  <a:prstClr val="black"/>
                </a:solidFill>
                <a:latin typeface="Calibri"/>
              </a:rPr>
              <a:t>EQF 7 = Universities of Applied </a:t>
            </a:r>
            <a:r>
              <a:rPr lang="en-GB" dirty="0" smtClean="0">
                <a:solidFill>
                  <a:prstClr val="black"/>
                </a:solidFill>
                <a:latin typeface="Calibri"/>
              </a:rPr>
              <a:t>Science</a:t>
            </a:r>
            <a:r>
              <a:rPr lang="cs-CZ" dirty="0" smtClean="0">
                <a:solidFill>
                  <a:prstClr val="black"/>
                </a:solidFill>
                <a:latin typeface="Calibri"/>
              </a:rPr>
              <a:t> / </a:t>
            </a:r>
            <a:r>
              <a:rPr lang="cs-CZ" dirty="0" err="1" smtClean="0">
                <a:solidFill>
                  <a:prstClr val="black"/>
                </a:solidFill>
                <a:latin typeface="Calibri"/>
              </a:rPr>
              <a:t>Universities</a:t>
            </a:r>
            <a:endParaRPr lang="en-GB" dirty="0">
              <a:solidFill>
                <a:prstClr val="black"/>
              </a:solidFill>
              <a:latin typeface="Calibri"/>
            </a:endParaRPr>
          </a:p>
        </p:txBody>
      </p:sp>
      <p:sp>
        <p:nvSpPr>
          <p:cNvPr id="7" name="Rectangle 6"/>
          <p:cNvSpPr/>
          <p:nvPr/>
        </p:nvSpPr>
        <p:spPr>
          <a:xfrm>
            <a:off x="6444208" y="1714500"/>
            <a:ext cx="1178999" cy="1862048"/>
          </a:xfrm>
          <a:prstGeom prst="rect">
            <a:avLst/>
          </a:prstGeom>
          <a:noFill/>
        </p:spPr>
        <p:txBody>
          <a:bodyPr wrap="square" lIns="91440" tIns="45720" rIns="91440" bIns="45720">
            <a:spAutoFit/>
          </a:bodyPr>
          <a:lstStyle/>
          <a:p>
            <a:pPr algn="ctr" fontAlgn="auto">
              <a:spcBef>
                <a:spcPts val="0"/>
              </a:spcBef>
              <a:spcAft>
                <a:spcPts val="0"/>
              </a:spcAft>
            </a:pPr>
            <a:r>
              <a:rPr lang="en-US" sz="11500" b="1"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rPr>
              <a:t>?</a:t>
            </a:r>
            <a:endParaRPr lang="en-US" sz="115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Calibri"/>
            </a:endParaRPr>
          </a:p>
        </p:txBody>
      </p:sp>
    </p:spTree>
    <p:extLst>
      <p:ext uri="{BB962C8B-B14F-4D97-AF65-F5344CB8AC3E}">
        <p14:creationId xmlns:p14="http://schemas.microsoft.com/office/powerpoint/2010/main" val="24989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PHE &amp; Research</a:t>
            </a:r>
            <a:endParaRPr lang="en-GB" dirty="0"/>
          </a:p>
        </p:txBody>
      </p:sp>
      <p:sp>
        <p:nvSpPr>
          <p:cNvPr id="3" name="Content Placeholder 2"/>
          <p:cNvSpPr>
            <a:spLocks noGrp="1"/>
          </p:cNvSpPr>
          <p:nvPr>
            <p:ph idx="1"/>
          </p:nvPr>
        </p:nvSpPr>
        <p:spPr>
          <a:xfrm>
            <a:off x="457200" y="2468563"/>
            <a:ext cx="7067128" cy="3505200"/>
          </a:xfrm>
        </p:spPr>
        <p:txBody>
          <a:bodyPr/>
          <a:lstStyle/>
          <a:p>
            <a:r>
              <a:rPr lang="en-GB" dirty="0" smtClean="0"/>
              <a:t>We observed a trend towards increased research involvement by Institutions</a:t>
            </a:r>
          </a:p>
          <a:p>
            <a:r>
              <a:rPr lang="en-GB" dirty="0" smtClean="0"/>
              <a:t>Research </a:t>
            </a:r>
            <a:r>
              <a:rPr lang="en-GB" b="1" dirty="0" smtClean="0"/>
              <a:t>focuses on </a:t>
            </a:r>
            <a:r>
              <a:rPr lang="en-GB" dirty="0" smtClean="0"/>
              <a:t>Innovation, Technology Transfer, Applied Research &amp; Development</a:t>
            </a:r>
            <a:endParaRPr lang="en-GB" dirty="0"/>
          </a:p>
        </p:txBody>
      </p:sp>
      <p:cxnSp>
        <p:nvCxnSpPr>
          <p:cNvPr id="5" name="Straight Arrow Connector 4"/>
          <p:cNvCxnSpPr/>
          <p:nvPr/>
        </p:nvCxnSpPr>
        <p:spPr>
          <a:xfrm flipV="1">
            <a:off x="6804248" y="4581128"/>
            <a:ext cx="0" cy="9361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10908" y="5650805"/>
            <a:ext cx="2386679" cy="369332"/>
          </a:xfrm>
          <a:prstGeom prst="rect">
            <a:avLst/>
          </a:prstGeom>
          <a:noFill/>
        </p:spPr>
        <p:txBody>
          <a:bodyPr wrap="none" rtlCol="0">
            <a:spAutoFit/>
          </a:bodyPr>
          <a:lstStyle/>
          <a:p>
            <a:pPr fontAlgn="auto">
              <a:spcBef>
                <a:spcPts val="0"/>
              </a:spcBef>
              <a:spcAft>
                <a:spcPts val="0"/>
              </a:spcAft>
            </a:pPr>
            <a:r>
              <a:rPr lang="en-GB" i="1" dirty="0" smtClean="0">
                <a:solidFill>
                  <a:prstClr val="black"/>
                </a:solidFill>
                <a:latin typeface="Calibri"/>
              </a:rPr>
              <a:t>defining characteristic?</a:t>
            </a:r>
            <a:endParaRPr lang="en-GB" i="1" dirty="0">
              <a:solidFill>
                <a:prstClr val="black"/>
              </a:solidFill>
              <a:latin typeface="Calibri"/>
            </a:endParaRPr>
          </a:p>
        </p:txBody>
      </p:sp>
    </p:spTree>
    <p:extLst>
      <p:ext uri="{BB962C8B-B14F-4D97-AF65-F5344CB8AC3E}">
        <p14:creationId xmlns:p14="http://schemas.microsoft.com/office/powerpoint/2010/main" val="78243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Recognition &amp; transfer between PHE &amp; AHE</a:t>
            </a:r>
            <a:endParaRPr lang="en-GB" dirty="0"/>
          </a:p>
        </p:txBody>
      </p:sp>
      <p:sp>
        <p:nvSpPr>
          <p:cNvPr id="3" name="Content Placeholder 2"/>
          <p:cNvSpPr>
            <a:spLocks noGrp="1"/>
          </p:cNvSpPr>
          <p:nvPr>
            <p:ph idx="1"/>
          </p:nvPr>
        </p:nvSpPr>
        <p:spPr>
          <a:xfrm>
            <a:off x="457200" y="2468563"/>
            <a:ext cx="8229600" cy="3768749"/>
          </a:xfrm>
        </p:spPr>
        <p:txBody>
          <a:bodyPr>
            <a:noAutofit/>
          </a:bodyPr>
          <a:lstStyle/>
          <a:p>
            <a:pPr lvl="0"/>
            <a:r>
              <a:rPr lang="en-GB" sz="2200" b="1" dirty="0"/>
              <a:t>Full equivalence </a:t>
            </a:r>
            <a:r>
              <a:rPr lang="en-GB" sz="2200" dirty="0"/>
              <a:t>of PHE and AHE, with automatic transition between cycles and profiles</a:t>
            </a:r>
          </a:p>
          <a:p>
            <a:pPr lvl="0"/>
            <a:r>
              <a:rPr lang="en-GB" sz="2200" b="1" dirty="0"/>
              <a:t>Easy transition </a:t>
            </a:r>
            <a:r>
              <a:rPr lang="en-GB" sz="2200" dirty="0"/>
              <a:t>between profiles and cycles, with bridging programmes used to prepare students for access</a:t>
            </a:r>
          </a:p>
          <a:p>
            <a:pPr lvl="0"/>
            <a:r>
              <a:rPr lang="en-GB" sz="2200" b="1" dirty="0">
                <a:solidFill>
                  <a:srgbClr val="C00000"/>
                </a:solidFill>
              </a:rPr>
              <a:t>Difficult transition </a:t>
            </a:r>
            <a:r>
              <a:rPr lang="en-GB" sz="2200" dirty="0">
                <a:solidFill>
                  <a:srgbClr val="C00000"/>
                </a:solidFill>
              </a:rPr>
              <a:t>between profiles and levels – while bridging programmes exist they are extremely demanding, and form a considerable barrier to access to the next cycle.</a:t>
            </a:r>
          </a:p>
          <a:p>
            <a:pPr lvl="0"/>
            <a:r>
              <a:rPr lang="en-GB" sz="2200" b="1" dirty="0">
                <a:solidFill>
                  <a:srgbClr val="C00000"/>
                </a:solidFill>
              </a:rPr>
              <a:t>No transition possible </a:t>
            </a:r>
            <a:r>
              <a:rPr lang="en-GB" sz="2200" dirty="0">
                <a:solidFill>
                  <a:srgbClr val="C00000"/>
                </a:solidFill>
              </a:rPr>
              <a:t>– in some countries it is not possible to transfer between profile and cycle, particularly from Level 7 to Level 8 of the EQF. </a:t>
            </a:r>
          </a:p>
        </p:txBody>
      </p:sp>
    </p:spTree>
    <p:extLst>
      <p:ext uri="{BB962C8B-B14F-4D97-AF65-F5344CB8AC3E}">
        <p14:creationId xmlns:p14="http://schemas.microsoft.com/office/powerpoint/2010/main" val="46666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424936" cy="792088"/>
          </a:xfrm>
        </p:spPr>
        <p:txBody>
          <a:bodyPr>
            <a:normAutofit fontScale="90000"/>
          </a:bodyPr>
          <a:lstStyle/>
          <a:p>
            <a:r>
              <a:rPr lang="en-GB" sz="3600" dirty="0" smtClean="0"/>
              <a:t>Differences between </a:t>
            </a:r>
            <a:r>
              <a:rPr lang="en-GB" sz="3600" dirty="0" smtClean="0"/>
              <a:t>“PHEI </a:t>
            </a:r>
            <a:r>
              <a:rPr lang="en-GB" sz="3600" dirty="0" smtClean="0"/>
              <a:t>&amp; </a:t>
            </a:r>
            <a:r>
              <a:rPr lang="en-GB" sz="3600" dirty="0" smtClean="0"/>
              <a:t>universities”</a:t>
            </a:r>
            <a:endParaRPr lang="en-GB" sz="3600" dirty="0"/>
          </a:p>
        </p:txBody>
      </p:sp>
      <p:graphicFrame>
        <p:nvGraphicFramePr>
          <p:cNvPr id="4" name="Chart 3"/>
          <p:cNvGraphicFramePr>
            <a:graphicFrameLocks/>
          </p:cNvGraphicFramePr>
          <p:nvPr>
            <p:extLst>
              <p:ext uri="{D42A27DB-BD31-4B8C-83A1-F6EECF244321}">
                <p14:modId xmlns:p14="http://schemas.microsoft.com/office/powerpoint/2010/main" val="3996096479"/>
              </p:ext>
            </p:extLst>
          </p:nvPr>
        </p:nvGraphicFramePr>
        <p:xfrm>
          <a:off x="-335879" y="1472233"/>
          <a:ext cx="9505056" cy="5373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38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000" dirty="0" smtClean="0"/>
              <a:t>HAPHE Survey Results</a:t>
            </a:r>
            <a:endParaRPr lang="en-GB" sz="2000" dirty="0"/>
          </a:p>
        </p:txBody>
      </p:sp>
      <p:sp>
        <p:nvSpPr>
          <p:cNvPr id="3" name="Subtitle 2"/>
          <p:cNvSpPr>
            <a:spLocks noGrp="1"/>
          </p:cNvSpPr>
          <p:nvPr>
            <p:ph type="subTitle" idx="1"/>
          </p:nvPr>
        </p:nvSpPr>
        <p:spPr/>
        <p:txBody>
          <a:bodyPr>
            <a:normAutofit fontScale="92500" lnSpcReduction="20000"/>
          </a:bodyPr>
          <a:lstStyle/>
          <a:p>
            <a:r>
              <a:rPr lang="en-GB" sz="1200" dirty="0" smtClean="0"/>
              <a:t>First results –   03-08-2013</a:t>
            </a:r>
          </a:p>
          <a:p>
            <a:r>
              <a:rPr lang="en-GB" sz="1200" dirty="0" smtClean="0"/>
              <a:t>EU Level  versus Czech Republic HEI All Perspectives</a:t>
            </a:r>
            <a:endParaRPr lang="en-GB" sz="1200" dirty="0"/>
          </a:p>
        </p:txBody>
      </p:sp>
      <p:sp>
        <p:nvSpPr>
          <p:cNvPr id="4" name="Rechteck 3"/>
          <p:cNvSpPr/>
          <p:nvPr/>
        </p:nvSpPr>
        <p:spPr>
          <a:xfrm>
            <a:off x="5724128" y="6165304"/>
            <a:ext cx="324036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smtClean="0">
                <a:solidFill>
                  <a:schemeClr val="tx2"/>
                </a:solidFill>
              </a:rPr>
              <a:t>Prepared</a:t>
            </a:r>
            <a:r>
              <a:rPr lang="de-DE" sz="1200" dirty="0" smtClean="0">
                <a:solidFill>
                  <a:schemeClr val="tx2"/>
                </a:solidFill>
              </a:rPr>
              <a:t> </a:t>
            </a:r>
            <a:r>
              <a:rPr lang="de-DE" sz="1200" dirty="0" err="1" smtClean="0">
                <a:solidFill>
                  <a:schemeClr val="tx2"/>
                </a:solidFill>
              </a:rPr>
              <a:t>by</a:t>
            </a:r>
            <a:r>
              <a:rPr lang="de-DE" sz="1200" dirty="0" smtClean="0">
                <a:solidFill>
                  <a:schemeClr val="tx2"/>
                </a:solidFill>
              </a:rPr>
              <a:t> Prof. Dr. Nicole Graf, Raimund Hudak</a:t>
            </a:r>
          </a:p>
          <a:p>
            <a:pPr algn="ctr"/>
            <a:r>
              <a:rPr lang="de-DE" sz="1200" dirty="0" smtClean="0">
                <a:solidFill>
                  <a:schemeClr val="tx2"/>
                </a:solidFill>
              </a:rPr>
              <a:t>DHBW Stuttgart, Germany</a:t>
            </a:r>
            <a:endParaRPr lang="de-DE" sz="1200" dirty="0">
              <a:solidFill>
                <a:schemeClr val="tx2"/>
              </a:solidFill>
            </a:endParaRPr>
          </a:p>
        </p:txBody>
      </p:sp>
      <p:sp>
        <p:nvSpPr>
          <p:cNvPr id="5" name="Textfeld 4"/>
          <p:cNvSpPr txBox="1"/>
          <p:nvPr/>
        </p:nvSpPr>
        <p:spPr>
          <a:xfrm>
            <a:off x="102202" y="1556792"/>
            <a:ext cx="5605381" cy="1754326"/>
          </a:xfrm>
          <a:prstGeom prst="rect">
            <a:avLst/>
          </a:prstGeom>
          <a:noFill/>
        </p:spPr>
        <p:txBody>
          <a:bodyPr wrap="none" rtlCol="0">
            <a:spAutoFit/>
          </a:bodyPr>
          <a:lstStyle/>
          <a:p>
            <a:r>
              <a:rPr lang="en-GB" sz="3600" b="1" dirty="0" smtClean="0">
                <a:solidFill>
                  <a:schemeClr val="tx1">
                    <a:lumMod val="95000"/>
                    <a:lumOff val="5000"/>
                  </a:schemeClr>
                </a:solidFill>
              </a:rPr>
              <a:t>HAPHE SURVEY Results</a:t>
            </a:r>
          </a:p>
          <a:p>
            <a:r>
              <a:rPr lang="en-GB" sz="3600" b="1" dirty="0" smtClean="0">
                <a:solidFill>
                  <a:schemeClr val="tx1">
                    <a:lumMod val="95000"/>
                    <a:lumOff val="5000"/>
                  </a:schemeClr>
                </a:solidFill>
              </a:rPr>
              <a:t>Perceptions of PHE</a:t>
            </a:r>
          </a:p>
          <a:p>
            <a:r>
              <a:rPr lang="en-GB" sz="3600" b="1" dirty="0" smtClean="0">
                <a:solidFill>
                  <a:schemeClr val="tx1">
                    <a:lumMod val="95000"/>
                    <a:lumOff val="5000"/>
                  </a:schemeClr>
                </a:solidFill>
              </a:rPr>
              <a:t>in the Czech Republic</a:t>
            </a:r>
            <a:endParaRPr lang="en-GB" sz="3600" b="1" dirty="0">
              <a:solidFill>
                <a:schemeClr val="tx1">
                  <a:lumMod val="95000"/>
                  <a:lumOff val="5000"/>
                </a:schemeClr>
              </a:solidFill>
            </a:endParaRPr>
          </a:p>
        </p:txBody>
      </p:sp>
    </p:spTree>
    <p:extLst>
      <p:ext uri="{BB962C8B-B14F-4D97-AF65-F5344CB8AC3E}">
        <p14:creationId xmlns:p14="http://schemas.microsoft.com/office/powerpoint/2010/main" val="2261850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01890" name="Object 2"/>
          <p:cNvGraphicFramePr>
            <a:graphicFrameLocks noGrp="1" noChangeAspect="1"/>
          </p:cNvGraphicFramePr>
          <p:nvPr>
            <p:ph type="body" idx="1"/>
            <p:extLst>
              <p:ext uri="{D42A27DB-BD31-4B8C-83A1-F6EECF244321}">
                <p14:modId xmlns:p14="http://schemas.microsoft.com/office/powerpoint/2010/main" val="2401824802"/>
              </p:ext>
            </p:extLst>
          </p:nvPr>
        </p:nvGraphicFramePr>
        <p:xfrm>
          <a:off x="-369888" y="2333625"/>
          <a:ext cx="9237663" cy="5200650"/>
        </p:xfrm>
        <a:graphic>
          <a:graphicData uri="http://schemas.openxmlformats.org/presentationml/2006/ole">
            <mc:AlternateContent xmlns:mc="http://schemas.openxmlformats.org/markup-compatibility/2006">
              <mc:Choice xmlns:v="urn:schemas-microsoft-com:vml" Requires="v">
                <p:oleObj spid="_x0000_s3109" name="Document" r:id="rId4" imgW="10091668" imgH="5681995" progId="Word.Document.8">
                  <p:embed/>
                </p:oleObj>
              </mc:Choice>
              <mc:Fallback>
                <p:oleObj name="Document" r:id="rId4" imgW="10091668" imgH="5681995"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88" y="2333625"/>
                        <a:ext cx="923766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6148" name="Text Box 4"/>
          <p:cNvSpPr txBox="1">
            <a:spLocks noChangeArrowheads="1"/>
          </p:cNvSpPr>
          <p:nvPr/>
        </p:nvSpPr>
        <p:spPr bwMode="auto">
          <a:xfrm>
            <a:off x="1115616" y="5445224"/>
            <a:ext cx="6552728" cy="381166"/>
          </a:xfrm>
          <a:prstGeom prst="rect">
            <a:avLst/>
          </a:prstGeom>
          <a:solidFill>
            <a:srgbClr val="FFFF99"/>
          </a:solidFill>
          <a:ln w="9525">
            <a:noFill/>
            <a:miter lim="800000"/>
            <a:headEnd/>
            <a:tailEnd/>
          </a:ln>
          <a:effectLst/>
        </p:spPr>
        <p:txBody>
          <a:bodyPr wrap="square" lIns="87920" tIns="43960" rIns="87920" bIns="43960">
            <a:spAutoFit/>
          </a:bodyPr>
          <a:lstStyle/>
          <a:p>
            <a:pPr>
              <a:spcBef>
                <a:spcPct val="50000"/>
              </a:spcBef>
            </a:pPr>
            <a:r>
              <a:rPr lang="en-US" sz="1900" b="1" dirty="0" smtClean="0"/>
              <a:t>Active participation of 18 European countries</a:t>
            </a:r>
            <a:endParaRPr lang="en-US" sz="1900" b="1" dirty="0"/>
          </a:p>
        </p:txBody>
      </p:sp>
      <p:sp>
        <p:nvSpPr>
          <p:cNvPr id="6" name="Title 1"/>
          <p:cNvSpPr txBox="1">
            <a:spLocks/>
          </p:cNvSpPr>
          <p:nvPr/>
        </p:nvSpPr>
        <p:spPr>
          <a:xfrm>
            <a:off x="539552" y="1052736"/>
            <a:ext cx="8229600" cy="1143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Comfortaa" pitchFamily="34" charset="0"/>
                <a:ea typeface="+mj-ea"/>
                <a:cs typeface="+mj-cs"/>
              </a:rPr>
              <a:t>Statistics EU – Czech Republic</a:t>
            </a:r>
            <a:endParaRPr kumimoji="0" lang="en-GB" sz="4400" b="1" i="0" u="none" strike="noStrike" kern="1200" cap="none" spc="0" normalizeH="0" baseline="0" noProof="0" dirty="0">
              <a:ln>
                <a:noFill/>
              </a:ln>
              <a:solidFill>
                <a:schemeClr val="tx2"/>
              </a:solidFill>
              <a:effectLst/>
              <a:uLnTx/>
              <a:uFillTx/>
              <a:latin typeface="Comfortaa" pitchFamily="34" charset="0"/>
              <a:ea typeface="+mj-ea"/>
              <a:cs typeface="+mj-cs"/>
            </a:endParaRPr>
          </a:p>
        </p:txBody>
      </p:sp>
    </p:spTree>
    <p:extLst>
      <p:ext uri="{BB962C8B-B14F-4D97-AF65-F5344CB8AC3E}">
        <p14:creationId xmlns:p14="http://schemas.microsoft.com/office/powerpoint/2010/main" val="800093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en-GB" sz="3600" dirty="0" err="1" smtClean="0"/>
              <a:t>Phe</a:t>
            </a:r>
            <a:r>
              <a:rPr lang="en-GB" sz="3600" dirty="0" smtClean="0"/>
              <a:t> potential &amp; governance</a:t>
            </a:r>
            <a:endParaRPr lang="cs-CZ" sz="3600" dirty="0"/>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10908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MISSION &amp; Role</a:t>
            </a:r>
            <a:endParaRPr lang="en-GB" noProof="0" dirty="0"/>
          </a:p>
        </p:txBody>
      </p:sp>
      <p:sp>
        <p:nvSpPr>
          <p:cNvPr id="3" name="Text Placeholder 2"/>
          <p:cNvSpPr>
            <a:spLocks noGrp="1"/>
          </p:cNvSpPr>
          <p:nvPr>
            <p:ph type="body" idx="1"/>
          </p:nvPr>
        </p:nvSpPr>
        <p:spPr/>
        <p:txBody>
          <a:bodyPr/>
          <a:lstStyle/>
          <a:p>
            <a:r>
              <a:rPr lang="en-GB" dirty="0" smtClean="0"/>
              <a:t>EURASHE</a:t>
            </a:r>
            <a:endParaRPr lang="en-GB" dirty="0"/>
          </a:p>
        </p:txBody>
      </p:sp>
      <p:sp>
        <p:nvSpPr>
          <p:cNvPr id="5" name="Footer Placeholder 4"/>
          <p:cNvSpPr>
            <a:spLocks noGrp="1"/>
          </p:cNvSpPr>
          <p:nvPr>
            <p:ph type="ftr" sz="quarter" idx="10"/>
          </p:nvPr>
        </p:nvSpPr>
        <p:spPr/>
        <p:txBody>
          <a:bodyPr/>
          <a:lstStyle/>
          <a:p>
            <a:pPr>
              <a:defRPr/>
            </a:pPr>
            <a:r>
              <a:rPr lang="en-GB" smtClean="0"/>
              <a:t>EURASHE introduction</a:t>
            </a:r>
            <a:endParaRPr lang="en-GB"/>
          </a:p>
        </p:txBody>
      </p:sp>
      <p:sp>
        <p:nvSpPr>
          <p:cNvPr id="4" name="Slide Number Placeholder 3"/>
          <p:cNvSpPr>
            <a:spLocks noGrp="1"/>
          </p:cNvSpPr>
          <p:nvPr>
            <p:ph type="sldNum" sz="quarter" idx="11"/>
          </p:nvPr>
        </p:nvSpPr>
        <p:spPr/>
        <p:txBody>
          <a:bodyPr/>
          <a:lstStyle/>
          <a:p>
            <a:pPr>
              <a:defRPr/>
            </a:pPr>
            <a:fld id="{379EE0B8-C2AA-504F-BB82-6E697CA54462}" type="slidenum">
              <a:rPr lang="en-GB" smtClean="0"/>
              <a:pPr>
                <a:defRPr/>
              </a:pPr>
              <a:t>3</a:t>
            </a:fld>
            <a:endParaRPr lang="en-GB"/>
          </a:p>
        </p:txBody>
      </p:sp>
    </p:spTree>
    <p:extLst>
      <p:ext uri="{BB962C8B-B14F-4D97-AF65-F5344CB8AC3E}">
        <p14:creationId xmlns:p14="http://schemas.microsoft.com/office/powerpoint/2010/main" val="1760596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559266" y="1402482"/>
            <a:ext cx="8609013" cy="514350"/>
          </a:xfrm>
          <a:noFill/>
        </p:spPr>
        <p:txBody>
          <a:bodyPr lIns="92063" tIns="46032" rIns="92063" bIns="46032" anchor="b">
            <a:normAutofit fontScale="90000"/>
          </a:bodyPr>
          <a:lstStyle/>
          <a:p>
            <a:r>
              <a:rPr lang="en-US" sz="2000" dirty="0" smtClean="0">
                <a:solidFill>
                  <a:srgbClr val="421C5E"/>
                </a:solidFill>
              </a:rPr>
              <a:t>Q3: In your understanding: </a:t>
            </a:r>
            <a:br>
              <a:rPr lang="en-US" sz="2000" dirty="0" smtClean="0">
                <a:solidFill>
                  <a:srgbClr val="421C5E"/>
                </a:solidFill>
              </a:rPr>
            </a:br>
            <a:r>
              <a:rPr lang="en-US" sz="2000" dirty="0" smtClean="0">
                <a:solidFill>
                  <a:srgbClr val="421C5E"/>
                </a:solidFill>
              </a:rPr>
              <a:t>Is the term “Professional Higher Education” clear?</a:t>
            </a:r>
            <a:endParaRPr lang="en-US" sz="2000" b="1" dirty="0" smtClean="0">
              <a:solidFill>
                <a:srgbClr val="421C5E"/>
              </a:solidFill>
            </a:endParaRPr>
          </a:p>
        </p:txBody>
      </p:sp>
      <p:sp>
        <p:nvSpPr>
          <p:cNvPr id="28677" name="Text Box 3"/>
          <p:cNvSpPr txBox="1">
            <a:spLocks noChangeArrowheads="1"/>
          </p:cNvSpPr>
          <p:nvPr/>
        </p:nvSpPr>
        <p:spPr bwMode="auto">
          <a:xfrm>
            <a:off x="828675" y="6057900"/>
            <a:ext cx="5943600" cy="307975"/>
          </a:xfrm>
          <a:prstGeom prst="rect">
            <a:avLst/>
          </a:prstGeom>
          <a:noFill/>
          <a:ln w="12700">
            <a:noFill/>
            <a:miter lim="800000"/>
            <a:headEnd type="none" w="sm" len="sm"/>
            <a:tailEnd type="none" w="sm" len="sm"/>
          </a:ln>
        </p:spPr>
        <p:txBody>
          <a:bodyPr lIns="91427" tIns="45714" rIns="91427" bIns="45714">
            <a:spAutoFit/>
          </a:bodyPr>
          <a:lstStyle/>
          <a:p>
            <a:pPr defTabSz="912813" eaLnBrk="0" hangingPunct="0">
              <a:spcBef>
                <a:spcPct val="50000"/>
              </a:spcBef>
            </a:pPr>
            <a:endParaRPr lang="de-DE" sz="1400"/>
          </a:p>
        </p:txBody>
      </p:sp>
      <p:graphicFrame>
        <p:nvGraphicFramePr>
          <p:cNvPr id="11" name="Object 2"/>
          <p:cNvGraphicFramePr>
            <a:graphicFrameLocks noGrp="1" noChangeAspect="1"/>
          </p:cNvGraphicFramePr>
          <p:nvPr>
            <p:ph type="chart" sz="half" idx="1"/>
            <p:extLst>
              <p:ext uri="{D42A27DB-BD31-4B8C-83A1-F6EECF244321}">
                <p14:modId xmlns:p14="http://schemas.microsoft.com/office/powerpoint/2010/main" val="3000228804"/>
              </p:ext>
            </p:extLst>
          </p:nvPr>
        </p:nvGraphicFramePr>
        <p:xfrm>
          <a:off x="107504" y="2132856"/>
          <a:ext cx="88924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28680" name="AutoShape 8"/>
          <p:cNvSpPr>
            <a:spLocks noChangeArrowheads="1"/>
          </p:cNvSpPr>
          <p:nvPr/>
        </p:nvSpPr>
        <p:spPr bwMode="auto">
          <a:xfrm>
            <a:off x="7812360" y="1336502"/>
            <a:ext cx="1184275" cy="868362"/>
          </a:xfrm>
          <a:prstGeom prst="roundRect">
            <a:avLst>
              <a:gd name="adj" fmla="val 16667"/>
            </a:avLst>
          </a:prstGeom>
          <a:solidFill>
            <a:schemeClr val="accent1"/>
          </a:solidFill>
          <a:ln w="9525">
            <a:solidFill>
              <a:schemeClr val="tx1"/>
            </a:solidFill>
            <a:round/>
            <a:headEnd/>
            <a:tailEnd/>
          </a:ln>
        </p:spPr>
        <p:txBody>
          <a:bodyPr wrap="none" lIns="87920" tIns="43960" rIns="87920" bIns="43960" anchor="ctr"/>
          <a:lstStyle/>
          <a:p>
            <a:pPr algn="ctr" eaLnBrk="0" hangingPunct="0"/>
            <a:r>
              <a:rPr lang="de-DE" sz="1000" dirty="0" err="1" smtClean="0">
                <a:solidFill>
                  <a:schemeClr val="bg1"/>
                </a:solidFill>
              </a:rPr>
              <a:t>Meaning</a:t>
            </a:r>
            <a:r>
              <a:rPr lang="de-DE" sz="1000" dirty="0" smtClean="0">
                <a:solidFill>
                  <a:schemeClr val="bg1"/>
                </a:solidFill>
              </a:rPr>
              <a:t> </a:t>
            </a:r>
            <a:r>
              <a:rPr lang="de-DE" sz="1000" dirty="0" err="1" smtClean="0">
                <a:solidFill>
                  <a:schemeClr val="bg1"/>
                </a:solidFill>
              </a:rPr>
              <a:t>and</a:t>
            </a:r>
            <a:r>
              <a:rPr lang="de-DE" sz="1000" dirty="0" smtClean="0">
                <a:solidFill>
                  <a:schemeClr val="bg1"/>
                </a:solidFill>
              </a:rPr>
              <a:t> Forms </a:t>
            </a:r>
          </a:p>
          <a:p>
            <a:pPr algn="ctr" eaLnBrk="0" hangingPunct="0"/>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28682" name="Foliennummernplatzhalter 1"/>
          <p:cNvSpPr txBox="1">
            <a:spLocks/>
          </p:cNvSpPr>
          <p:nvPr/>
        </p:nvSpPr>
        <p:spPr bwMode="auto">
          <a:xfrm>
            <a:off x="5257800" y="6324600"/>
            <a:ext cx="3773488" cy="647700"/>
          </a:xfrm>
          <a:prstGeom prst="rect">
            <a:avLst/>
          </a:prstGeom>
          <a:noFill/>
          <a:ln w="9525">
            <a:noFill/>
            <a:miter lim="800000"/>
            <a:headEnd/>
            <a:tailEnd/>
          </a:ln>
        </p:spPr>
        <p:txBody>
          <a:bodyPr lIns="89927" tIns="44964" rIns="89927" bIns="44964"/>
          <a:lstStyle/>
          <a:p>
            <a:pPr algn="r"/>
            <a:endParaRPr lang="de-CH" sz="2800" dirty="0">
              <a:solidFill>
                <a:schemeClr val="hlink"/>
              </a:solidFill>
            </a:endParaRPr>
          </a:p>
        </p:txBody>
      </p:sp>
    </p:spTree>
    <p:extLst>
      <p:ext uri="{BB962C8B-B14F-4D97-AF65-F5344CB8AC3E}">
        <p14:creationId xmlns:p14="http://schemas.microsoft.com/office/powerpoint/2010/main" val="33353686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3448"/>
            <a:ext cx="4762872" cy="917848"/>
          </a:xfrm>
        </p:spPr>
        <p:txBody>
          <a:bodyPr/>
          <a:lstStyle/>
          <a:p>
            <a:r>
              <a:rPr lang="en-GB" dirty="0" smtClean="0"/>
              <a:t>Policy: Findings</a:t>
            </a:r>
            <a:endParaRPr lang="en-GB" dirty="0"/>
          </a:p>
        </p:txBody>
      </p:sp>
      <p:sp>
        <p:nvSpPr>
          <p:cNvPr id="3" name="Content Placeholder 2"/>
          <p:cNvSpPr>
            <a:spLocks noGrp="1"/>
          </p:cNvSpPr>
          <p:nvPr>
            <p:ph idx="1"/>
          </p:nvPr>
        </p:nvSpPr>
        <p:spPr>
          <a:xfrm>
            <a:off x="457200" y="1124744"/>
            <a:ext cx="8147248" cy="4849019"/>
          </a:xfrm>
        </p:spPr>
        <p:txBody>
          <a:bodyPr>
            <a:noAutofit/>
          </a:bodyPr>
          <a:lstStyle/>
          <a:p>
            <a:r>
              <a:rPr lang="en-US" sz="2000" dirty="0" smtClean="0">
                <a:solidFill>
                  <a:srgbClr val="2E67B2"/>
                </a:solidFill>
              </a:rPr>
              <a:t>Educational </a:t>
            </a:r>
            <a:r>
              <a:rPr lang="en-US" sz="2000" dirty="0" smtClean="0">
                <a:solidFill>
                  <a:srgbClr val="2E67B2"/>
                </a:solidFill>
              </a:rPr>
              <a:t>policies, i.e. from relevant government ministries regarding the scope and scale of PHE are not showing a high evidence in </a:t>
            </a:r>
            <a:r>
              <a:rPr lang="en-US" sz="2000" dirty="0" smtClean="0">
                <a:solidFill>
                  <a:srgbClr val="2E67B2"/>
                </a:solidFill>
              </a:rPr>
              <a:t>the Czech </a:t>
            </a:r>
            <a:r>
              <a:rPr lang="en-US" sz="2000" dirty="0" smtClean="0">
                <a:solidFill>
                  <a:srgbClr val="2E67B2"/>
                </a:solidFill>
              </a:rPr>
              <a:t>Republic. The data is lower than the EU average and is showing the highest level of no evidence form all countries</a:t>
            </a:r>
          </a:p>
          <a:p>
            <a:pPr>
              <a:spcBef>
                <a:spcPts val="600"/>
              </a:spcBef>
            </a:pPr>
            <a:r>
              <a:rPr lang="en-US" sz="2000" dirty="0" smtClean="0">
                <a:solidFill>
                  <a:srgbClr val="2E67B2"/>
                </a:solidFill>
              </a:rPr>
              <a:t>Economical </a:t>
            </a:r>
            <a:r>
              <a:rPr lang="en-US" sz="2000" dirty="0" smtClean="0">
                <a:solidFill>
                  <a:srgbClr val="2E67B2"/>
                </a:solidFill>
              </a:rPr>
              <a:t>policies from government ministries in Czech Republic are rarely to not evident. The data is showing the lowest evidence level found in the EU </a:t>
            </a:r>
            <a:r>
              <a:rPr lang="en-US" sz="2000" dirty="0" smtClean="0">
                <a:solidFill>
                  <a:srgbClr val="2E67B2"/>
                </a:solidFill>
              </a:rPr>
              <a:t>data.</a:t>
            </a:r>
          </a:p>
          <a:p>
            <a:pPr>
              <a:spcBef>
                <a:spcPts val="600"/>
              </a:spcBef>
            </a:pPr>
            <a:r>
              <a:rPr lang="en-US" sz="2000" dirty="0" smtClean="0">
                <a:solidFill>
                  <a:srgbClr val="2E67B2"/>
                </a:solidFill>
              </a:rPr>
              <a:t>The </a:t>
            </a:r>
            <a:r>
              <a:rPr lang="en-US" sz="2000" dirty="0">
                <a:solidFill>
                  <a:srgbClr val="2E67B2"/>
                </a:solidFill>
              </a:rPr>
              <a:t>existing regulations, guidelines or policies that  define the shape and particular structure of PHE are not explicit at all and are showing the lowest data and a very high variance to the EU data.</a:t>
            </a:r>
          </a:p>
          <a:p>
            <a:pPr>
              <a:spcBef>
                <a:spcPts val="600"/>
              </a:spcBef>
            </a:pPr>
            <a:r>
              <a:rPr lang="en-US" sz="2000" dirty="0" smtClean="0">
                <a:solidFill>
                  <a:srgbClr val="2E67B2"/>
                </a:solidFill>
              </a:rPr>
              <a:t>The </a:t>
            </a:r>
            <a:r>
              <a:rPr lang="en-US" sz="2000" dirty="0">
                <a:solidFill>
                  <a:srgbClr val="2E67B2"/>
                </a:solidFill>
              </a:rPr>
              <a:t>majority of higher-education institutions are not interested in developing and implementing PHE in Czech Republic. The data is the lowest in the EU data set</a:t>
            </a:r>
            <a:r>
              <a:rPr lang="en-US" sz="2000" dirty="0" smtClean="0">
                <a:solidFill>
                  <a:srgbClr val="2E67B2"/>
                </a:solidFill>
              </a:rPr>
              <a:t>.</a:t>
            </a:r>
            <a:endParaRPr lang="en-US" sz="2000" dirty="0">
              <a:solidFill>
                <a:srgbClr val="2E67B2"/>
              </a:solidFill>
            </a:endParaRPr>
          </a:p>
        </p:txBody>
      </p:sp>
    </p:spTree>
    <p:extLst>
      <p:ext uri="{BB962C8B-B14F-4D97-AF65-F5344CB8AC3E}">
        <p14:creationId xmlns:p14="http://schemas.microsoft.com/office/powerpoint/2010/main" val="3269906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3448"/>
            <a:ext cx="4762872" cy="917848"/>
          </a:xfrm>
        </p:spPr>
        <p:txBody>
          <a:bodyPr/>
          <a:lstStyle/>
          <a:p>
            <a:r>
              <a:rPr lang="en-GB" dirty="0" smtClean="0"/>
              <a:t>Policy: Findings</a:t>
            </a:r>
            <a:endParaRPr lang="en-GB" dirty="0"/>
          </a:p>
        </p:txBody>
      </p:sp>
      <p:sp>
        <p:nvSpPr>
          <p:cNvPr id="3" name="Content Placeholder 2"/>
          <p:cNvSpPr>
            <a:spLocks noGrp="1"/>
          </p:cNvSpPr>
          <p:nvPr>
            <p:ph idx="1"/>
          </p:nvPr>
        </p:nvSpPr>
        <p:spPr>
          <a:xfrm>
            <a:off x="457200" y="1124744"/>
            <a:ext cx="8147248" cy="4849019"/>
          </a:xfrm>
        </p:spPr>
        <p:txBody>
          <a:bodyPr>
            <a:noAutofit/>
          </a:bodyPr>
          <a:lstStyle/>
          <a:p>
            <a:r>
              <a:rPr lang="en-GB" sz="2000" dirty="0" smtClean="0">
                <a:solidFill>
                  <a:srgbClr val="2E67B2"/>
                </a:solidFill>
              </a:rPr>
              <a:t>The </a:t>
            </a:r>
            <a:r>
              <a:rPr lang="en-GB" sz="2000" dirty="0" smtClean="0">
                <a:solidFill>
                  <a:srgbClr val="2E67B2"/>
                </a:solidFill>
              </a:rPr>
              <a:t>demand from employers, professional bodies, organisations or industry representatives are important and the key main driver for PHE in </a:t>
            </a:r>
            <a:r>
              <a:rPr lang="en-GB" sz="2000" dirty="0" smtClean="0">
                <a:solidFill>
                  <a:srgbClr val="2E67B2"/>
                </a:solidFill>
              </a:rPr>
              <a:t>the Czech </a:t>
            </a:r>
            <a:r>
              <a:rPr lang="en-GB" sz="2000" dirty="0" smtClean="0">
                <a:solidFill>
                  <a:srgbClr val="2E67B2"/>
                </a:solidFill>
              </a:rPr>
              <a:t>Republic. The data is low compared to the EU average.</a:t>
            </a:r>
          </a:p>
          <a:p>
            <a:pPr>
              <a:spcBef>
                <a:spcPts val="600"/>
              </a:spcBef>
            </a:pPr>
            <a:r>
              <a:rPr lang="en-US" sz="2000" dirty="0">
                <a:solidFill>
                  <a:srgbClr val="2E67B2"/>
                </a:solidFill>
              </a:rPr>
              <a:t>Financial benefits in cooperation with industry, as well as market demands for LLL are less important and lower than the EU average data.</a:t>
            </a:r>
          </a:p>
          <a:p>
            <a:pPr>
              <a:spcBef>
                <a:spcPts val="600"/>
              </a:spcBef>
            </a:pPr>
            <a:r>
              <a:rPr lang="en-US" sz="2000" dirty="0">
                <a:solidFill>
                  <a:srgbClr val="2E67B2"/>
                </a:solidFill>
              </a:rPr>
              <a:t>The employability of graduates is a main driver for PHE in Czech Republic, but lower than the EU average</a:t>
            </a:r>
            <a:r>
              <a:rPr lang="en-US" sz="2000" dirty="0" smtClean="0">
                <a:solidFill>
                  <a:srgbClr val="2E67B2"/>
                </a:solidFill>
              </a:rPr>
              <a:t>.</a:t>
            </a:r>
          </a:p>
          <a:p>
            <a:pPr>
              <a:spcBef>
                <a:spcPts val="600"/>
              </a:spcBef>
            </a:pPr>
            <a:r>
              <a:rPr lang="en-GB" sz="2000" dirty="0">
                <a:solidFill>
                  <a:srgbClr val="2E67B2"/>
                </a:solidFill>
              </a:rPr>
              <a:t>Only 58% of the survey participants agree that there is a growing demand for well profiled PHE in the Czech Republic. This is the lowest data level in the EU data set</a:t>
            </a:r>
            <a:endParaRPr lang="en-US" sz="2000" dirty="0">
              <a:solidFill>
                <a:srgbClr val="2E67B2"/>
              </a:solidFill>
            </a:endParaRPr>
          </a:p>
        </p:txBody>
      </p:sp>
    </p:spTree>
    <p:extLst>
      <p:ext uri="{BB962C8B-B14F-4D97-AF65-F5344CB8AC3E}">
        <p14:creationId xmlns:p14="http://schemas.microsoft.com/office/powerpoint/2010/main" val="1816577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559267" y="1423748"/>
            <a:ext cx="6965062" cy="514350"/>
          </a:xfrm>
          <a:noFill/>
        </p:spPr>
        <p:txBody>
          <a:bodyPr lIns="92063" tIns="46032" rIns="92063" bIns="46032" anchor="b">
            <a:normAutofit fontScale="90000"/>
          </a:bodyPr>
          <a:lstStyle/>
          <a:p>
            <a:r>
              <a:rPr lang="en-US" sz="2000" dirty="0" smtClean="0">
                <a:solidFill>
                  <a:srgbClr val="421C5E"/>
                </a:solidFill>
              </a:rPr>
              <a:t>Q9: Do you agree that there is a growing demand for well profiled PHE in your country?</a:t>
            </a:r>
            <a:endParaRPr lang="en-US" sz="2000" b="1" dirty="0" smtClean="0">
              <a:solidFill>
                <a:srgbClr val="421C5E"/>
              </a:solidFill>
            </a:endParaRPr>
          </a:p>
        </p:txBody>
      </p:sp>
      <p:sp>
        <p:nvSpPr>
          <p:cNvPr id="28677" name="Text Box 3"/>
          <p:cNvSpPr txBox="1">
            <a:spLocks noChangeArrowheads="1"/>
          </p:cNvSpPr>
          <p:nvPr/>
        </p:nvSpPr>
        <p:spPr bwMode="auto">
          <a:xfrm>
            <a:off x="828675" y="6057900"/>
            <a:ext cx="5943600" cy="307975"/>
          </a:xfrm>
          <a:prstGeom prst="rect">
            <a:avLst/>
          </a:prstGeom>
          <a:noFill/>
          <a:ln w="12700">
            <a:noFill/>
            <a:miter lim="800000"/>
            <a:headEnd type="none" w="sm" len="sm"/>
            <a:tailEnd type="none" w="sm" len="sm"/>
          </a:ln>
        </p:spPr>
        <p:txBody>
          <a:bodyPr lIns="91427" tIns="45714" rIns="91427" bIns="45714">
            <a:spAutoFit/>
          </a:bodyPr>
          <a:lstStyle/>
          <a:p>
            <a:pPr defTabSz="912813" eaLnBrk="0" hangingPunct="0">
              <a:spcBef>
                <a:spcPct val="50000"/>
              </a:spcBef>
            </a:pPr>
            <a:endParaRPr lang="de-DE" sz="1400"/>
          </a:p>
        </p:txBody>
      </p:sp>
      <p:graphicFrame>
        <p:nvGraphicFramePr>
          <p:cNvPr id="11" name="Object 2"/>
          <p:cNvGraphicFramePr>
            <a:graphicFrameLocks noGrp="1" noChangeAspect="1"/>
          </p:cNvGraphicFramePr>
          <p:nvPr>
            <p:ph type="chart" sz="half" idx="1"/>
            <p:extLst>
              <p:ext uri="{D42A27DB-BD31-4B8C-83A1-F6EECF244321}">
                <p14:modId xmlns:p14="http://schemas.microsoft.com/office/powerpoint/2010/main" val="3376082944"/>
              </p:ext>
            </p:extLst>
          </p:nvPr>
        </p:nvGraphicFramePr>
        <p:xfrm>
          <a:off x="107504" y="2132856"/>
          <a:ext cx="8892480" cy="3979863"/>
        </p:xfrm>
        <a:graphic>
          <a:graphicData uri="http://schemas.openxmlformats.org/drawingml/2006/chart">
            <c:chart xmlns:c="http://schemas.openxmlformats.org/drawingml/2006/chart" xmlns:r="http://schemas.openxmlformats.org/officeDocument/2006/relationships" r:id="rId3"/>
          </a:graphicData>
        </a:graphic>
      </p:graphicFrame>
      <p:sp>
        <p:nvSpPr>
          <p:cNvPr id="28680" name="AutoShape 8"/>
          <p:cNvSpPr>
            <a:spLocks noChangeArrowheads="1"/>
          </p:cNvSpPr>
          <p:nvPr/>
        </p:nvSpPr>
        <p:spPr bwMode="auto">
          <a:xfrm>
            <a:off x="7812360" y="1336502"/>
            <a:ext cx="1184275" cy="868362"/>
          </a:xfrm>
          <a:prstGeom prst="roundRect">
            <a:avLst>
              <a:gd name="adj" fmla="val 16667"/>
            </a:avLst>
          </a:prstGeom>
          <a:solidFill>
            <a:schemeClr val="accent1"/>
          </a:solidFill>
          <a:ln w="9525">
            <a:solidFill>
              <a:schemeClr val="tx1"/>
            </a:solidFill>
            <a:round/>
            <a:headEnd/>
            <a:tailEnd/>
          </a:ln>
        </p:spPr>
        <p:txBody>
          <a:bodyPr wrap="none" lIns="87920" tIns="43960" rIns="87920" bIns="43960" anchor="ctr"/>
          <a:lstStyle/>
          <a:p>
            <a:pPr algn="ctr" eaLnBrk="0" hangingPunct="0"/>
            <a:r>
              <a:rPr lang="de-DE" sz="1000" dirty="0" err="1" smtClean="0">
                <a:solidFill>
                  <a:schemeClr val="bg1"/>
                </a:solidFill>
              </a:rPr>
              <a:t>Meaning</a:t>
            </a:r>
            <a:r>
              <a:rPr lang="de-DE" sz="1000" dirty="0" smtClean="0">
                <a:solidFill>
                  <a:schemeClr val="bg1"/>
                </a:solidFill>
              </a:rPr>
              <a:t> </a:t>
            </a:r>
            <a:r>
              <a:rPr lang="de-DE" sz="1000" dirty="0" err="1" smtClean="0">
                <a:solidFill>
                  <a:schemeClr val="bg1"/>
                </a:solidFill>
              </a:rPr>
              <a:t>and</a:t>
            </a:r>
            <a:r>
              <a:rPr lang="de-DE" sz="1000" dirty="0" smtClean="0">
                <a:solidFill>
                  <a:schemeClr val="bg1"/>
                </a:solidFill>
              </a:rPr>
              <a:t> Forms </a:t>
            </a:r>
          </a:p>
          <a:p>
            <a:pPr algn="ctr" eaLnBrk="0" hangingPunct="0"/>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28682" name="Foliennummernplatzhalter 1"/>
          <p:cNvSpPr txBox="1">
            <a:spLocks/>
          </p:cNvSpPr>
          <p:nvPr/>
        </p:nvSpPr>
        <p:spPr bwMode="auto">
          <a:xfrm>
            <a:off x="5257800" y="6324600"/>
            <a:ext cx="3773488" cy="647700"/>
          </a:xfrm>
          <a:prstGeom prst="rect">
            <a:avLst/>
          </a:prstGeom>
          <a:noFill/>
          <a:ln w="9525">
            <a:noFill/>
            <a:miter lim="800000"/>
            <a:headEnd/>
            <a:tailEnd/>
          </a:ln>
        </p:spPr>
        <p:txBody>
          <a:bodyPr lIns="89927" tIns="44964" rIns="89927" bIns="44964"/>
          <a:lstStyle/>
          <a:p>
            <a:pPr algn="r"/>
            <a:endParaRPr lang="de-CH" sz="2800" dirty="0">
              <a:solidFill>
                <a:schemeClr val="hlink"/>
              </a:solidFill>
            </a:endParaRPr>
          </a:p>
        </p:txBody>
      </p:sp>
    </p:spTree>
    <p:extLst>
      <p:ext uri="{BB962C8B-B14F-4D97-AF65-F5344CB8AC3E}">
        <p14:creationId xmlns:p14="http://schemas.microsoft.com/office/powerpoint/2010/main" val="415534607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251520" y="3288414"/>
            <a:ext cx="2990804" cy="466505"/>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Economic policies </a:t>
            </a:r>
            <a:endParaRPr lang="en-US" sz="1200" b="1" dirty="0">
              <a:solidFill>
                <a:srgbClr val="C00000"/>
              </a:solidFill>
            </a:endParaRPr>
          </a:p>
        </p:txBody>
      </p:sp>
      <p:sp>
        <p:nvSpPr>
          <p:cNvPr id="356357" name="Rectangle 5"/>
          <p:cNvSpPr>
            <a:spLocks noChangeArrowheads="1"/>
          </p:cNvSpPr>
          <p:nvPr/>
        </p:nvSpPr>
        <p:spPr bwMode="auto">
          <a:xfrm>
            <a:off x="251520" y="2679259"/>
            <a:ext cx="2990804" cy="550743"/>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u="sng" dirty="0">
                <a:solidFill>
                  <a:srgbClr val="002060"/>
                </a:solidFill>
                <a:latin typeface="Times New Roman" pitchFamily="18" charset="0"/>
              </a:rPr>
              <a:t>Type </a:t>
            </a:r>
            <a:r>
              <a:rPr lang="de-DE" sz="1200" b="1" u="sng" dirty="0" err="1">
                <a:solidFill>
                  <a:srgbClr val="002060"/>
                </a:solidFill>
                <a:latin typeface="Times New Roman" pitchFamily="18" charset="0"/>
              </a:rPr>
              <a:t>of</a:t>
            </a:r>
            <a:r>
              <a:rPr lang="de-DE" sz="1200" b="1" u="sng" dirty="0">
                <a:solidFill>
                  <a:srgbClr val="002060"/>
                </a:solidFill>
                <a:latin typeface="Times New Roman" pitchFamily="18" charset="0"/>
              </a:rPr>
              <a:t> </a:t>
            </a:r>
            <a:r>
              <a:rPr lang="de-DE" sz="1200" b="1" u="sng" dirty="0" smtClean="0">
                <a:solidFill>
                  <a:srgbClr val="002060"/>
                </a:solidFill>
                <a:latin typeface="Times New Roman" pitchFamily="18" charset="0"/>
              </a:rPr>
              <a:t> Main Drivers</a:t>
            </a:r>
            <a:endParaRPr lang="de-DE" sz="1200" b="1" u="sng" dirty="0">
              <a:solidFill>
                <a:srgbClr val="002060"/>
              </a:solidFill>
              <a:latin typeface="Times New Roman" pitchFamily="18" charset="0"/>
            </a:endParaRPr>
          </a:p>
        </p:txBody>
      </p:sp>
      <p:sp>
        <p:nvSpPr>
          <p:cNvPr id="356358" name="Rectangle 6"/>
          <p:cNvSpPr>
            <a:spLocks noChangeArrowheads="1"/>
          </p:cNvSpPr>
          <p:nvPr/>
        </p:nvSpPr>
        <p:spPr bwMode="auto">
          <a:xfrm>
            <a:off x="251520" y="3824193"/>
            <a:ext cx="2990804" cy="506791"/>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Educational policies </a:t>
            </a:r>
            <a:endParaRPr lang="en-US" sz="1200" b="1" dirty="0">
              <a:solidFill>
                <a:srgbClr val="C00000"/>
              </a:solidFill>
            </a:endParaRPr>
          </a:p>
        </p:txBody>
      </p:sp>
      <p:sp>
        <p:nvSpPr>
          <p:cNvPr id="356359" name="Rectangle 7"/>
          <p:cNvSpPr>
            <a:spLocks noChangeArrowheads="1"/>
          </p:cNvSpPr>
          <p:nvPr/>
        </p:nvSpPr>
        <p:spPr bwMode="auto">
          <a:xfrm>
            <a:off x="251520" y="4402992"/>
            <a:ext cx="2990804" cy="576064"/>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Demands from employers, professional bodies, </a:t>
            </a:r>
          </a:p>
          <a:p>
            <a:pPr algn="ctr" defTabSz="914303" eaLnBrk="0" hangingPunct="0"/>
            <a:r>
              <a:rPr lang="en-US" sz="1200" b="1" dirty="0" err="1" smtClean="0">
                <a:solidFill>
                  <a:srgbClr val="C00000"/>
                </a:solidFill>
              </a:rPr>
              <a:t>organisations</a:t>
            </a:r>
            <a:r>
              <a:rPr lang="en-US" sz="1200" b="1" dirty="0" smtClean="0">
                <a:solidFill>
                  <a:srgbClr val="C00000"/>
                </a:solidFill>
              </a:rPr>
              <a:t> or industry representatives </a:t>
            </a:r>
            <a:endParaRPr lang="de-DE" sz="1200" b="1" dirty="0">
              <a:solidFill>
                <a:srgbClr val="C00000"/>
              </a:solidFill>
            </a:endParaRPr>
          </a:p>
        </p:txBody>
      </p:sp>
      <p:sp>
        <p:nvSpPr>
          <p:cNvPr id="356360" name="Rectangle 8"/>
          <p:cNvSpPr>
            <a:spLocks noChangeArrowheads="1"/>
          </p:cNvSpPr>
          <p:nvPr/>
        </p:nvSpPr>
        <p:spPr bwMode="auto">
          <a:xfrm>
            <a:off x="3258420" y="2655391"/>
            <a:ext cx="5409647"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endParaRPr lang="de-DE" sz="1200" b="1" dirty="0">
              <a:solidFill>
                <a:schemeClr val="bg1"/>
              </a:solidFill>
              <a:latin typeface="Times New Roman" pitchFamily="18" charset="0"/>
            </a:endParaRPr>
          </a:p>
        </p:txBody>
      </p:sp>
      <p:sp>
        <p:nvSpPr>
          <p:cNvPr id="356361" name="Rectangle 9"/>
          <p:cNvSpPr>
            <a:spLocks noChangeArrowheads="1"/>
          </p:cNvSpPr>
          <p:nvPr/>
        </p:nvSpPr>
        <p:spPr bwMode="auto">
          <a:xfrm>
            <a:off x="3266809" y="3289746"/>
            <a:ext cx="5409647" cy="2875558"/>
          </a:xfrm>
          <a:prstGeom prst="rect">
            <a:avLst/>
          </a:prstGeom>
          <a:solidFill>
            <a:srgbClr val="FFFFFF"/>
          </a:solidFill>
          <a:ln w="9525">
            <a:solidFill>
              <a:schemeClr val="tx1"/>
            </a:solidFill>
            <a:miter lim="800000"/>
            <a:headEnd/>
            <a:tailEnd/>
          </a:ln>
          <a:effectLst/>
        </p:spPr>
        <p:txBody>
          <a:bodyPr wrap="none" lIns="87920" tIns="43960" rIns="87920" bIns="43960" anchor="ctr"/>
          <a:lstStyle/>
          <a:p>
            <a:endParaRPr lang="de-DE"/>
          </a:p>
        </p:txBody>
      </p:sp>
      <p:sp>
        <p:nvSpPr>
          <p:cNvPr id="356362" name="Line 10"/>
          <p:cNvSpPr>
            <a:spLocks noChangeShapeType="1"/>
          </p:cNvSpPr>
          <p:nvPr/>
        </p:nvSpPr>
        <p:spPr bwMode="auto">
          <a:xfrm>
            <a:off x="3623004" y="3570095"/>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3" name="Line 11"/>
          <p:cNvSpPr>
            <a:spLocks noChangeShapeType="1"/>
          </p:cNvSpPr>
          <p:nvPr/>
        </p:nvSpPr>
        <p:spPr bwMode="auto">
          <a:xfrm>
            <a:off x="3619922" y="4809057"/>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4" name="Line 12"/>
          <p:cNvSpPr>
            <a:spLocks noChangeShapeType="1"/>
          </p:cNvSpPr>
          <p:nvPr/>
        </p:nvSpPr>
        <p:spPr bwMode="auto">
          <a:xfrm>
            <a:off x="3623004" y="4179025"/>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5" name="Line 13"/>
          <p:cNvSpPr>
            <a:spLocks noChangeShapeType="1"/>
          </p:cNvSpPr>
          <p:nvPr/>
        </p:nvSpPr>
        <p:spPr bwMode="auto">
          <a:xfrm flipH="1">
            <a:off x="3765022" y="3145050"/>
            <a:ext cx="2855" cy="3020254"/>
          </a:xfrm>
          <a:prstGeom prst="line">
            <a:avLst/>
          </a:prstGeom>
          <a:no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366" name="Line 14"/>
          <p:cNvSpPr>
            <a:spLocks noChangeShapeType="1"/>
          </p:cNvSpPr>
          <p:nvPr/>
        </p:nvSpPr>
        <p:spPr bwMode="auto">
          <a:xfrm flipH="1">
            <a:off x="7005382" y="3145050"/>
            <a:ext cx="17531" cy="3020254"/>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7" name="Line 15"/>
          <p:cNvSpPr>
            <a:spLocks noChangeShapeType="1"/>
          </p:cNvSpPr>
          <p:nvPr/>
        </p:nvSpPr>
        <p:spPr bwMode="auto">
          <a:xfrm>
            <a:off x="5913242" y="3106873"/>
            <a:ext cx="12020" cy="3048551"/>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8" name="Line 16"/>
          <p:cNvSpPr>
            <a:spLocks noChangeShapeType="1"/>
          </p:cNvSpPr>
          <p:nvPr/>
        </p:nvSpPr>
        <p:spPr bwMode="auto">
          <a:xfrm flipH="1">
            <a:off x="4848198" y="3145050"/>
            <a:ext cx="30436" cy="3020254"/>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9" name="Oval 17"/>
          <p:cNvSpPr>
            <a:spLocks noChangeArrowheads="1"/>
          </p:cNvSpPr>
          <p:nvPr/>
        </p:nvSpPr>
        <p:spPr bwMode="auto">
          <a:xfrm>
            <a:off x="6948935" y="4712593"/>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1" name="Oval 19"/>
          <p:cNvSpPr>
            <a:spLocks noChangeArrowheads="1"/>
          </p:cNvSpPr>
          <p:nvPr/>
        </p:nvSpPr>
        <p:spPr bwMode="auto">
          <a:xfrm>
            <a:off x="5839263" y="3493226"/>
            <a:ext cx="15257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2" name="Oval 20"/>
          <p:cNvSpPr>
            <a:spLocks noChangeArrowheads="1"/>
          </p:cNvSpPr>
          <p:nvPr/>
        </p:nvSpPr>
        <p:spPr bwMode="auto">
          <a:xfrm>
            <a:off x="5839263" y="4103662"/>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3" name="Oval 21"/>
          <p:cNvSpPr>
            <a:spLocks noChangeArrowheads="1"/>
          </p:cNvSpPr>
          <p:nvPr/>
        </p:nvSpPr>
        <p:spPr bwMode="auto">
          <a:xfrm>
            <a:off x="5839263" y="4712593"/>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5" name="Oval 23"/>
          <p:cNvSpPr>
            <a:spLocks noChangeArrowheads="1"/>
          </p:cNvSpPr>
          <p:nvPr/>
        </p:nvSpPr>
        <p:spPr bwMode="auto">
          <a:xfrm>
            <a:off x="4804656" y="3506790"/>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6" name="Oval 24"/>
          <p:cNvSpPr>
            <a:spLocks noChangeArrowheads="1"/>
          </p:cNvSpPr>
          <p:nvPr/>
        </p:nvSpPr>
        <p:spPr bwMode="auto">
          <a:xfrm>
            <a:off x="4804656" y="4736709"/>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8" name="Oval 26"/>
          <p:cNvSpPr>
            <a:spLocks noChangeArrowheads="1"/>
          </p:cNvSpPr>
          <p:nvPr/>
        </p:nvSpPr>
        <p:spPr bwMode="auto">
          <a:xfrm>
            <a:off x="6399496" y="3501008"/>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356381" name="Line 29"/>
          <p:cNvSpPr>
            <a:spLocks noChangeShapeType="1"/>
          </p:cNvSpPr>
          <p:nvPr/>
        </p:nvSpPr>
        <p:spPr bwMode="auto">
          <a:xfrm>
            <a:off x="6501326" y="4149080"/>
            <a:ext cx="302922" cy="648072"/>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2" name="Line 30"/>
          <p:cNvSpPr>
            <a:spLocks noChangeShapeType="1"/>
          </p:cNvSpPr>
          <p:nvPr/>
        </p:nvSpPr>
        <p:spPr bwMode="auto">
          <a:xfrm>
            <a:off x="6500754" y="3566192"/>
            <a:ext cx="53350" cy="576064"/>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3" name="Line 31"/>
          <p:cNvSpPr>
            <a:spLocks noChangeShapeType="1"/>
          </p:cNvSpPr>
          <p:nvPr/>
        </p:nvSpPr>
        <p:spPr bwMode="auto">
          <a:xfrm>
            <a:off x="8132584" y="3063162"/>
            <a:ext cx="24926" cy="3092262"/>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84" name="Rectangle 32"/>
          <p:cNvSpPr>
            <a:spLocks noChangeArrowheads="1"/>
          </p:cNvSpPr>
          <p:nvPr/>
        </p:nvSpPr>
        <p:spPr bwMode="auto">
          <a:xfrm>
            <a:off x="3285910" y="2732063"/>
            <a:ext cx="1070066"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1-Not </a:t>
            </a:r>
            <a:r>
              <a:rPr lang="de-DE" sz="1200" b="1" dirty="0" err="1" smtClean="0">
                <a:latin typeface="Times New Roman" pitchFamily="18" charset="0"/>
              </a:rPr>
              <a:t>important</a:t>
            </a:r>
            <a:endParaRPr lang="de-DE" sz="1200" b="1" dirty="0">
              <a:latin typeface="Times New Roman" pitchFamily="18" charset="0"/>
            </a:endParaRPr>
          </a:p>
          <a:p>
            <a:pPr algn="ctr" defTabSz="914303" eaLnBrk="0" hangingPunct="0"/>
            <a:r>
              <a:rPr lang="de-DE" sz="1200" b="1" dirty="0" err="1" smtClean="0">
                <a:latin typeface="Times New Roman" pitchFamily="18" charset="0"/>
              </a:rPr>
              <a:t>at</a:t>
            </a:r>
            <a:r>
              <a:rPr lang="de-DE" sz="1200" b="1" dirty="0" smtClean="0">
                <a:latin typeface="Times New Roman" pitchFamily="18" charset="0"/>
              </a:rPr>
              <a:t> all</a:t>
            </a:r>
            <a:endParaRPr lang="de-DE" sz="1200" b="1" dirty="0">
              <a:latin typeface="Times New Roman" pitchFamily="18" charset="0"/>
            </a:endParaRPr>
          </a:p>
        </p:txBody>
      </p:sp>
      <p:sp>
        <p:nvSpPr>
          <p:cNvPr id="356385" name="Rectangle 33"/>
          <p:cNvSpPr>
            <a:spLocks noChangeArrowheads="1"/>
          </p:cNvSpPr>
          <p:nvPr/>
        </p:nvSpPr>
        <p:spPr bwMode="auto">
          <a:xfrm>
            <a:off x="4372254" y="2732063"/>
            <a:ext cx="1050194"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2</a:t>
            </a:r>
            <a:endParaRPr lang="de-DE" sz="1200" b="1" dirty="0">
              <a:latin typeface="Times New Roman" pitchFamily="18" charset="0"/>
            </a:endParaRPr>
          </a:p>
        </p:txBody>
      </p:sp>
      <p:sp>
        <p:nvSpPr>
          <p:cNvPr id="356386" name="Rectangle 34"/>
          <p:cNvSpPr>
            <a:spLocks noChangeArrowheads="1"/>
          </p:cNvSpPr>
          <p:nvPr/>
        </p:nvSpPr>
        <p:spPr bwMode="auto">
          <a:xfrm>
            <a:off x="5452418" y="2732063"/>
            <a:ext cx="991789"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3</a:t>
            </a:r>
            <a:endParaRPr lang="de-DE" sz="1200" b="1" dirty="0">
              <a:latin typeface="Times New Roman" pitchFamily="18" charset="0"/>
            </a:endParaRPr>
          </a:p>
        </p:txBody>
      </p:sp>
      <p:sp>
        <p:nvSpPr>
          <p:cNvPr id="356387" name="Rectangle 35"/>
          <p:cNvSpPr>
            <a:spLocks noChangeArrowheads="1"/>
          </p:cNvSpPr>
          <p:nvPr/>
        </p:nvSpPr>
        <p:spPr bwMode="auto">
          <a:xfrm>
            <a:off x="6485152" y="2732063"/>
            <a:ext cx="1080119"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4</a:t>
            </a:r>
            <a:endParaRPr lang="de-DE" sz="1200" b="1" dirty="0">
              <a:latin typeface="Times New Roman" pitchFamily="18" charset="0"/>
            </a:endParaRPr>
          </a:p>
        </p:txBody>
      </p:sp>
      <p:sp>
        <p:nvSpPr>
          <p:cNvPr id="356388" name="Rectangle 36"/>
          <p:cNvSpPr>
            <a:spLocks noChangeArrowheads="1"/>
          </p:cNvSpPr>
          <p:nvPr/>
        </p:nvSpPr>
        <p:spPr bwMode="auto">
          <a:xfrm>
            <a:off x="7626398" y="2732063"/>
            <a:ext cx="1018994"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5-Very </a:t>
            </a:r>
          </a:p>
          <a:p>
            <a:pPr algn="ctr" defTabSz="914303" eaLnBrk="0" hangingPunct="0"/>
            <a:r>
              <a:rPr lang="de-DE" sz="1200" b="1" dirty="0" err="1" smtClean="0">
                <a:latin typeface="Times New Roman" pitchFamily="18" charset="0"/>
              </a:rPr>
              <a:t>important</a:t>
            </a:r>
            <a:endParaRPr lang="de-DE" sz="1200" b="1" dirty="0">
              <a:latin typeface="Times New Roman" pitchFamily="18" charset="0"/>
            </a:endParaRPr>
          </a:p>
        </p:txBody>
      </p:sp>
      <p:sp>
        <p:nvSpPr>
          <p:cNvPr id="356389" name="Oval 37"/>
          <p:cNvSpPr>
            <a:spLocks noChangeArrowheads="1"/>
          </p:cNvSpPr>
          <p:nvPr/>
        </p:nvSpPr>
        <p:spPr bwMode="auto">
          <a:xfrm>
            <a:off x="8058606" y="4103662"/>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0" name="Oval 38"/>
          <p:cNvSpPr>
            <a:spLocks noChangeArrowheads="1"/>
          </p:cNvSpPr>
          <p:nvPr/>
        </p:nvSpPr>
        <p:spPr bwMode="auto">
          <a:xfrm>
            <a:off x="8072254" y="4712593"/>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1" name="Oval 39"/>
          <p:cNvSpPr>
            <a:spLocks noChangeArrowheads="1"/>
          </p:cNvSpPr>
          <p:nvPr/>
        </p:nvSpPr>
        <p:spPr bwMode="auto">
          <a:xfrm>
            <a:off x="8058606" y="3493226"/>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2" name="Oval 40"/>
          <p:cNvSpPr>
            <a:spLocks noChangeArrowheads="1"/>
          </p:cNvSpPr>
          <p:nvPr/>
        </p:nvSpPr>
        <p:spPr bwMode="auto">
          <a:xfrm>
            <a:off x="6948935" y="3493226"/>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3" name="Oval 41"/>
          <p:cNvSpPr>
            <a:spLocks noChangeArrowheads="1"/>
          </p:cNvSpPr>
          <p:nvPr/>
        </p:nvSpPr>
        <p:spPr bwMode="auto">
          <a:xfrm>
            <a:off x="6945852" y="4085575"/>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4" name="Oval 42"/>
          <p:cNvSpPr>
            <a:spLocks noChangeArrowheads="1"/>
          </p:cNvSpPr>
          <p:nvPr/>
        </p:nvSpPr>
        <p:spPr bwMode="auto">
          <a:xfrm>
            <a:off x="3681032" y="3493226"/>
            <a:ext cx="170072"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395" name="Oval 43"/>
          <p:cNvSpPr>
            <a:spLocks noChangeArrowheads="1"/>
          </p:cNvSpPr>
          <p:nvPr/>
        </p:nvSpPr>
        <p:spPr bwMode="auto">
          <a:xfrm>
            <a:off x="3681032" y="4712593"/>
            <a:ext cx="170072"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396" name="Oval 44"/>
          <p:cNvSpPr>
            <a:spLocks noChangeArrowheads="1"/>
          </p:cNvSpPr>
          <p:nvPr/>
        </p:nvSpPr>
        <p:spPr bwMode="auto">
          <a:xfrm>
            <a:off x="3674672" y="4100648"/>
            <a:ext cx="171807"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406" name="Rectangle 54"/>
          <p:cNvSpPr>
            <a:spLocks noChangeArrowheads="1"/>
          </p:cNvSpPr>
          <p:nvPr/>
        </p:nvSpPr>
        <p:spPr bwMode="auto">
          <a:xfrm>
            <a:off x="251520" y="5566514"/>
            <a:ext cx="2990804" cy="571493"/>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PHE best practices at other institutions </a:t>
            </a:r>
          </a:p>
          <a:p>
            <a:pPr algn="ctr" defTabSz="914303" eaLnBrk="0" hangingPunct="0"/>
            <a:r>
              <a:rPr lang="en-US" sz="1200" b="1" dirty="0" smtClean="0">
                <a:solidFill>
                  <a:srgbClr val="C00000"/>
                </a:solidFill>
              </a:rPr>
              <a:t>(competitiveness among institutions)</a:t>
            </a:r>
            <a:endParaRPr lang="en-US" sz="1200" b="1" dirty="0">
              <a:solidFill>
                <a:srgbClr val="C00000"/>
              </a:solidFill>
            </a:endParaRPr>
          </a:p>
        </p:txBody>
      </p:sp>
      <p:sp>
        <p:nvSpPr>
          <p:cNvPr id="356407" name="Line 55"/>
          <p:cNvSpPr>
            <a:spLocks noChangeShapeType="1"/>
          </p:cNvSpPr>
          <p:nvPr/>
        </p:nvSpPr>
        <p:spPr bwMode="auto">
          <a:xfrm>
            <a:off x="3619922" y="5387842"/>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408" name="Oval 56"/>
          <p:cNvSpPr>
            <a:spLocks noChangeArrowheads="1"/>
          </p:cNvSpPr>
          <p:nvPr/>
        </p:nvSpPr>
        <p:spPr bwMode="auto">
          <a:xfrm>
            <a:off x="8079078" y="5315494"/>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09" name="Oval 57"/>
          <p:cNvSpPr>
            <a:spLocks noChangeArrowheads="1"/>
          </p:cNvSpPr>
          <p:nvPr/>
        </p:nvSpPr>
        <p:spPr bwMode="auto">
          <a:xfrm>
            <a:off x="6948935" y="5315494"/>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0" name="Oval 58"/>
          <p:cNvSpPr>
            <a:spLocks noChangeArrowheads="1"/>
          </p:cNvSpPr>
          <p:nvPr/>
        </p:nvSpPr>
        <p:spPr bwMode="auto">
          <a:xfrm>
            <a:off x="5839264" y="5315494"/>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1" name="Oval 59"/>
          <p:cNvSpPr>
            <a:spLocks noChangeArrowheads="1"/>
          </p:cNvSpPr>
          <p:nvPr/>
        </p:nvSpPr>
        <p:spPr bwMode="auto">
          <a:xfrm>
            <a:off x="4777360" y="5315494"/>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2" name="Oval 60"/>
          <p:cNvSpPr>
            <a:spLocks noChangeArrowheads="1"/>
          </p:cNvSpPr>
          <p:nvPr/>
        </p:nvSpPr>
        <p:spPr bwMode="auto">
          <a:xfrm>
            <a:off x="3674867" y="5315494"/>
            <a:ext cx="170072"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413" name="Text Box 61"/>
          <p:cNvSpPr txBox="1">
            <a:spLocks noChangeArrowheads="1"/>
          </p:cNvSpPr>
          <p:nvPr/>
        </p:nvSpPr>
        <p:spPr bwMode="auto">
          <a:xfrm>
            <a:off x="6794717" y="2276872"/>
            <a:ext cx="2050536"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rgbClr val="0000FF"/>
                </a:solidFill>
                <a:latin typeface="Times New Roman" pitchFamily="18" charset="0"/>
              </a:rPr>
              <a:t>Czech </a:t>
            </a:r>
            <a:r>
              <a:rPr lang="de-DE" sz="1400" b="1" dirty="0" err="1" smtClean="0">
                <a:solidFill>
                  <a:srgbClr val="0000FF"/>
                </a:solidFill>
                <a:latin typeface="Times New Roman" pitchFamily="18" charset="0"/>
              </a:rPr>
              <a:t>Republic</a:t>
            </a:r>
            <a:r>
              <a:rPr lang="de-DE" sz="1400" b="1" dirty="0" smtClean="0">
                <a:solidFill>
                  <a:srgbClr val="0000FF"/>
                </a:solidFill>
                <a:latin typeface="Times New Roman" pitchFamily="18" charset="0"/>
              </a:rPr>
              <a:t> HEI-All</a:t>
            </a:r>
            <a:endParaRPr lang="de-DE" sz="1400" b="1" dirty="0">
              <a:solidFill>
                <a:srgbClr val="0000FF"/>
              </a:solidFill>
              <a:latin typeface="Times New Roman" pitchFamily="18" charset="0"/>
            </a:endParaRPr>
          </a:p>
        </p:txBody>
      </p:sp>
      <p:sp>
        <p:nvSpPr>
          <p:cNvPr id="356414" name="Text Box 62"/>
          <p:cNvSpPr txBox="1">
            <a:spLocks noChangeArrowheads="1"/>
          </p:cNvSpPr>
          <p:nvPr/>
        </p:nvSpPr>
        <p:spPr bwMode="auto">
          <a:xfrm>
            <a:off x="5356115" y="2276872"/>
            <a:ext cx="1098351"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chemeClr val="accent2">
                    <a:lumMod val="50000"/>
                  </a:schemeClr>
                </a:solidFill>
                <a:latin typeface="Times New Roman" pitchFamily="18" charset="0"/>
              </a:rPr>
              <a:t>EU HEI-All</a:t>
            </a:r>
            <a:endParaRPr lang="de-DE" sz="1400" b="1" dirty="0">
              <a:solidFill>
                <a:schemeClr val="accent2">
                  <a:lumMod val="50000"/>
                </a:schemeClr>
              </a:solidFill>
              <a:latin typeface="Times New Roman" pitchFamily="18" charset="0"/>
            </a:endParaRPr>
          </a:p>
        </p:txBody>
      </p:sp>
      <p:sp>
        <p:nvSpPr>
          <p:cNvPr id="356416" name="Oval 64"/>
          <p:cNvSpPr>
            <a:spLocks noChangeArrowheads="1"/>
          </p:cNvSpPr>
          <p:nvPr/>
        </p:nvSpPr>
        <p:spPr bwMode="auto">
          <a:xfrm>
            <a:off x="5501280" y="3501008"/>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dirty="0"/>
          </a:p>
        </p:txBody>
      </p:sp>
      <p:sp>
        <p:nvSpPr>
          <p:cNvPr id="356418" name="Oval 66"/>
          <p:cNvSpPr>
            <a:spLocks noChangeArrowheads="1"/>
          </p:cNvSpPr>
          <p:nvPr/>
        </p:nvSpPr>
        <p:spPr bwMode="auto">
          <a:xfrm>
            <a:off x="6494005" y="4712428"/>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9" name="Oval 67"/>
          <p:cNvSpPr>
            <a:spLocks noChangeArrowheads="1"/>
          </p:cNvSpPr>
          <p:nvPr/>
        </p:nvSpPr>
        <p:spPr bwMode="auto">
          <a:xfrm>
            <a:off x="6012160" y="5317194"/>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20" name="Line 68"/>
          <p:cNvSpPr>
            <a:spLocks noChangeShapeType="1"/>
          </p:cNvSpPr>
          <p:nvPr/>
        </p:nvSpPr>
        <p:spPr bwMode="auto">
          <a:xfrm>
            <a:off x="5580112" y="3645024"/>
            <a:ext cx="216024" cy="576064"/>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5" name="Line 73"/>
          <p:cNvSpPr>
            <a:spLocks noChangeShapeType="1"/>
          </p:cNvSpPr>
          <p:nvPr/>
        </p:nvSpPr>
        <p:spPr bwMode="auto">
          <a:xfrm flipH="1">
            <a:off x="6554104" y="4772912"/>
            <a:ext cx="216024" cy="576064"/>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79" name="Rectangle 2"/>
          <p:cNvSpPr>
            <a:spLocks noGrp="1" noChangeArrowheads="1"/>
          </p:cNvSpPr>
          <p:nvPr>
            <p:ph type="title"/>
          </p:nvPr>
        </p:nvSpPr>
        <p:spPr>
          <a:xfrm>
            <a:off x="509489" y="1402482"/>
            <a:ext cx="6965062" cy="514350"/>
          </a:xfrm>
          <a:noFill/>
        </p:spPr>
        <p:txBody>
          <a:bodyPr lIns="92063" tIns="46032" rIns="92063" bIns="46032" anchor="b">
            <a:normAutofit fontScale="90000"/>
          </a:bodyPr>
          <a:lstStyle/>
          <a:p>
            <a:r>
              <a:rPr lang="en-US" sz="2000" dirty="0" smtClean="0">
                <a:solidFill>
                  <a:srgbClr val="421C5E"/>
                </a:solidFill>
              </a:rPr>
              <a:t>Q10: IF ANY - What are the main drivers for PHE in your country?</a:t>
            </a:r>
            <a:endParaRPr lang="en-US" sz="2000" b="1" dirty="0" smtClean="0">
              <a:solidFill>
                <a:srgbClr val="421C5E"/>
              </a:solidFill>
            </a:endParaRPr>
          </a:p>
        </p:txBody>
      </p:sp>
      <p:sp>
        <p:nvSpPr>
          <p:cNvPr id="68" name="AutoShape 8"/>
          <p:cNvSpPr>
            <a:spLocks noChangeArrowheads="1"/>
          </p:cNvSpPr>
          <p:nvPr/>
        </p:nvSpPr>
        <p:spPr bwMode="auto">
          <a:xfrm>
            <a:off x="7812360" y="1336502"/>
            <a:ext cx="1184275" cy="868362"/>
          </a:xfrm>
          <a:prstGeom prst="roundRect">
            <a:avLst>
              <a:gd name="adj" fmla="val 16667"/>
            </a:avLst>
          </a:prstGeom>
          <a:solidFill>
            <a:schemeClr val="accent1"/>
          </a:solidFill>
          <a:ln w="9525">
            <a:solidFill>
              <a:schemeClr val="tx1"/>
            </a:solidFill>
            <a:round/>
            <a:headEnd/>
            <a:tailEnd/>
          </a:ln>
        </p:spPr>
        <p:txBody>
          <a:bodyPr wrap="none" lIns="87920" tIns="43960" rIns="87920" bIns="43960" anchor="ctr"/>
          <a:lstStyle/>
          <a:p>
            <a:pPr algn="ctr" eaLnBrk="0" hangingPunct="0"/>
            <a:r>
              <a:rPr lang="de-DE" sz="1000" dirty="0" err="1" smtClean="0">
                <a:solidFill>
                  <a:schemeClr val="bg1"/>
                </a:solidFill>
              </a:rPr>
              <a:t>Meaning</a:t>
            </a:r>
            <a:r>
              <a:rPr lang="de-DE" sz="1000" dirty="0" smtClean="0">
                <a:solidFill>
                  <a:schemeClr val="bg1"/>
                </a:solidFill>
              </a:rPr>
              <a:t> </a:t>
            </a:r>
            <a:r>
              <a:rPr lang="de-DE" sz="1000" dirty="0" err="1" smtClean="0">
                <a:solidFill>
                  <a:schemeClr val="bg1"/>
                </a:solidFill>
              </a:rPr>
              <a:t>and</a:t>
            </a:r>
            <a:r>
              <a:rPr lang="de-DE" sz="1000" dirty="0" smtClean="0">
                <a:solidFill>
                  <a:schemeClr val="bg1"/>
                </a:solidFill>
              </a:rPr>
              <a:t> Forms </a:t>
            </a:r>
          </a:p>
          <a:p>
            <a:pPr algn="ctr" eaLnBrk="0" hangingPunct="0"/>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69" name="Oval 23"/>
          <p:cNvSpPr>
            <a:spLocks noChangeArrowheads="1"/>
          </p:cNvSpPr>
          <p:nvPr/>
        </p:nvSpPr>
        <p:spPr bwMode="auto">
          <a:xfrm>
            <a:off x="4806928" y="4093058"/>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0" name="Line 55"/>
          <p:cNvSpPr>
            <a:spLocks noChangeShapeType="1"/>
          </p:cNvSpPr>
          <p:nvPr/>
        </p:nvSpPr>
        <p:spPr bwMode="auto">
          <a:xfrm>
            <a:off x="3634654" y="5932167"/>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71" name="Oval 56"/>
          <p:cNvSpPr>
            <a:spLocks noChangeArrowheads="1"/>
          </p:cNvSpPr>
          <p:nvPr/>
        </p:nvSpPr>
        <p:spPr bwMode="auto">
          <a:xfrm>
            <a:off x="8073338" y="585981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2" name="Oval 57"/>
          <p:cNvSpPr>
            <a:spLocks noChangeArrowheads="1"/>
          </p:cNvSpPr>
          <p:nvPr/>
        </p:nvSpPr>
        <p:spPr bwMode="auto">
          <a:xfrm>
            <a:off x="6936371" y="585981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3" name="Oval 58"/>
          <p:cNvSpPr>
            <a:spLocks noChangeArrowheads="1"/>
          </p:cNvSpPr>
          <p:nvPr/>
        </p:nvSpPr>
        <p:spPr bwMode="auto">
          <a:xfrm>
            <a:off x="5853996" y="585981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4" name="Oval 59"/>
          <p:cNvSpPr>
            <a:spLocks noChangeArrowheads="1"/>
          </p:cNvSpPr>
          <p:nvPr/>
        </p:nvSpPr>
        <p:spPr bwMode="auto">
          <a:xfrm>
            <a:off x="4778444" y="585981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5" name="Oval 60"/>
          <p:cNvSpPr>
            <a:spLocks noChangeArrowheads="1"/>
          </p:cNvSpPr>
          <p:nvPr/>
        </p:nvSpPr>
        <p:spPr bwMode="auto">
          <a:xfrm>
            <a:off x="3689599" y="5859819"/>
            <a:ext cx="170072"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76" name="Oval 67"/>
          <p:cNvSpPr>
            <a:spLocks noChangeArrowheads="1"/>
          </p:cNvSpPr>
          <p:nvPr/>
        </p:nvSpPr>
        <p:spPr bwMode="auto">
          <a:xfrm>
            <a:off x="5369173" y="5841047"/>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81" name="Rectangle 7"/>
          <p:cNvSpPr>
            <a:spLocks noChangeArrowheads="1"/>
          </p:cNvSpPr>
          <p:nvPr/>
        </p:nvSpPr>
        <p:spPr bwMode="auto">
          <a:xfrm>
            <a:off x="247752" y="5031482"/>
            <a:ext cx="2990804" cy="475869"/>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Student demands for </a:t>
            </a:r>
          </a:p>
          <a:p>
            <a:pPr algn="ctr" defTabSz="914303" eaLnBrk="0" hangingPunct="0"/>
            <a:r>
              <a:rPr lang="en-US" sz="1200" b="1" dirty="0" smtClean="0">
                <a:solidFill>
                  <a:srgbClr val="C00000"/>
                </a:solidFill>
              </a:rPr>
              <a:t>job-related education</a:t>
            </a:r>
            <a:endParaRPr lang="de-DE" sz="1200" b="1" dirty="0">
              <a:solidFill>
                <a:srgbClr val="C00000"/>
              </a:solidFill>
            </a:endParaRPr>
          </a:p>
        </p:txBody>
      </p:sp>
      <p:sp>
        <p:nvSpPr>
          <p:cNvPr id="82" name="Oval 26"/>
          <p:cNvSpPr>
            <a:spLocks noChangeArrowheads="1"/>
          </p:cNvSpPr>
          <p:nvPr/>
        </p:nvSpPr>
        <p:spPr bwMode="auto">
          <a:xfrm>
            <a:off x="6445950" y="4080489"/>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83" name="Oval 26"/>
          <p:cNvSpPr>
            <a:spLocks noChangeArrowheads="1"/>
          </p:cNvSpPr>
          <p:nvPr/>
        </p:nvSpPr>
        <p:spPr bwMode="auto">
          <a:xfrm>
            <a:off x="6660232" y="4711145"/>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84" name="Oval 26"/>
          <p:cNvSpPr>
            <a:spLocks noChangeArrowheads="1"/>
          </p:cNvSpPr>
          <p:nvPr/>
        </p:nvSpPr>
        <p:spPr bwMode="auto">
          <a:xfrm>
            <a:off x="6440440" y="5314856"/>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85" name="Oval 26"/>
          <p:cNvSpPr>
            <a:spLocks noChangeArrowheads="1"/>
          </p:cNvSpPr>
          <p:nvPr/>
        </p:nvSpPr>
        <p:spPr bwMode="auto">
          <a:xfrm>
            <a:off x="5904078" y="5863273"/>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87" name="Line 68"/>
          <p:cNvSpPr>
            <a:spLocks noChangeShapeType="1"/>
          </p:cNvSpPr>
          <p:nvPr/>
        </p:nvSpPr>
        <p:spPr bwMode="auto">
          <a:xfrm flipH="1">
            <a:off x="6084168" y="4797152"/>
            <a:ext cx="504056" cy="648072"/>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88" name="Line 68"/>
          <p:cNvSpPr>
            <a:spLocks noChangeShapeType="1"/>
          </p:cNvSpPr>
          <p:nvPr/>
        </p:nvSpPr>
        <p:spPr bwMode="auto">
          <a:xfrm flipH="1">
            <a:off x="5508104" y="5373216"/>
            <a:ext cx="648072" cy="504056"/>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89" name="Line 73"/>
          <p:cNvSpPr>
            <a:spLocks noChangeShapeType="1"/>
          </p:cNvSpPr>
          <p:nvPr/>
        </p:nvSpPr>
        <p:spPr bwMode="auto">
          <a:xfrm flipH="1">
            <a:off x="6009420" y="5373216"/>
            <a:ext cx="506796" cy="576064"/>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90" name="Oval 64"/>
          <p:cNvSpPr>
            <a:spLocks noChangeArrowheads="1"/>
          </p:cNvSpPr>
          <p:nvPr/>
        </p:nvSpPr>
        <p:spPr bwMode="auto">
          <a:xfrm>
            <a:off x="5724128" y="4096151"/>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dirty="0"/>
          </a:p>
        </p:txBody>
      </p:sp>
      <p:sp>
        <p:nvSpPr>
          <p:cNvPr id="91" name="Line 68"/>
          <p:cNvSpPr>
            <a:spLocks noChangeShapeType="1"/>
          </p:cNvSpPr>
          <p:nvPr/>
        </p:nvSpPr>
        <p:spPr bwMode="auto">
          <a:xfrm>
            <a:off x="5796136" y="4149080"/>
            <a:ext cx="792088" cy="648072"/>
          </a:xfrm>
          <a:prstGeom prst="line">
            <a:avLst/>
          </a:prstGeom>
          <a:noFill/>
          <a:ln w="38100">
            <a:solidFill>
              <a:srgbClr val="0000FF"/>
            </a:solidFill>
            <a:round/>
            <a:headEnd/>
            <a:tailEnd/>
          </a:ln>
          <a:effectLst/>
        </p:spPr>
        <p:txBody>
          <a:bodyPr wrap="none" lIns="87920" tIns="43960" rIns="87920" bIns="43960" anchor="ctr"/>
          <a:lstStyle/>
          <a:p>
            <a:endParaRPr lang="de-DE"/>
          </a:p>
        </p:txBody>
      </p:sp>
    </p:spTree>
    <p:extLst>
      <p:ext uri="{BB962C8B-B14F-4D97-AF65-F5344CB8AC3E}">
        <p14:creationId xmlns:p14="http://schemas.microsoft.com/office/powerpoint/2010/main" val="2723567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539552" y="3293492"/>
            <a:ext cx="2285614"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Financial benefits in </a:t>
            </a:r>
          </a:p>
          <a:p>
            <a:pPr algn="ctr" defTabSz="914303" eaLnBrk="0" hangingPunct="0"/>
            <a:r>
              <a:rPr lang="en-US" sz="1200" b="1" dirty="0" smtClean="0">
                <a:solidFill>
                  <a:srgbClr val="C00000"/>
                </a:solidFill>
              </a:rPr>
              <a:t>cooperation with industry</a:t>
            </a:r>
            <a:endParaRPr lang="en-US" sz="1200" b="1" dirty="0">
              <a:solidFill>
                <a:srgbClr val="C00000"/>
              </a:solidFill>
            </a:endParaRPr>
          </a:p>
        </p:txBody>
      </p:sp>
      <p:sp>
        <p:nvSpPr>
          <p:cNvPr id="356357" name="Rectangle 5"/>
          <p:cNvSpPr>
            <a:spLocks noChangeArrowheads="1"/>
          </p:cNvSpPr>
          <p:nvPr/>
        </p:nvSpPr>
        <p:spPr bwMode="auto">
          <a:xfrm>
            <a:off x="539552" y="2658939"/>
            <a:ext cx="2285614" cy="6089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u="sng" dirty="0">
                <a:solidFill>
                  <a:srgbClr val="002060"/>
                </a:solidFill>
                <a:latin typeface="Times New Roman" pitchFamily="18" charset="0"/>
              </a:rPr>
              <a:t>Type </a:t>
            </a:r>
            <a:r>
              <a:rPr lang="de-DE" sz="1200" b="1" u="sng" dirty="0" err="1">
                <a:solidFill>
                  <a:srgbClr val="002060"/>
                </a:solidFill>
                <a:latin typeface="Times New Roman" pitchFamily="18" charset="0"/>
              </a:rPr>
              <a:t>of</a:t>
            </a:r>
            <a:r>
              <a:rPr lang="de-DE" sz="1200" b="1" u="sng" dirty="0">
                <a:solidFill>
                  <a:srgbClr val="002060"/>
                </a:solidFill>
                <a:latin typeface="Times New Roman" pitchFamily="18" charset="0"/>
              </a:rPr>
              <a:t> </a:t>
            </a:r>
            <a:r>
              <a:rPr lang="de-DE" sz="1200" b="1" u="sng" dirty="0" smtClean="0">
                <a:solidFill>
                  <a:srgbClr val="002060"/>
                </a:solidFill>
                <a:latin typeface="Times New Roman" pitchFamily="18" charset="0"/>
              </a:rPr>
              <a:t> Main Drivers</a:t>
            </a:r>
            <a:endParaRPr lang="de-DE" sz="1200" b="1" u="sng" dirty="0">
              <a:solidFill>
                <a:srgbClr val="002060"/>
              </a:solidFill>
              <a:latin typeface="Times New Roman" pitchFamily="18" charset="0"/>
            </a:endParaRPr>
          </a:p>
        </p:txBody>
      </p:sp>
      <p:sp>
        <p:nvSpPr>
          <p:cNvPr id="356358" name="Rectangle 6"/>
          <p:cNvSpPr>
            <a:spLocks noChangeArrowheads="1"/>
          </p:cNvSpPr>
          <p:nvPr/>
        </p:nvSpPr>
        <p:spPr bwMode="auto">
          <a:xfrm>
            <a:off x="539552" y="3878306"/>
            <a:ext cx="2285614" cy="6089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Skills shortage in the market</a:t>
            </a:r>
            <a:endParaRPr lang="en-US" sz="1200" b="1" dirty="0">
              <a:solidFill>
                <a:srgbClr val="C00000"/>
              </a:solidFill>
            </a:endParaRPr>
          </a:p>
        </p:txBody>
      </p:sp>
      <p:sp>
        <p:nvSpPr>
          <p:cNvPr id="356359" name="Rectangle 7"/>
          <p:cNvSpPr>
            <a:spLocks noChangeArrowheads="1"/>
          </p:cNvSpPr>
          <p:nvPr/>
        </p:nvSpPr>
        <p:spPr bwMode="auto">
          <a:xfrm>
            <a:off x="539552" y="4487236"/>
            <a:ext cx="2285614"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Market demands for job profile </a:t>
            </a:r>
          </a:p>
          <a:p>
            <a:pPr algn="ctr" defTabSz="914303" eaLnBrk="0" hangingPunct="0"/>
            <a:r>
              <a:rPr lang="en-US" sz="1200" b="1" dirty="0" smtClean="0">
                <a:solidFill>
                  <a:srgbClr val="C00000"/>
                </a:solidFill>
              </a:rPr>
              <a:t>upgrading (e.g. health sector)</a:t>
            </a:r>
            <a:endParaRPr lang="de-DE" sz="1200" b="1" dirty="0">
              <a:solidFill>
                <a:srgbClr val="C00000"/>
              </a:solidFill>
            </a:endParaRPr>
          </a:p>
        </p:txBody>
      </p:sp>
      <p:sp>
        <p:nvSpPr>
          <p:cNvPr id="356361" name="Rectangle 9"/>
          <p:cNvSpPr>
            <a:spLocks noChangeArrowheads="1"/>
          </p:cNvSpPr>
          <p:nvPr/>
        </p:nvSpPr>
        <p:spPr bwMode="auto">
          <a:xfrm>
            <a:off x="2849651" y="3293492"/>
            <a:ext cx="5409647" cy="3015828"/>
          </a:xfrm>
          <a:prstGeom prst="rect">
            <a:avLst/>
          </a:prstGeom>
          <a:solidFill>
            <a:srgbClr val="FFFFFF"/>
          </a:solidFill>
          <a:ln w="9525">
            <a:solidFill>
              <a:schemeClr val="tx1"/>
            </a:solidFill>
            <a:miter lim="800000"/>
            <a:headEnd/>
            <a:tailEnd/>
          </a:ln>
          <a:effectLst/>
        </p:spPr>
        <p:txBody>
          <a:bodyPr wrap="none" lIns="87920" tIns="43960" rIns="87920" bIns="43960" anchor="ctr"/>
          <a:lstStyle/>
          <a:p>
            <a:endParaRPr lang="de-DE"/>
          </a:p>
        </p:txBody>
      </p:sp>
      <p:sp>
        <p:nvSpPr>
          <p:cNvPr id="356362" name="Line 10"/>
          <p:cNvSpPr>
            <a:spLocks noChangeShapeType="1"/>
          </p:cNvSpPr>
          <p:nvPr/>
        </p:nvSpPr>
        <p:spPr bwMode="auto">
          <a:xfrm>
            <a:off x="3205846" y="3573841"/>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3" name="Line 11"/>
          <p:cNvSpPr>
            <a:spLocks noChangeShapeType="1"/>
          </p:cNvSpPr>
          <p:nvPr/>
        </p:nvSpPr>
        <p:spPr bwMode="auto">
          <a:xfrm>
            <a:off x="3202764" y="4812803"/>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4" name="Line 12"/>
          <p:cNvSpPr>
            <a:spLocks noChangeShapeType="1"/>
          </p:cNvSpPr>
          <p:nvPr/>
        </p:nvSpPr>
        <p:spPr bwMode="auto">
          <a:xfrm>
            <a:off x="3205846" y="4182771"/>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5" name="Line 13"/>
          <p:cNvSpPr>
            <a:spLocks noChangeShapeType="1"/>
          </p:cNvSpPr>
          <p:nvPr/>
        </p:nvSpPr>
        <p:spPr bwMode="auto">
          <a:xfrm flipH="1">
            <a:off x="3347864" y="3148796"/>
            <a:ext cx="2855" cy="3160524"/>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6" name="Line 14"/>
          <p:cNvSpPr>
            <a:spLocks noChangeShapeType="1"/>
          </p:cNvSpPr>
          <p:nvPr/>
        </p:nvSpPr>
        <p:spPr bwMode="auto">
          <a:xfrm>
            <a:off x="6605754" y="3148796"/>
            <a:ext cx="54477" cy="3160524"/>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7" name="Line 15"/>
          <p:cNvSpPr>
            <a:spLocks noChangeShapeType="1"/>
          </p:cNvSpPr>
          <p:nvPr/>
        </p:nvSpPr>
        <p:spPr bwMode="auto">
          <a:xfrm>
            <a:off x="5496084" y="3192507"/>
            <a:ext cx="12020" cy="3116813"/>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8" name="Line 16"/>
          <p:cNvSpPr>
            <a:spLocks noChangeShapeType="1"/>
          </p:cNvSpPr>
          <p:nvPr/>
        </p:nvSpPr>
        <p:spPr bwMode="auto">
          <a:xfrm>
            <a:off x="4386412" y="3148796"/>
            <a:ext cx="41572" cy="3160524"/>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9" name="Oval 17"/>
          <p:cNvSpPr>
            <a:spLocks noChangeArrowheads="1"/>
          </p:cNvSpPr>
          <p:nvPr/>
        </p:nvSpPr>
        <p:spPr bwMode="auto">
          <a:xfrm>
            <a:off x="6559073" y="4743635"/>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1" name="Oval 19"/>
          <p:cNvSpPr>
            <a:spLocks noChangeArrowheads="1"/>
          </p:cNvSpPr>
          <p:nvPr/>
        </p:nvSpPr>
        <p:spPr bwMode="auto">
          <a:xfrm>
            <a:off x="5422105" y="3496972"/>
            <a:ext cx="15257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2" name="Oval 20"/>
          <p:cNvSpPr>
            <a:spLocks noChangeArrowheads="1"/>
          </p:cNvSpPr>
          <p:nvPr/>
        </p:nvSpPr>
        <p:spPr bwMode="auto">
          <a:xfrm>
            <a:off x="5422105" y="4107408"/>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3" name="Oval 21"/>
          <p:cNvSpPr>
            <a:spLocks noChangeArrowheads="1"/>
          </p:cNvSpPr>
          <p:nvPr/>
        </p:nvSpPr>
        <p:spPr bwMode="auto">
          <a:xfrm>
            <a:off x="5422105" y="4716339"/>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5" name="Oval 23"/>
          <p:cNvSpPr>
            <a:spLocks noChangeArrowheads="1"/>
          </p:cNvSpPr>
          <p:nvPr/>
        </p:nvSpPr>
        <p:spPr bwMode="auto">
          <a:xfrm>
            <a:off x="4312434" y="3510536"/>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6" name="Oval 24"/>
          <p:cNvSpPr>
            <a:spLocks noChangeArrowheads="1"/>
          </p:cNvSpPr>
          <p:nvPr/>
        </p:nvSpPr>
        <p:spPr bwMode="auto">
          <a:xfrm>
            <a:off x="4332906" y="4726807"/>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81" name="Line 29"/>
          <p:cNvSpPr>
            <a:spLocks noChangeShapeType="1"/>
          </p:cNvSpPr>
          <p:nvPr/>
        </p:nvSpPr>
        <p:spPr bwMode="auto">
          <a:xfrm>
            <a:off x="6156176" y="4149080"/>
            <a:ext cx="72008" cy="648072"/>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2" name="Line 30"/>
          <p:cNvSpPr>
            <a:spLocks noChangeShapeType="1"/>
          </p:cNvSpPr>
          <p:nvPr/>
        </p:nvSpPr>
        <p:spPr bwMode="auto">
          <a:xfrm>
            <a:off x="5580112" y="3573016"/>
            <a:ext cx="576064" cy="576064"/>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3" name="Line 31"/>
          <p:cNvSpPr>
            <a:spLocks noChangeShapeType="1"/>
          </p:cNvSpPr>
          <p:nvPr/>
        </p:nvSpPr>
        <p:spPr bwMode="auto">
          <a:xfrm>
            <a:off x="7715426" y="3148796"/>
            <a:ext cx="24926" cy="3160524"/>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89" name="Oval 37"/>
          <p:cNvSpPr>
            <a:spLocks noChangeArrowheads="1"/>
          </p:cNvSpPr>
          <p:nvPr/>
        </p:nvSpPr>
        <p:spPr bwMode="auto">
          <a:xfrm>
            <a:off x="7641448" y="4107408"/>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0" name="Oval 38"/>
          <p:cNvSpPr>
            <a:spLocks noChangeArrowheads="1"/>
          </p:cNvSpPr>
          <p:nvPr/>
        </p:nvSpPr>
        <p:spPr bwMode="auto">
          <a:xfrm>
            <a:off x="7641448" y="471633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1" name="Oval 39"/>
          <p:cNvSpPr>
            <a:spLocks noChangeArrowheads="1"/>
          </p:cNvSpPr>
          <p:nvPr/>
        </p:nvSpPr>
        <p:spPr bwMode="auto">
          <a:xfrm>
            <a:off x="7641448" y="34969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2" name="Oval 40"/>
          <p:cNvSpPr>
            <a:spLocks noChangeArrowheads="1"/>
          </p:cNvSpPr>
          <p:nvPr/>
        </p:nvSpPr>
        <p:spPr bwMode="auto">
          <a:xfrm>
            <a:off x="6531777" y="34969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3" name="Oval 41"/>
          <p:cNvSpPr>
            <a:spLocks noChangeArrowheads="1"/>
          </p:cNvSpPr>
          <p:nvPr/>
        </p:nvSpPr>
        <p:spPr bwMode="auto">
          <a:xfrm>
            <a:off x="6549166" y="4109793"/>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4" name="Oval 42"/>
          <p:cNvSpPr>
            <a:spLocks noChangeArrowheads="1"/>
          </p:cNvSpPr>
          <p:nvPr/>
        </p:nvSpPr>
        <p:spPr bwMode="auto">
          <a:xfrm>
            <a:off x="3282906" y="34969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5" name="Oval 43"/>
          <p:cNvSpPr>
            <a:spLocks noChangeArrowheads="1"/>
          </p:cNvSpPr>
          <p:nvPr/>
        </p:nvSpPr>
        <p:spPr bwMode="auto">
          <a:xfrm>
            <a:off x="3282906" y="471633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6" name="Oval 44"/>
          <p:cNvSpPr>
            <a:spLocks noChangeArrowheads="1"/>
          </p:cNvSpPr>
          <p:nvPr/>
        </p:nvSpPr>
        <p:spPr bwMode="auto">
          <a:xfrm>
            <a:off x="3276741" y="4104394"/>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06" name="Rectangle 54"/>
          <p:cNvSpPr>
            <a:spLocks noChangeArrowheads="1"/>
          </p:cNvSpPr>
          <p:nvPr/>
        </p:nvSpPr>
        <p:spPr bwMode="auto">
          <a:xfrm>
            <a:off x="539552" y="5102195"/>
            <a:ext cx="2285614" cy="578785"/>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Market demands for LLL </a:t>
            </a:r>
          </a:p>
          <a:p>
            <a:pPr algn="ctr" defTabSz="914303" eaLnBrk="0" hangingPunct="0"/>
            <a:r>
              <a:rPr lang="en-US" sz="1200" b="1" dirty="0" smtClean="0">
                <a:solidFill>
                  <a:srgbClr val="C00000"/>
                </a:solidFill>
              </a:rPr>
              <a:t>(Lifelong Learning)</a:t>
            </a:r>
            <a:endParaRPr lang="en-US" sz="1200" b="1" dirty="0">
              <a:solidFill>
                <a:srgbClr val="C00000"/>
              </a:solidFill>
            </a:endParaRPr>
          </a:p>
        </p:txBody>
      </p:sp>
      <p:sp>
        <p:nvSpPr>
          <p:cNvPr id="356407" name="Line 55"/>
          <p:cNvSpPr>
            <a:spLocks noChangeShapeType="1"/>
          </p:cNvSpPr>
          <p:nvPr/>
        </p:nvSpPr>
        <p:spPr bwMode="auto">
          <a:xfrm>
            <a:off x="3202764" y="5391588"/>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408" name="Oval 56"/>
          <p:cNvSpPr>
            <a:spLocks noChangeArrowheads="1"/>
          </p:cNvSpPr>
          <p:nvPr/>
        </p:nvSpPr>
        <p:spPr bwMode="auto">
          <a:xfrm>
            <a:off x="7641448" y="53192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09" name="Oval 57"/>
          <p:cNvSpPr>
            <a:spLocks noChangeArrowheads="1"/>
          </p:cNvSpPr>
          <p:nvPr/>
        </p:nvSpPr>
        <p:spPr bwMode="auto">
          <a:xfrm>
            <a:off x="6572721" y="53192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0" name="Oval 58"/>
          <p:cNvSpPr>
            <a:spLocks noChangeArrowheads="1"/>
          </p:cNvSpPr>
          <p:nvPr/>
        </p:nvSpPr>
        <p:spPr bwMode="auto">
          <a:xfrm>
            <a:off x="5422106" y="53192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1" name="Oval 59"/>
          <p:cNvSpPr>
            <a:spLocks noChangeArrowheads="1"/>
          </p:cNvSpPr>
          <p:nvPr/>
        </p:nvSpPr>
        <p:spPr bwMode="auto">
          <a:xfrm>
            <a:off x="4312434" y="53192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2" name="Oval 60"/>
          <p:cNvSpPr>
            <a:spLocks noChangeArrowheads="1"/>
          </p:cNvSpPr>
          <p:nvPr/>
        </p:nvSpPr>
        <p:spPr bwMode="auto">
          <a:xfrm>
            <a:off x="3276741" y="53192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6" name="Oval 64"/>
          <p:cNvSpPr>
            <a:spLocks noChangeArrowheads="1"/>
          </p:cNvSpPr>
          <p:nvPr/>
        </p:nvSpPr>
        <p:spPr bwMode="auto">
          <a:xfrm>
            <a:off x="4853208" y="3507092"/>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7" name="Oval 65"/>
          <p:cNvSpPr>
            <a:spLocks noChangeArrowheads="1"/>
          </p:cNvSpPr>
          <p:nvPr/>
        </p:nvSpPr>
        <p:spPr bwMode="auto">
          <a:xfrm>
            <a:off x="5892384" y="4110452"/>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8" name="Oval 66"/>
          <p:cNvSpPr>
            <a:spLocks noChangeArrowheads="1"/>
          </p:cNvSpPr>
          <p:nvPr/>
        </p:nvSpPr>
        <p:spPr bwMode="auto">
          <a:xfrm>
            <a:off x="6022752" y="4743470"/>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9" name="Oval 67"/>
          <p:cNvSpPr>
            <a:spLocks noChangeArrowheads="1"/>
          </p:cNvSpPr>
          <p:nvPr/>
        </p:nvSpPr>
        <p:spPr bwMode="auto">
          <a:xfrm>
            <a:off x="5103352" y="5320940"/>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20" name="Line 68"/>
          <p:cNvSpPr>
            <a:spLocks noChangeShapeType="1"/>
          </p:cNvSpPr>
          <p:nvPr/>
        </p:nvSpPr>
        <p:spPr bwMode="auto">
          <a:xfrm>
            <a:off x="4932040" y="3573016"/>
            <a:ext cx="1080120" cy="648072"/>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1" name="Line 69"/>
          <p:cNvSpPr>
            <a:spLocks noChangeShapeType="1"/>
          </p:cNvSpPr>
          <p:nvPr/>
        </p:nvSpPr>
        <p:spPr bwMode="auto">
          <a:xfrm>
            <a:off x="5981096" y="4176376"/>
            <a:ext cx="144016" cy="648072"/>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2" name="Line 70"/>
          <p:cNvSpPr>
            <a:spLocks noChangeShapeType="1"/>
          </p:cNvSpPr>
          <p:nvPr/>
        </p:nvSpPr>
        <p:spPr bwMode="auto">
          <a:xfrm flipH="1">
            <a:off x="5220072" y="4869160"/>
            <a:ext cx="864096" cy="504056"/>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5" name="Line 73"/>
          <p:cNvSpPr>
            <a:spLocks noChangeShapeType="1"/>
          </p:cNvSpPr>
          <p:nvPr/>
        </p:nvSpPr>
        <p:spPr bwMode="auto">
          <a:xfrm flipH="1">
            <a:off x="6084168" y="4797152"/>
            <a:ext cx="144016" cy="576064"/>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79" name="Rectangle 2"/>
          <p:cNvSpPr>
            <a:spLocks noGrp="1" noChangeArrowheads="1"/>
          </p:cNvSpPr>
          <p:nvPr>
            <p:ph type="title"/>
          </p:nvPr>
        </p:nvSpPr>
        <p:spPr>
          <a:xfrm>
            <a:off x="509489" y="1402482"/>
            <a:ext cx="6965062" cy="514350"/>
          </a:xfrm>
          <a:noFill/>
        </p:spPr>
        <p:txBody>
          <a:bodyPr lIns="92063" tIns="46032" rIns="92063" bIns="46032" anchor="b">
            <a:normAutofit fontScale="90000"/>
          </a:bodyPr>
          <a:lstStyle/>
          <a:p>
            <a:r>
              <a:rPr lang="en-US" sz="2000" dirty="0" smtClean="0">
                <a:solidFill>
                  <a:srgbClr val="421C5E"/>
                </a:solidFill>
              </a:rPr>
              <a:t>Q10: IF ANY - What are the main drivers for PHE in your country?</a:t>
            </a:r>
            <a:endParaRPr lang="en-US" sz="2000" b="1" dirty="0" smtClean="0">
              <a:solidFill>
                <a:srgbClr val="421C5E"/>
              </a:solidFill>
            </a:endParaRPr>
          </a:p>
        </p:txBody>
      </p:sp>
      <p:sp>
        <p:nvSpPr>
          <p:cNvPr id="68" name="AutoShape 8"/>
          <p:cNvSpPr>
            <a:spLocks noChangeArrowheads="1"/>
          </p:cNvSpPr>
          <p:nvPr/>
        </p:nvSpPr>
        <p:spPr bwMode="auto">
          <a:xfrm>
            <a:off x="7812360" y="1336502"/>
            <a:ext cx="1184275" cy="868362"/>
          </a:xfrm>
          <a:prstGeom prst="roundRect">
            <a:avLst>
              <a:gd name="adj" fmla="val 16667"/>
            </a:avLst>
          </a:prstGeom>
          <a:solidFill>
            <a:schemeClr val="accent1"/>
          </a:solidFill>
          <a:ln w="9525">
            <a:solidFill>
              <a:schemeClr val="tx1"/>
            </a:solidFill>
            <a:round/>
            <a:headEnd/>
            <a:tailEnd/>
          </a:ln>
        </p:spPr>
        <p:txBody>
          <a:bodyPr wrap="none" lIns="87920" tIns="43960" rIns="87920" bIns="43960" anchor="ctr"/>
          <a:lstStyle/>
          <a:p>
            <a:pPr algn="ctr" eaLnBrk="0" hangingPunct="0"/>
            <a:r>
              <a:rPr lang="de-DE" sz="1000" dirty="0" err="1" smtClean="0">
                <a:solidFill>
                  <a:schemeClr val="bg1"/>
                </a:solidFill>
              </a:rPr>
              <a:t>Meaning</a:t>
            </a:r>
            <a:r>
              <a:rPr lang="de-DE" sz="1000" dirty="0" smtClean="0">
                <a:solidFill>
                  <a:schemeClr val="bg1"/>
                </a:solidFill>
              </a:rPr>
              <a:t> </a:t>
            </a:r>
            <a:r>
              <a:rPr lang="de-DE" sz="1000" dirty="0" err="1" smtClean="0">
                <a:solidFill>
                  <a:schemeClr val="bg1"/>
                </a:solidFill>
              </a:rPr>
              <a:t>and</a:t>
            </a:r>
            <a:r>
              <a:rPr lang="de-DE" sz="1000" dirty="0" smtClean="0">
                <a:solidFill>
                  <a:schemeClr val="bg1"/>
                </a:solidFill>
              </a:rPr>
              <a:t> Forms </a:t>
            </a:r>
          </a:p>
          <a:p>
            <a:pPr algn="ctr" eaLnBrk="0" hangingPunct="0"/>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69" name="Oval 23"/>
          <p:cNvSpPr>
            <a:spLocks noChangeArrowheads="1"/>
          </p:cNvSpPr>
          <p:nvPr/>
        </p:nvSpPr>
        <p:spPr bwMode="auto">
          <a:xfrm>
            <a:off x="4314706" y="4096804"/>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0" name="Oval 26"/>
          <p:cNvSpPr>
            <a:spLocks noChangeArrowheads="1"/>
          </p:cNvSpPr>
          <p:nvPr/>
        </p:nvSpPr>
        <p:spPr bwMode="auto">
          <a:xfrm>
            <a:off x="6046992" y="4113896"/>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1" name="Oval 26"/>
          <p:cNvSpPr>
            <a:spLocks noChangeArrowheads="1"/>
          </p:cNvSpPr>
          <p:nvPr/>
        </p:nvSpPr>
        <p:spPr bwMode="auto">
          <a:xfrm>
            <a:off x="6121344" y="4741108"/>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2" name="Oval 26"/>
          <p:cNvSpPr>
            <a:spLocks noChangeArrowheads="1"/>
          </p:cNvSpPr>
          <p:nvPr/>
        </p:nvSpPr>
        <p:spPr bwMode="auto">
          <a:xfrm>
            <a:off x="5929560" y="5310736"/>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356378" name="Oval 26"/>
          <p:cNvSpPr>
            <a:spLocks noChangeArrowheads="1"/>
          </p:cNvSpPr>
          <p:nvPr/>
        </p:nvSpPr>
        <p:spPr bwMode="auto">
          <a:xfrm>
            <a:off x="5508104" y="3490064"/>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3" name="Text Box 61"/>
          <p:cNvSpPr txBox="1">
            <a:spLocks noChangeArrowheads="1"/>
          </p:cNvSpPr>
          <p:nvPr/>
        </p:nvSpPr>
        <p:spPr bwMode="auto">
          <a:xfrm>
            <a:off x="5947102" y="2204864"/>
            <a:ext cx="2050536"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rgbClr val="0000FF"/>
                </a:solidFill>
                <a:latin typeface="Times New Roman" pitchFamily="18" charset="0"/>
              </a:rPr>
              <a:t>Czech </a:t>
            </a:r>
            <a:r>
              <a:rPr lang="de-DE" sz="1400" b="1" dirty="0" err="1" smtClean="0">
                <a:solidFill>
                  <a:srgbClr val="0000FF"/>
                </a:solidFill>
                <a:latin typeface="Times New Roman" pitchFamily="18" charset="0"/>
              </a:rPr>
              <a:t>Republic</a:t>
            </a:r>
            <a:r>
              <a:rPr lang="de-DE" sz="1400" b="1" dirty="0" smtClean="0">
                <a:solidFill>
                  <a:srgbClr val="0000FF"/>
                </a:solidFill>
                <a:latin typeface="Times New Roman" pitchFamily="18" charset="0"/>
              </a:rPr>
              <a:t> HEI-All</a:t>
            </a:r>
            <a:endParaRPr lang="de-DE" sz="1400" b="1" dirty="0">
              <a:solidFill>
                <a:srgbClr val="0000FF"/>
              </a:solidFill>
              <a:latin typeface="Times New Roman" pitchFamily="18" charset="0"/>
            </a:endParaRPr>
          </a:p>
        </p:txBody>
      </p:sp>
      <p:sp>
        <p:nvSpPr>
          <p:cNvPr id="74" name="Text Box 62"/>
          <p:cNvSpPr txBox="1">
            <a:spLocks noChangeArrowheads="1"/>
          </p:cNvSpPr>
          <p:nvPr/>
        </p:nvSpPr>
        <p:spPr bwMode="auto">
          <a:xfrm>
            <a:off x="4508502" y="2204864"/>
            <a:ext cx="1098351"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chemeClr val="accent2">
                    <a:lumMod val="50000"/>
                  </a:schemeClr>
                </a:solidFill>
                <a:latin typeface="Times New Roman" pitchFamily="18" charset="0"/>
              </a:rPr>
              <a:t>EU HEI-All</a:t>
            </a:r>
            <a:endParaRPr lang="de-DE" sz="1400" b="1" dirty="0">
              <a:solidFill>
                <a:schemeClr val="accent2">
                  <a:lumMod val="50000"/>
                </a:schemeClr>
              </a:solidFill>
              <a:latin typeface="Times New Roman" pitchFamily="18" charset="0"/>
            </a:endParaRPr>
          </a:p>
        </p:txBody>
      </p:sp>
      <p:sp>
        <p:nvSpPr>
          <p:cNvPr id="61" name="Rectangle 54"/>
          <p:cNvSpPr>
            <a:spLocks noChangeArrowheads="1"/>
          </p:cNvSpPr>
          <p:nvPr/>
        </p:nvSpPr>
        <p:spPr bwMode="auto">
          <a:xfrm>
            <a:off x="542060" y="5716147"/>
            <a:ext cx="2285614" cy="578785"/>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Employability of graduates</a:t>
            </a:r>
            <a:endParaRPr lang="en-US" sz="1200" b="1" dirty="0">
              <a:solidFill>
                <a:srgbClr val="C00000"/>
              </a:solidFill>
            </a:endParaRPr>
          </a:p>
        </p:txBody>
      </p:sp>
      <p:sp>
        <p:nvSpPr>
          <p:cNvPr id="62" name="Line 55"/>
          <p:cNvSpPr>
            <a:spLocks noChangeShapeType="1"/>
          </p:cNvSpPr>
          <p:nvPr/>
        </p:nvSpPr>
        <p:spPr bwMode="auto">
          <a:xfrm>
            <a:off x="3205272" y="6005540"/>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63" name="Oval 56"/>
          <p:cNvSpPr>
            <a:spLocks noChangeArrowheads="1"/>
          </p:cNvSpPr>
          <p:nvPr/>
        </p:nvSpPr>
        <p:spPr bwMode="auto">
          <a:xfrm>
            <a:off x="7657604" y="5933192"/>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64" name="Oval 57"/>
          <p:cNvSpPr>
            <a:spLocks noChangeArrowheads="1"/>
          </p:cNvSpPr>
          <p:nvPr/>
        </p:nvSpPr>
        <p:spPr bwMode="auto">
          <a:xfrm>
            <a:off x="6575229" y="5933192"/>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65" name="Oval 58"/>
          <p:cNvSpPr>
            <a:spLocks noChangeArrowheads="1"/>
          </p:cNvSpPr>
          <p:nvPr/>
        </p:nvSpPr>
        <p:spPr bwMode="auto">
          <a:xfrm>
            <a:off x="5424614" y="5933192"/>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66" name="Oval 59"/>
          <p:cNvSpPr>
            <a:spLocks noChangeArrowheads="1"/>
          </p:cNvSpPr>
          <p:nvPr/>
        </p:nvSpPr>
        <p:spPr bwMode="auto">
          <a:xfrm>
            <a:off x="4349062" y="5933192"/>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67" name="Oval 60"/>
          <p:cNvSpPr>
            <a:spLocks noChangeArrowheads="1"/>
          </p:cNvSpPr>
          <p:nvPr/>
        </p:nvSpPr>
        <p:spPr bwMode="auto">
          <a:xfrm>
            <a:off x="3279249" y="5933192"/>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5" name="Oval 67"/>
          <p:cNvSpPr>
            <a:spLocks noChangeArrowheads="1"/>
          </p:cNvSpPr>
          <p:nvPr/>
        </p:nvSpPr>
        <p:spPr bwMode="auto">
          <a:xfrm>
            <a:off x="6046992" y="5934892"/>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76" name="Oval 26"/>
          <p:cNvSpPr>
            <a:spLocks noChangeArrowheads="1"/>
          </p:cNvSpPr>
          <p:nvPr/>
        </p:nvSpPr>
        <p:spPr bwMode="auto">
          <a:xfrm>
            <a:off x="6384109" y="5924688"/>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7" name="Line 73"/>
          <p:cNvSpPr>
            <a:spLocks noChangeShapeType="1"/>
          </p:cNvSpPr>
          <p:nvPr/>
        </p:nvSpPr>
        <p:spPr bwMode="auto">
          <a:xfrm>
            <a:off x="6012160" y="5373216"/>
            <a:ext cx="504056" cy="648072"/>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78" name="Line 70"/>
          <p:cNvSpPr>
            <a:spLocks noChangeShapeType="1"/>
          </p:cNvSpPr>
          <p:nvPr/>
        </p:nvSpPr>
        <p:spPr bwMode="auto">
          <a:xfrm>
            <a:off x="5148064" y="5373216"/>
            <a:ext cx="1008112" cy="648072"/>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80" name="Rectangle 8"/>
          <p:cNvSpPr>
            <a:spLocks noChangeArrowheads="1"/>
          </p:cNvSpPr>
          <p:nvPr/>
        </p:nvSpPr>
        <p:spPr bwMode="auto">
          <a:xfrm>
            <a:off x="2843808" y="2655391"/>
            <a:ext cx="5409647"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endParaRPr lang="de-DE" sz="1200" b="1" dirty="0">
              <a:solidFill>
                <a:schemeClr val="bg1"/>
              </a:solidFill>
              <a:latin typeface="Times New Roman" pitchFamily="18" charset="0"/>
            </a:endParaRPr>
          </a:p>
        </p:txBody>
      </p:sp>
      <p:sp>
        <p:nvSpPr>
          <p:cNvPr id="81" name="Rectangle 32"/>
          <p:cNvSpPr>
            <a:spLocks noChangeArrowheads="1"/>
          </p:cNvSpPr>
          <p:nvPr/>
        </p:nvSpPr>
        <p:spPr bwMode="auto">
          <a:xfrm>
            <a:off x="2871298" y="2732063"/>
            <a:ext cx="1070066"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1-Not </a:t>
            </a:r>
            <a:r>
              <a:rPr lang="de-DE" sz="1200" b="1" dirty="0" err="1" smtClean="0">
                <a:latin typeface="Times New Roman" pitchFamily="18" charset="0"/>
              </a:rPr>
              <a:t>important</a:t>
            </a:r>
            <a:endParaRPr lang="de-DE" sz="1200" b="1" dirty="0">
              <a:latin typeface="Times New Roman" pitchFamily="18" charset="0"/>
            </a:endParaRPr>
          </a:p>
          <a:p>
            <a:pPr algn="ctr" defTabSz="914303" eaLnBrk="0" hangingPunct="0"/>
            <a:r>
              <a:rPr lang="de-DE" sz="1200" b="1" dirty="0" err="1" smtClean="0">
                <a:latin typeface="Times New Roman" pitchFamily="18" charset="0"/>
              </a:rPr>
              <a:t>at</a:t>
            </a:r>
            <a:r>
              <a:rPr lang="de-DE" sz="1200" b="1" dirty="0" smtClean="0">
                <a:latin typeface="Times New Roman" pitchFamily="18" charset="0"/>
              </a:rPr>
              <a:t> all</a:t>
            </a:r>
            <a:endParaRPr lang="de-DE" sz="1200" b="1" dirty="0">
              <a:latin typeface="Times New Roman" pitchFamily="18" charset="0"/>
            </a:endParaRPr>
          </a:p>
        </p:txBody>
      </p:sp>
      <p:sp>
        <p:nvSpPr>
          <p:cNvPr id="82" name="Rectangle 33"/>
          <p:cNvSpPr>
            <a:spLocks noChangeArrowheads="1"/>
          </p:cNvSpPr>
          <p:nvPr/>
        </p:nvSpPr>
        <p:spPr bwMode="auto">
          <a:xfrm>
            <a:off x="3957642" y="2732063"/>
            <a:ext cx="1050194"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2</a:t>
            </a:r>
            <a:endParaRPr lang="de-DE" sz="1200" b="1" dirty="0">
              <a:latin typeface="Times New Roman" pitchFamily="18" charset="0"/>
            </a:endParaRPr>
          </a:p>
        </p:txBody>
      </p:sp>
      <p:sp>
        <p:nvSpPr>
          <p:cNvPr id="83" name="Rectangle 34"/>
          <p:cNvSpPr>
            <a:spLocks noChangeArrowheads="1"/>
          </p:cNvSpPr>
          <p:nvPr/>
        </p:nvSpPr>
        <p:spPr bwMode="auto">
          <a:xfrm>
            <a:off x="5037806" y="2732063"/>
            <a:ext cx="991789"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3</a:t>
            </a:r>
            <a:endParaRPr lang="de-DE" sz="1200" b="1" dirty="0">
              <a:latin typeface="Times New Roman" pitchFamily="18" charset="0"/>
            </a:endParaRPr>
          </a:p>
        </p:txBody>
      </p:sp>
      <p:sp>
        <p:nvSpPr>
          <p:cNvPr id="84" name="Rectangle 35"/>
          <p:cNvSpPr>
            <a:spLocks noChangeArrowheads="1"/>
          </p:cNvSpPr>
          <p:nvPr/>
        </p:nvSpPr>
        <p:spPr bwMode="auto">
          <a:xfrm>
            <a:off x="6070540" y="2732063"/>
            <a:ext cx="1080119"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4</a:t>
            </a:r>
            <a:endParaRPr lang="de-DE" sz="1200" b="1" dirty="0">
              <a:latin typeface="Times New Roman" pitchFamily="18" charset="0"/>
            </a:endParaRPr>
          </a:p>
        </p:txBody>
      </p:sp>
      <p:sp>
        <p:nvSpPr>
          <p:cNvPr id="85" name="Rectangle 36"/>
          <p:cNvSpPr>
            <a:spLocks noChangeArrowheads="1"/>
          </p:cNvSpPr>
          <p:nvPr/>
        </p:nvSpPr>
        <p:spPr bwMode="auto">
          <a:xfrm>
            <a:off x="7211786" y="2732063"/>
            <a:ext cx="1018994"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5-Very </a:t>
            </a:r>
          </a:p>
          <a:p>
            <a:pPr algn="ctr" defTabSz="914303" eaLnBrk="0" hangingPunct="0"/>
            <a:r>
              <a:rPr lang="de-DE" sz="1200" b="1" dirty="0" err="1" smtClean="0">
                <a:latin typeface="Times New Roman" pitchFamily="18" charset="0"/>
              </a:rPr>
              <a:t>important</a:t>
            </a:r>
            <a:endParaRPr lang="de-DE" sz="1200" b="1" dirty="0">
              <a:latin typeface="Times New Roman" pitchFamily="18" charset="0"/>
            </a:endParaRPr>
          </a:p>
        </p:txBody>
      </p:sp>
    </p:spTree>
    <p:extLst>
      <p:ext uri="{BB962C8B-B14F-4D97-AF65-F5344CB8AC3E}">
        <p14:creationId xmlns:p14="http://schemas.microsoft.com/office/powerpoint/2010/main" val="1280179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509489" y="1700808"/>
            <a:ext cx="6965062" cy="514350"/>
          </a:xfrm>
          <a:noFill/>
        </p:spPr>
        <p:txBody>
          <a:bodyPr lIns="92063" tIns="46032" rIns="92063" bIns="46032" anchor="b">
            <a:normAutofit fontScale="90000"/>
          </a:bodyPr>
          <a:lstStyle/>
          <a:p>
            <a:r>
              <a:rPr lang="en-US" sz="2000" dirty="0" smtClean="0">
                <a:solidFill>
                  <a:srgbClr val="421C5E"/>
                </a:solidFill>
              </a:rPr>
              <a:t>Q25. Over the next years, industry demand for employees with qualifications combining practical skills and academic higher education will increase.</a:t>
            </a:r>
            <a:endParaRPr lang="en-US" sz="2000" b="1" dirty="0" smtClean="0">
              <a:solidFill>
                <a:srgbClr val="421C5E"/>
              </a:solidFill>
            </a:endParaRPr>
          </a:p>
        </p:txBody>
      </p:sp>
      <p:sp>
        <p:nvSpPr>
          <p:cNvPr id="28677" name="Text Box 3"/>
          <p:cNvSpPr txBox="1">
            <a:spLocks noChangeArrowheads="1"/>
          </p:cNvSpPr>
          <p:nvPr/>
        </p:nvSpPr>
        <p:spPr bwMode="auto">
          <a:xfrm>
            <a:off x="828675" y="6057900"/>
            <a:ext cx="5943600" cy="307975"/>
          </a:xfrm>
          <a:prstGeom prst="rect">
            <a:avLst/>
          </a:prstGeom>
          <a:noFill/>
          <a:ln w="12700">
            <a:noFill/>
            <a:miter lim="800000"/>
            <a:headEnd type="none" w="sm" len="sm"/>
            <a:tailEnd type="none" w="sm" len="sm"/>
          </a:ln>
        </p:spPr>
        <p:txBody>
          <a:bodyPr lIns="91427" tIns="45714" rIns="91427" bIns="45714">
            <a:spAutoFit/>
          </a:bodyPr>
          <a:lstStyle/>
          <a:p>
            <a:pPr defTabSz="912813" eaLnBrk="0" hangingPunct="0">
              <a:spcBef>
                <a:spcPct val="50000"/>
              </a:spcBef>
            </a:pPr>
            <a:endParaRPr lang="de-DE" sz="1400"/>
          </a:p>
        </p:txBody>
      </p:sp>
      <p:graphicFrame>
        <p:nvGraphicFramePr>
          <p:cNvPr id="11" name="Object 2"/>
          <p:cNvGraphicFramePr>
            <a:graphicFrameLocks noGrp="1" noChangeAspect="1"/>
          </p:cNvGraphicFramePr>
          <p:nvPr>
            <p:ph type="chart" sz="half" idx="1"/>
            <p:extLst>
              <p:ext uri="{D42A27DB-BD31-4B8C-83A1-F6EECF244321}">
                <p14:modId xmlns:p14="http://schemas.microsoft.com/office/powerpoint/2010/main" val="1380003315"/>
              </p:ext>
            </p:extLst>
          </p:nvPr>
        </p:nvGraphicFramePr>
        <p:xfrm>
          <a:off x="107504" y="2132856"/>
          <a:ext cx="8892480" cy="3979863"/>
        </p:xfrm>
        <a:graphic>
          <a:graphicData uri="http://schemas.openxmlformats.org/drawingml/2006/chart">
            <c:chart xmlns:c="http://schemas.openxmlformats.org/drawingml/2006/chart" xmlns:r="http://schemas.openxmlformats.org/officeDocument/2006/relationships" r:id="rId3"/>
          </a:graphicData>
        </a:graphic>
      </p:graphicFrame>
      <p:sp>
        <p:nvSpPr>
          <p:cNvPr id="28680" name="AutoShape 8"/>
          <p:cNvSpPr>
            <a:spLocks noChangeArrowheads="1"/>
          </p:cNvSpPr>
          <p:nvPr/>
        </p:nvSpPr>
        <p:spPr bwMode="auto">
          <a:xfrm>
            <a:off x="7668344" y="1336502"/>
            <a:ext cx="1328291" cy="868362"/>
          </a:xfrm>
          <a:prstGeom prst="roundRect">
            <a:avLst>
              <a:gd name="adj" fmla="val 16667"/>
            </a:avLst>
          </a:prstGeom>
          <a:solidFill>
            <a:schemeClr val="bg2">
              <a:lumMod val="10000"/>
            </a:schemeClr>
          </a:solidFill>
          <a:ln w="9525">
            <a:solidFill>
              <a:schemeClr val="tx1"/>
            </a:solidFill>
            <a:round/>
            <a:headEnd/>
            <a:tailEnd/>
          </a:ln>
        </p:spPr>
        <p:txBody>
          <a:bodyPr wrap="none" lIns="87920" tIns="43960" rIns="87920" bIns="43960" anchor="ctr"/>
          <a:lstStyle/>
          <a:p>
            <a:pPr algn="ctr" eaLnBrk="0" hangingPunct="0"/>
            <a:r>
              <a:rPr lang="de-DE" sz="1000" dirty="0" smtClean="0">
                <a:solidFill>
                  <a:schemeClr val="bg1"/>
                </a:solidFill>
              </a:rPr>
              <a:t>Trends </a:t>
            </a:r>
            <a:r>
              <a:rPr lang="de-DE" sz="1000" dirty="0" err="1" smtClean="0">
                <a:solidFill>
                  <a:schemeClr val="bg1"/>
                </a:solidFill>
              </a:rPr>
              <a:t>and</a:t>
            </a:r>
            <a:r>
              <a:rPr lang="de-DE" sz="1000" dirty="0" smtClean="0">
                <a:solidFill>
                  <a:schemeClr val="bg1"/>
                </a:solidFill>
              </a:rPr>
              <a:t> Drivers </a:t>
            </a:r>
            <a:br>
              <a:rPr lang="de-DE" sz="1000" dirty="0" smtClean="0">
                <a:solidFill>
                  <a:schemeClr val="bg1"/>
                </a:solidFill>
              </a:rPr>
            </a:br>
            <a:r>
              <a:rPr lang="de-DE" sz="1000" dirty="0" err="1" smtClean="0">
                <a:solidFill>
                  <a:schemeClr val="bg1"/>
                </a:solidFill>
              </a:rPr>
              <a:t>for</a:t>
            </a:r>
            <a:r>
              <a:rPr lang="de-DE" sz="1000" dirty="0" smtClean="0">
                <a:solidFill>
                  <a:schemeClr val="bg1"/>
                </a:solidFill>
              </a:rPr>
              <a:t> </a:t>
            </a:r>
            <a:br>
              <a:rPr lang="de-DE" sz="1000" dirty="0" smtClean="0">
                <a:solidFill>
                  <a:schemeClr val="bg1"/>
                </a:solidFill>
              </a:rPr>
            </a:br>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28682" name="Foliennummernplatzhalter 1"/>
          <p:cNvSpPr txBox="1">
            <a:spLocks/>
          </p:cNvSpPr>
          <p:nvPr/>
        </p:nvSpPr>
        <p:spPr bwMode="auto">
          <a:xfrm>
            <a:off x="5257800" y="6324600"/>
            <a:ext cx="3773488" cy="647700"/>
          </a:xfrm>
          <a:prstGeom prst="rect">
            <a:avLst/>
          </a:prstGeom>
          <a:noFill/>
          <a:ln w="9525">
            <a:noFill/>
            <a:miter lim="800000"/>
            <a:headEnd/>
            <a:tailEnd/>
          </a:ln>
        </p:spPr>
        <p:txBody>
          <a:bodyPr lIns="89927" tIns="44964" rIns="89927" bIns="44964"/>
          <a:lstStyle/>
          <a:p>
            <a:pPr algn="r"/>
            <a:endParaRPr lang="de-CH" sz="2800" dirty="0">
              <a:solidFill>
                <a:schemeClr val="hlink"/>
              </a:solidFill>
            </a:endParaRPr>
          </a:p>
        </p:txBody>
      </p:sp>
    </p:spTree>
    <p:extLst>
      <p:ext uri="{BB962C8B-B14F-4D97-AF65-F5344CB8AC3E}">
        <p14:creationId xmlns:p14="http://schemas.microsoft.com/office/powerpoint/2010/main" val="21574276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509489" y="1700808"/>
            <a:ext cx="6965062" cy="514350"/>
          </a:xfrm>
          <a:noFill/>
        </p:spPr>
        <p:txBody>
          <a:bodyPr lIns="92063" tIns="46032" rIns="92063" bIns="46032" anchor="b">
            <a:normAutofit fontScale="90000"/>
          </a:bodyPr>
          <a:lstStyle/>
          <a:p>
            <a:r>
              <a:rPr lang="en-US" sz="2000" dirty="0" smtClean="0">
                <a:solidFill>
                  <a:srgbClr val="421C5E"/>
                </a:solidFill>
              </a:rPr>
              <a:t>Q19. Are there regulations, guidelines or policies that explicitly define the shape and particular structure of PHE in your country?</a:t>
            </a:r>
            <a:endParaRPr lang="en-US" sz="2000" b="1" dirty="0" smtClean="0">
              <a:solidFill>
                <a:srgbClr val="421C5E"/>
              </a:solidFill>
            </a:endParaRPr>
          </a:p>
        </p:txBody>
      </p:sp>
      <p:sp>
        <p:nvSpPr>
          <p:cNvPr id="28677" name="Text Box 3"/>
          <p:cNvSpPr txBox="1">
            <a:spLocks noChangeArrowheads="1"/>
          </p:cNvSpPr>
          <p:nvPr/>
        </p:nvSpPr>
        <p:spPr bwMode="auto">
          <a:xfrm>
            <a:off x="828675" y="6057900"/>
            <a:ext cx="5943600" cy="307975"/>
          </a:xfrm>
          <a:prstGeom prst="rect">
            <a:avLst/>
          </a:prstGeom>
          <a:noFill/>
          <a:ln w="12700">
            <a:noFill/>
            <a:miter lim="800000"/>
            <a:headEnd type="none" w="sm" len="sm"/>
            <a:tailEnd type="none" w="sm" len="sm"/>
          </a:ln>
        </p:spPr>
        <p:txBody>
          <a:bodyPr lIns="91427" tIns="45714" rIns="91427" bIns="45714">
            <a:spAutoFit/>
          </a:bodyPr>
          <a:lstStyle/>
          <a:p>
            <a:pPr defTabSz="912813" eaLnBrk="0" hangingPunct="0">
              <a:spcBef>
                <a:spcPct val="50000"/>
              </a:spcBef>
            </a:pPr>
            <a:endParaRPr lang="de-DE" sz="1400"/>
          </a:p>
        </p:txBody>
      </p:sp>
      <p:graphicFrame>
        <p:nvGraphicFramePr>
          <p:cNvPr id="11" name="Object 2"/>
          <p:cNvGraphicFramePr>
            <a:graphicFrameLocks noGrp="1" noChangeAspect="1"/>
          </p:cNvGraphicFramePr>
          <p:nvPr>
            <p:ph type="chart" sz="half" idx="1"/>
            <p:extLst>
              <p:ext uri="{D42A27DB-BD31-4B8C-83A1-F6EECF244321}">
                <p14:modId xmlns:p14="http://schemas.microsoft.com/office/powerpoint/2010/main" val="1474423986"/>
              </p:ext>
            </p:extLst>
          </p:nvPr>
        </p:nvGraphicFramePr>
        <p:xfrm>
          <a:off x="107504" y="2132856"/>
          <a:ext cx="8892480" cy="3979863"/>
        </p:xfrm>
        <a:graphic>
          <a:graphicData uri="http://schemas.openxmlformats.org/drawingml/2006/chart">
            <c:chart xmlns:c="http://schemas.openxmlformats.org/drawingml/2006/chart" xmlns:r="http://schemas.openxmlformats.org/officeDocument/2006/relationships" r:id="rId3"/>
          </a:graphicData>
        </a:graphic>
      </p:graphicFrame>
      <p:sp>
        <p:nvSpPr>
          <p:cNvPr id="28680" name="AutoShape 8"/>
          <p:cNvSpPr>
            <a:spLocks noChangeArrowheads="1"/>
          </p:cNvSpPr>
          <p:nvPr/>
        </p:nvSpPr>
        <p:spPr bwMode="auto">
          <a:xfrm>
            <a:off x="7668344" y="1336502"/>
            <a:ext cx="1328291" cy="868362"/>
          </a:xfrm>
          <a:prstGeom prst="roundRect">
            <a:avLst>
              <a:gd name="adj" fmla="val 16667"/>
            </a:avLst>
          </a:prstGeom>
          <a:solidFill>
            <a:schemeClr val="bg2">
              <a:lumMod val="25000"/>
            </a:schemeClr>
          </a:solidFill>
          <a:ln w="9525">
            <a:solidFill>
              <a:schemeClr val="tx1"/>
            </a:solidFill>
            <a:round/>
            <a:headEnd/>
            <a:tailEnd/>
          </a:ln>
        </p:spPr>
        <p:txBody>
          <a:bodyPr wrap="none" lIns="87920" tIns="43960" rIns="87920" bIns="43960" anchor="ctr"/>
          <a:lstStyle/>
          <a:p>
            <a:pPr algn="ctr" eaLnBrk="0" hangingPunct="0"/>
            <a:r>
              <a:rPr lang="de-DE" sz="1000" dirty="0" smtClean="0">
                <a:solidFill>
                  <a:schemeClr val="bg1"/>
                </a:solidFill>
              </a:rPr>
              <a:t>Development </a:t>
            </a:r>
            <a:br>
              <a:rPr lang="de-DE" sz="1000" dirty="0" smtClean="0">
                <a:solidFill>
                  <a:schemeClr val="bg1"/>
                </a:solidFill>
              </a:rPr>
            </a:br>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28682" name="Foliennummernplatzhalter 1"/>
          <p:cNvSpPr txBox="1">
            <a:spLocks/>
          </p:cNvSpPr>
          <p:nvPr/>
        </p:nvSpPr>
        <p:spPr bwMode="auto">
          <a:xfrm>
            <a:off x="5257800" y="6324600"/>
            <a:ext cx="3773488" cy="647700"/>
          </a:xfrm>
          <a:prstGeom prst="rect">
            <a:avLst/>
          </a:prstGeom>
          <a:noFill/>
          <a:ln w="9525">
            <a:noFill/>
            <a:miter lim="800000"/>
            <a:headEnd/>
            <a:tailEnd/>
          </a:ln>
        </p:spPr>
        <p:txBody>
          <a:bodyPr lIns="89927" tIns="44964" rIns="89927" bIns="44964"/>
          <a:lstStyle/>
          <a:p>
            <a:pPr algn="r"/>
            <a:endParaRPr lang="de-CH" sz="2800" dirty="0">
              <a:solidFill>
                <a:schemeClr val="hlink"/>
              </a:solidFill>
            </a:endParaRPr>
          </a:p>
        </p:txBody>
      </p:sp>
    </p:spTree>
    <p:extLst>
      <p:ext uri="{BB962C8B-B14F-4D97-AF65-F5344CB8AC3E}">
        <p14:creationId xmlns:p14="http://schemas.microsoft.com/office/powerpoint/2010/main" val="267332073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6502"/>
            <a:ext cx="8229600" cy="4972818"/>
          </a:xfrm>
        </p:spPr>
        <p:txBody>
          <a:bodyPr>
            <a:normAutofit/>
          </a:bodyPr>
          <a:lstStyle/>
          <a:p>
            <a:r>
              <a:rPr lang="en-GB" sz="1800" dirty="0" smtClean="0">
                <a:solidFill>
                  <a:srgbClr val="2E67B2"/>
                </a:solidFill>
              </a:rPr>
              <a:t>A significant number of participants perceive that the cooperation between higher education and professional sphere is not frequently occurring and used practice. All data from Czech Republic are lower than the EU average data.</a:t>
            </a:r>
          </a:p>
          <a:p>
            <a:r>
              <a:rPr lang="en-GB" sz="1800" dirty="0" smtClean="0">
                <a:solidFill>
                  <a:srgbClr val="2E67B2"/>
                </a:solidFill>
              </a:rPr>
              <a:t>There is some involvement of employers in policy development. The data shows a high variance compared to the EU average.</a:t>
            </a:r>
          </a:p>
          <a:p>
            <a:r>
              <a:rPr lang="en-GB" sz="1800" dirty="0" smtClean="0">
                <a:solidFill>
                  <a:srgbClr val="2E67B2"/>
                </a:solidFill>
              </a:rPr>
              <a:t>There is a very low level of involvement of companies in the evaluation / accreditation in Czech Republic. The data is the lowest level and shows a high variance to the EU average.</a:t>
            </a:r>
          </a:p>
          <a:p>
            <a:r>
              <a:rPr lang="en-GB" sz="1800" dirty="0" smtClean="0">
                <a:solidFill>
                  <a:srgbClr val="2E67B2"/>
                </a:solidFill>
              </a:rPr>
              <a:t>The provision of internships is frequently occurring, but lower than the EU average</a:t>
            </a:r>
          </a:p>
          <a:p>
            <a:r>
              <a:rPr lang="en-GB" sz="1800" dirty="0" smtClean="0">
                <a:solidFill>
                  <a:srgbClr val="2E67B2"/>
                </a:solidFill>
              </a:rPr>
              <a:t>The participants state that the importance of PHE in the labour market is not very high in Czech Republic. The data is the lowest compared to other EU countries….</a:t>
            </a:r>
          </a:p>
          <a:p>
            <a:r>
              <a:rPr lang="en-GB" sz="1800" dirty="0" smtClean="0">
                <a:solidFill>
                  <a:srgbClr val="2E67B2"/>
                </a:solidFill>
              </a:rPr>
              <a:t>… and the rate of the current offer / fulfilment is seen as low in Czech Republic compared to the EU average.</a:t>
            </a:r>
            <a:endParaRPr lang="en-GB" sz="1800" dirty="0" smtClean="0">
              <a:solidFill>
                <a:srgbClr val="2E67B2"/>
              </a:solidFill>
            </a:endParaRPr>
          </a:p>
        </p:txBody>
      </p:sp>
      <p:sp>
        <p:nvSpPr>
          <p:cNvPr id="5" name="Title 1"/>
          <p:cNvSpPr txBox="1">
            <a:spLocks/>
          </p:cNvSpPr>
          <p:nvPr/>
        </p:nvSpPr>
        <p:spPr>
          <a:xfrm>
            <a:off x="2771800" y="3448"/>
            <a:ext cx="5112568" cy="9178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solidFill>
                <a:latin typeface="Comfortaa" pitchFamily="34" charset="0"/>
                <a:ea typeface="+mj-ea"/>
                <a:cs typeface="+mj-cs"/>
              </a:defRPr>
            </a:lvl1pPr>
          </a:lstStyle>
          <a:p>
            <a:pPr fontAlgn="auto">
              <a:spcAft>
                <a:spcPts val="0"/>
              </a:spcAft>
            </a:pPr>
            <a:endParaRPr lang="en-GB" dirty="0"/>
          </a:p>
        </p:txBody>
      </p:sp>
      <p:sp>
        <p:nvSpPr>
          <p:cNvPr id="6" name="Nadpis 5"/>
          <p:cNvSpPr>
            <a:spLocks noGrp="1"/>
          </p:cNvSpPr>
          <p:nvPr>
            <p:ph type="title"/>
          </p:nvPr>
        </p:nvSpPr>
        <p:spPr>
          <a:xfrm>
            <a:off x="2771800" y="116632"/>
            <a:ext cx="6224834" cy="804664"/>
          </a:xfrm>
        </p:spPr>
        <p:txBody>
          <a:bodyPr>
            <a:noAutofit/>
          </a:bodyPr>
          <a:lstStyle/>
          <a:p>
            <a:r>
              <a:rPr lang="en-GB" sz="3600" dirty="0"/>
              <a:t>Interaction with the World of Work : </a:t>
            </a:r>
            <a:r>
              <a:rPr lang="en-GB" sz="3600" dirty="0" smtClean="0"/>
              <a:t>Findings</a:t>
            </a:r>
            <a:endParaRPr lang="cs-CZ" sz="3600" dirty="0"/>
          </a:p>
        </p:txBody>
      </p:sp>
    </p:spTree>
    <p:extLst>
      <p:ext uri="{BB962C8B-B14F-4D97-AF65-F5344CB8AC3E}">
        <p14:creationId xmlns:p14="http://schemas.microsoft.com/office/powerpoint/2010/main" val="1652481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395536" y="3561792"/>
            <a:ext cx="2990804"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Involvement of employers in </a:t>
            </a:r>
          </a:p>
          <a:p>
            <a:pPr algn="ctr" defTabSz="914303" eaLnBrk="0" hangingPunct="0"/>
            <a:r>
              <a:rPr lang="en-US" sz="1200" b="1" dirty="0" smtClean="0">
                <a:solidFill>
                  <a:srgbClr val="C00000"/>
                </a:solidFill>
              </a:rPr>
              <a:t>policy development</a:t>
            </a:r>
            <a:endParaRPr lang="en-US" sz="1200" b="1" dirty="0">
              <a:solidFill>
                <a:srgbClr val="C00000"/>
              </a:solidFill>
            </a:endParaRPr>
          </a:p>
        </p:txBody>
      </p:sp>
      <p:sp>
        <p:nvSpPr>
          <p:cNvPr id="356357" name="Rectangle 5"/>
          <p:cNvSpPr>
            <a:spLocks noChangeArrowheads="1"/>
          </p:cNvSpPr>
          <p:nvPr/>
        </p:nvSpPr>
        <p:spPr bwMode="auto">
          <a:xfrm>
            <a:off x="395536" y="2927239"/>
            <a:ext cx="2990804" cy="6089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u="sng" dirty="0" err="1" smtClean="0">
                <a:solidFill>
                  <a:srgbClr val="002060"/>
                </a:solidFill>
                <a:latin typeface="Times New Roman" pitchFamily="18" charset="0"/>
              </a:rPr>
              <a:t>Limkages</a:t>
            </a:r>
            <a:endParaRPr lang="de-DE" sz="1200" b="1" u="sng" dirty="0">
              <a:solidFill>
                <a:srgbClr val="002060"/>
              </a:solidFill>
              <a:latin typeface="Times New Roman" pitchFamily="18" charset="0"/>
            </a:endParaRPr>
          </a:p>
        </p:txBody>
      </p:sp>
      <p:sp>
        <p:nvSpPr>
          <p:cNvPr id="356358" name="Rectangle 6"/>
          <p:cNvSpPr>
            <a:spLocks noChangeArrowheads="1"/>
          </p:cNvSpPr>
          <p:nvPr/>
        </p:nvSpPr>
        <p:spPr bwMode="auto">
          <a:xfrm>
            <a:off x="395536" y="4146606"/>
            <a:ext cx="2990804" cy="6089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Involvement of employers in the </a:t>
            </a:r>
          </a:p>
          <a:p>
            <a:pPr algn="ctr" defTabSz="914303" eaLnBrk="0" hangingPunct="0"/>
            <a:r>
              <a:rPr lang="en-US" sz="1200" b="1" dirty="0" smtClean="0">
                <a:solidFill>
                  <a:srgbClr val="C00000"/>
                </a:solidFill>
              </a:rPr>
              <a:t>QA procedures of higher education institutions</a:t>
            </a:r>
            <a:endParaRPr lang="en-US" sz="1200" b="1" dirty="0">
              <a:solidFill>
                <a:srgbClr val="C00000"/>
              </a:solidFill>
            </a:endParaRPr>
          </a:p>
        </p:txBody>
      </p:sp>
      <p:sp>
        <p:nvSpPr>
          <p:cNvPr id="356359" name="Rectangle 7"/>
          <p:cNvSpPr>
            <a:spLocks noChangeArrowheads="1"/>
          </p:cNvSpPr>
          <p:nvPr/>
        </p:nvSpPr>
        <p:spPr bwMode="auto">
          <a:xfrm>
            <a:off x="395536" y="4755536"/>
            <a:ext cx="2990804"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Involvement of employers in setting </a:t>
            </a:r>
          </a:p>
          <a:p>
            <a:pPr algn="ctr" defTabSz="914303" eaLnBrk="0" hangingPunct="0"/>
            <a:r>
              <a:rPr lang="en-US" sz="1200" b="1" dirty="0" smtClean="0">
                <a:solidFill>
                  <a:srgbClr val="C00000"/>
                </a:solidFill>
              </a:rPr>
              <a:t>learning outcomes / curriculum design</a:t>
            </a:r>
            <a:endParaRPr lang="de-DE" sz="1200" b="1" dirty="0">
              <a:solidFill>
                <a:srgbClr val="C00000"/>
              </a:solidFill>
            </a:endParaRPr>
          </a:p>
        </p:txBody>
      </p:sp>
      <p:sp>
        <p:nvSpPr>
          <p:cNvPr id="356360" name="Rectangle 8"/>
          <p:cNvSpPr>
            <a:spLocks noChangeArrowheads="1"/>
          </p:cNvSpPr>
          <p:nvPr/>
        </p:nvSpPr>
        <p:spPr bwMode="auto">
          <a:xfrm>
            <a:off x="3402436" y="2927437"/>
            <a:ext cx="5409647"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endParaRPr lang="de-DE" sz="1200" b="1" dirty="0">
              <a:solidFill>
                <a:schemeClr val="bg1"/>
              </a:solidFill>
              <a:latin typeface="Times New Roman" pitchFamily="18" charset="0"/>
            </a:endParaRPr>
          </a:p>
        </p:txBody>
      </p:sp>
      <p:sp>
        <p:nvSpPr>
          <p:cNvPr id="356361" name="Rectangle 9"/>
          <p:cNvSpPr>
            <a:spLocks noChangeArrowheads="1"/>
          </p:cNvSpPr>
          <p:nvPr/>
        </p:nvSpPr>
        <p:spPr bwMode="auto">
          <a:xfrm>
            <a:off x="3410825" y="3561792"/>
            <a:ext cx="5409647" cy="2387488"/>
          </a:xfrm>
          <a:prstGeom prst="rect">
            <a:avLst/>
          </a:prstGeom>
          <a:solidFill>
            <a:srgbClr val="FFFFFF"/>
          </a:solidFill>
          <a:ln w="9525">
            <a:solidFill>
              <a:schemeClr val="tx1"/>
            </a:solidFill>
            <a:miter lim="800000"/>
            <a:headEnd/>
            <a:tailEnd/>
          </a:ln>
          <a:effectLst/>
        </p:spPr>
        <p:txBody>
          <a:bodyPr wrap="none" lIns="87920" tIns="43960" rIns="87920" bIns="43960" anchor="ctr"/>
          <a:lstStyle/>
          <a:p>
            <a:endParaRPr lang="de-DE"/>
          </a:p>
        </p:txBody>
      </p:sp>
      <p:sp>
        <p:nvSpPr>
          <p:cNvPr id="356362" name="Line 10"/>
          <p:cNvSpPr>
            <a:spLocks noChangeShapeType="1"/>
          </p:cNvSpPr>
          <p:nvPr/>
        </p:nvSpPr>
        <p:spPr bwMode="auto">
          <a:xfrm>
            <a:off x="3767020" y="3842141"/>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3" name="Line 11"/>
          <p:cNvSpPr>
            <a:spLocks noChangeShapeType="1"/>
          </p:cNvSpPr>
          <p:nvPr/>
        </p:nvSpPr>
        <p:spPr bwMode="auto">
          <a:xfrm>
            <a:off x="3763938" y="5081103"/>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4" name="Line 12"/>
          <p:cNvSpPr>
            <a:spLocks noChangeShapeType="1"/>
          </p:cNvSpPr>
          <p:nvPr/>
        </p:nvSpPr>
        <p:spPr bwMode="auto">
          <a:xfrm>
            <a:off x="3767020" y="4451071"/>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5" name="Line 13"/>
          <p:cNvSpPr>
            <a:spLocks noChangeShapeType="1"/>
          </p:cNvSpPr>
          <p:nvPr/>
        </p:nvSpPr>
        <p:spPr bwMode="auto">
          <a:xfrm flipH="1">
            <a:off x="3911893" y="3417096"/>
            <a:ext cx="0" cy="2459836"/>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6" name="Line 14"/>
          <p:cNvSpPr>
            <a:spLocks noChangeShapeType="1"/>
          </p:cNvSpPr>
          <p:nvPr/>
        </p:nvSpPr>
        <p:spPr bwMode="auto">
          <a:xfrm>
            <a:off x="7166929" y="3417096"/>
            <a:ext cx="0" cy="2387488"/>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7" name="Line 15"/>
          <p:cNvSpPr>
            <a:spLocks noChangeShapeType="1"/>
          </p:cNvSpPr>
          <p:nvPr/>
        </p:nvSpPr>
        <p:spPr bwMode="auto">
          <a:xfrm>
            <a:off x="6057258" y="3460807"/>
            <a:ext cx="1541" cy="2271429"/>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8" name="Line 16"/>
          <p:cNvSpPr>
            <a:spLocks noChangeShapeType="1"/>
          </p:cNvSpPr>
          <p:nvPr/>
        </p:nvSpPr>
        <p:spPr bwMode="auto">
          <a:xfrm flipH="1">
            <a:off x="4947586" y="3417096"/>
            <a:ext cx="0" cy="2387488"/>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9" name="Oval 17"/>
          <p:cNvSpPr>
            <a:spLocks noChangeArrowheads="1"/>
          </p:cNvSpPr>
          <p:nvPr/>
        </p:nvSpPr>
        <p:spPr bwMode="auto">
          <a:xfrm>
            <a:off x="7092951" y="498463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1" name="Oval 19"/>
          <p:cNvSpPr>
            <a:spLocks noChangeArrowheads="1"/>
          </p:cNvSpPr>
          <p:nvPr/>
        </p:nvSpPr>
        <p:spPr bwMode="auto">
          <a:xfrm>
            <a:off x="5983279" y="3765272"/>
            <a:ext cx="15257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2" name="Oval 20"/>
          <p:cNvSpPr>
            <a:spLocks noChangeArrowheads="1"/>
          </p:cNvSpPr>
          <p:nvPr/>
        </p:nvSpPr>
        <p:spPr bwMode="auto">
          <a:xfrm>
            <a:off x="5983279" y="4375708"/>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3" name="Oval 21"/>
          <p:cNvSpPr>
            <a:spLocks noChangeArrowheads="1"/>
          </p:cNvSpPr>
          <p:nvPr/>
        </p:nvSpPr>
        <p:spPr bwMode="auto">
          <a:xfrm>
            <a:off x="5983279" y="4984639"/>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5" name="Oval 23"/>
          <p:cNvSpPr>
            <a:spLocks noChangeArrowheads="1"/>
          </p:cNvSpPr>
          <p:nvPr/>
        </p:nvSpPr>
        <p:spPr bwMode="auto">
          <a:xfrm>
            <a:off x="4873608" y="3778836"/>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6" name="Oval 24"/>
          <p:cNvSpPr>
            <a:spLocks noChangeArrowheads="1"/>
          </p:cNvSpPr>
          <p:nvPr/>
        </p:nvSpPr>
        <p:spPr bwMode="auto">
          <a:xfrm>
            <a:off x="4873608" y="5008755"/>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81" name="Line 29"/>
          <p:cNvSpPr>
            <a:spLocks noChangeShapeType="1"/>
          </p:cNvSpPr>
          <p:nvPr/>
        </p:nvSpPr>
        <p:spPr bwMode="auto">
          <a:xfrm>
            <a:off x="5665768" y="4450760"/>
            <a:ext cx="72008" cy="648072"/>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2" name="Line 30"/>
          <p:cNvSpPr>
            <a:spLocks noChangeShapeType="1"/>
          </p:cNvSpPr>
          <p:nvPr/>
        </p:nvSpPr>
        <p:spPr bwMode="auto">
          <a:xfrm flipH="1">
            <a:off x="5696832" y="3861048"/>
            <a:ext cx="72008" cy="576064"/>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3" name="Line 31"/>
          <p:cNvSpPr>
            <a:spLocks noChangeShapeType="1"/>
          </p:cNvSpPr>
          <p:nvPr/>
        </p:nvSpPr>
        <p:spPr bwMode="auto">
          <a:xfrm>
            <a:off x="8276600" y="3417096"/>
            <a:ext cx="0" cy="2387488"/>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84" name="Rectangle 32"/>
          <p:cNvSpPr>
            <a:spLocks noChangeArrowheads="1"/>
          </p:cNvSpPr>
          <p:nvPr/>
        </p:nvSpPr>
        <p:spPr bwMode="auto">
          <a:xfrm>
            <a:off x="3461860" y="3004109"/>
            <a:ext cx="915479"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1-Not</a:t>
            </a:r>
          </a:p>
          <a:p>
            <a:pPr algn="ctr" defTabSz="914303" eaLnBrk="0" hangingPunct="0"/>
            <a:r>
              <a:rPr lang="de-DE" sz="1200" b="1" dirty="0" smtClean="0">
                <a:latin typeface="Times New Roman" pitchFamily="18" charset="0"/>
              </a:rPr>
              <a:t>existent</a:t>
            </a:r>
            <a:endParaRPr lang="de-DE" sz="1200" b="1" dirty="0">
              <a:latin typeface="Times New Roman" pitchFamily="18" charset="0"/>
            </a:endParaRPr>
          </a:p>
        </p:txBody>
      </p:sp>
      <p:sp>
        <p:nvSpPr>
          <p:cNvPr id="356385" name="Rectangle 33"/>
          <p:cNvSpPr>
            <a:spLocks noChangeArrowheads="1"/>
          </p:cNvSpPr>
          <p:nvPr/>
        </p:nvSpPr>
        <p:spPr bwMode="auto">
          <a:xfrm>
            <a:off x="4529918" y="3004109"/>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2</a:t>
            </a:r>
            <a:endParaRPr lang="de-DE" sz="1200" b="1" dirty="0">
              <a:latin typeface="Times New Roman" pitchFamily="18" charset="0"/>
            </a:endParaRPr>
          </a:p>
        </p:txBody>
      </p:sp>
      <p:sp>
        <p:nvSpPr>
          <p:cNvPr id="356386" name="Rectangle 34"/>
          <p:cNvSpPr>
            <a:spLocks noChangeArrowheads="1"/>
          </p:cNvSpPr>
          <p:nvPr/>
        </p:nvSpPr>
        <p:spPr bwMode="auto">
          <a:xfrm>
            <a:off x="5596435" y="3004109"/>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3-Frequently</a:t>
            </a:r>
          </a:p>
          <a:p>
            <a:pPr algn="ctr" defTabSz="914303" eaLnBrk="0" hangingPunct="0"/>
            <a:r>
              <a:rPr lang="de-DE" sz="1200" b="1" dirty="0" err="1" smtClean="0">
                <a:latin typeface="Times New Roman" pitchFamily="18" charset="0"/>
              </a:rPr>
              <a:t>occuring</a:t>
            </a:r>
            <a:endParaRPr lang="de-DE" sz="1200" b="1" dirty="0">
              <a:latin typeface="Times New Roman" pitchFamily="18" charset="0"/>
            </a:endParaRPr>
          </a:p>
        </p:txBody>
      </p:sp>
      <p:sp>
        <p:nvSpPr>
          <p:cNvPr id="356387" name="Rectangle 35"/>
          <p:cNvSpPr>
            <a:spLocks noChangeArrowheads="1"/>
          </p:cNvSpPr>
          <p:nvPr/>
        </p:nvSpPr>
        <p:spPr bwMode="auto">
          <a:xfrm>
            <a:off x="6662953" y="3004109"/>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4</a:t>
            </a:r>
            <a:endParaRPr lang="de-DE" sz="1200" b="1" dirty="0">
              <a:latin typeface="Times New Roman" pitchFamily="18" charset="0"/>
            </a:endParaRPr>
          </a:p>
        </p:txBody>
      </p:sp>
      <p:sp>
        <p:nvSpPr>
          <p:cNvPr id="356388" name="Rectangle 36"/>
          <p:cNvSpPr>
            <a:spLocks noChangeArrowheads="1"/>
          </p:cNvSpPr>
          <p:nvPr/>
        </p:nvSpPr>
        <p:spPr bwMode="auto">
          <a:xfrm>
            <a:off x="7729470" y="3004109"/>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5-Used</a:t>
            </a:r>
          </a:p>
          <a:p>
            <a:pPr algn="ctr" defTabSz="914303" eaLnBrk="0" hangingPunct="0"/>
            <a:r>
              <a:rPr lang="de-DE" sz="1200" b="1" dirty="0" err="1" smtClean="0">
                <a:latin typeface="Times New Roman" pitchFamily="18" charset="0"/>
              </a:rPr>
              <a:t>practice</a:t>
            </a:r>
            <a:endParaRPr lang="de-DE" sz="1200" b="1" dirty="0">
              <a:latin typeface="Times New Roman" pitchFamily="18" charset="0"/>
            </a:endParaRPr>
          </a:p>
        </p:txBody>
      </p:sp>
      <p:sp>
        <p:nvSpPr>
          <p:cNvPr id="356389" name="Oval 37"/>
          <p:cNvSpPr>
            <a:spLocks noChangeArrowheads="1"/>
          </p:cNvSpPr>
          <p:nvPr/>
        </p:nvSpPr>
        <p:spPr bwMode="auto">
          <a:xfrm>
            <a:off x="8202622" y="4375708"/>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0" name="Oval 38"/>
          <p:cNvSpPr>
            <a:spLocks noChangeArrowheads="1"/>
          </p:cNvSpPr>
          <p:nvPr/>
        </p:nvSpPr>
        <p:spPr bwMode="auto">
          <a:xfrm>
            <a:off x="8202622" y="498463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1" name="Oval 39"/>
          <p:cNvSpPr>
            <a:spLocks noChangeArrowheads="1"/>
          </p:cNvSpPr>
          <p:nvPr/>
        </p:nvSpPr>
        <p:spPr bwMode="auto">
          <a:xfrm>
            <a:off x="8202622" y="37652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2" name="Oval 40"/>
          <p:cNvSpPr>
            <a:spLocks noChangeArrowheads="1"/>
          </p:cNvSpPr>
          <p:nvPr/>
        </p:nvSpPr>
        <p:spPr bwMode="auto">
          <a:xfrm>
            <a:off x="7092951" y="37652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3" name="Oval 41"/>
          <p:cNvSpPr>
            <a:spLocks noChangeArrowheads="1"/>
          </p:cNvSpPr>
          <p:nvPr/>
        </p:nvSpPr>
        <p:spPr bwMode="auto">
          <a:xfrm>
            <a:off x="7089868" y="4357621"/>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4" name="Oval 42"/>
          <p:cNvSpPr>
            <a:spLocks noChangeArrowheads="1"/>
          </p:cNvSpPr>
          <p:nvPr/>
        </p:nvSpPr>
        <p:spPr bwMode="auto">
          <a:xfrm>
            <a:off x="3844080" y="37652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5" name="Oval 43"/>
          <p:cNvSpPr>
            <a:spLocks noChangeArrowheads="1"/>
          </p:cNvSpPr>
          <p:nvPr/>
        </p:nvSpPr>
        <p:spPr bwMode="auto">
          <a:xfrm>
            <a:off x="3844080" y="498463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6" name="Oval 44"/>
          <p:cNvSpPr>
            <a:spLocks noChangeArrowheads="1"/>
          </p:cNvSpPr>
          <p:nvPr/>
        </p:nvSpPr>
        <p:spPr bwMode="auto">
          <a:xfrm>
            <a:off x="3837915" y="4372694"/>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06" name="Rectangle 54"/>
          <p:cNvSpPr>
            <a:spLocks noChangeArrowheads="1"/>
          </p:cNvSpPr>
          <p:nvPr/>
        </p:nvSpPr>
        <p:spPr bwMode="auto">
          <a:xfrm>
            <a:off x="395536" y="5370495"/>
            <a:ext cx="2990804" cy="578785"/>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Involvement of companies in </a:t>
            </a:r>
          </a:p>
          <a:p>
            <a:pPr algn="ctr" defTabSz="914303" eaLnBrk="0" hangingPunct="0"/>
            <a:r>
              <a:rPr lang="en-US" sz="1200" b="1" dirty="0" smtClean="0">
                <a:solidFill>
                  <a:srgbClr val="C00000"/>
                </a:solidFill>
              </a:rPr>
              <a:t>evaluation / accreditation</a:t>
            </a:r>
            <a:endParaRPr lang="en-US" sz="1200" b="1" dirty="0">
              <a:solidFill>
                <a:srgbClr val="C00000"/>
              </a:solidFill>
            </a:endParaRPr>
          </a:p>
        </p:txBody>
      </p:sp>
      <p:sp>
        <p:nvSpPr>
          <p:cNvPr id="356407" name="Line 55"/>
          <p:cNvSpPr>
            <a:spLocks noChangeShapeType="1"/>
          </p:cNvSpPr>
          <p:nvPr/>
        </p:nvSpPr>
        <p:spPr bwMode="auto">
          <a:xfrm>
            <a:off x="3763938" y="5659888"/>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408" name="Oval 56"/>
          <p:cNvSpPr>
            <a:spLocks noChangeArrowheads="1"/>
          </p:cNvSpPr>
          <p:nvPr/>
        </p:nvSpPr>
        <p:spPr bwMode="auto">
          <a:xfrm>
            <a:off x="8202622" y="55875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09" name="Oval 57"/>
          <p:cNvSpPr>
            <a:spLocks noChangeArrowheads="1"/>
          </p:cNvSpPr>
          <p:nvPr/>
        </p:nvSpPr>
        <p:spPr bwMode="auto">
          <a:xfrm>
            <a:off x="7092951" y="55875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0" name="Oval 58"/>
          <p:cNvSpPr>
            <a:spLocks noChangeArrowheads="1"/>
          </p:cNvSpPr>
          <p:nvPr/>
        </p:nvSpPr>
        <p:spPr bwMode="auto">
          <a:xfrm>
            <a:off x="5983280" y="55875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1" name="Oval 59"/>
          <p:cNvSpPr>
            <a:spLocks noChangeArrowheads="1"/>
          </p:cNvSpPr>
          <p:nvPr/>
        </p:nvSpPr>
        <p:spPr bwMode="auto">
          <a:xfrm>
            <a:off x="4873608" y="55875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2" name="Oval 60"/>
          <p:cNvSpPr>
            <a:spLocks noChangeArrowheads="1"/>
          </p:cNvSpPr>
          <p:nvPr/>
        </p:nvSpPr>
        <p:spPr bwMode="auto">
          <a:xfrm>
            <a:off x="3837915" y="5587540"/>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6" name="Oval 64"/>
          <p:cNvSpPr>
            <a:spLocks noChangeArrowheads="1"/>
          </p:cNvSpPr>
          <p:nvPr/>
        </p:nvSpPr>
        <p:spPr bwMode="auto">
          <a:xfrm>
            <a:off x="5292080" y="3775392"/>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7" name="Oval 65"/>
          <p:cNvSpPr>
            <a:spLocks noChangeArrowheads="1"/>
          </p:cNvSpPr>
          <p:nvPr/>
        </p:nvSpPr>
        <p:spPr bwMode="auto">
          <a:xfrm>
            <a:off x="5038168" y="4365104"/>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8" name="Oval 66"/>
          <p:cNvSpPr>
            <a:spLocks noChangeArrowheads="1"/>
          </p:cNvSpPr>
          <p:nvPr/>
        </p:nvSpPr>
        <p:spPr bwMode="auto">
          <a:xfrm>
            <a:off x="5053845" y="4998122"/>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9" name="Oval 67"/>
          <p:cNvSpPr>
            <a:spLocks noChangeArrowheads="1"/>
          </p:cNvSpPr>
          <p:nvPr/>
        </p:nvSpPr>
        <p:spPr bwMode="auto">
          <a:xfrm>
            <a:off x="4572000" y="5589240"/>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20" name="Line 68"/>
          <p:cNvSpPr>
            <a:spLocks noChangeShapeType="1"/>
          </p:cNvSpPr>
          <p:nvPr/>
        </p:nvSpPr>
        <p:spPr bwMode="auto">
          <a:xfrm flipH="1">
            <a:off x="5148064" y="3861048"/>
            <a:ext cx="216024" cy="576064"/>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1" name="Line 69"/>
          <p:cNvSpPr>
            <a:spLocks noChangeShapeType="1"/>
          </p:cNvSpPr>
          <p:nvPr/>
        </p:nvSpPr>
        <p:spPr bwMode="auto">
          <a:xfrm>
            <a:off x="5096528" y="4423464"/>
            <a:ext cx="72008" cy="720080"/>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2" name="Line 70"/>
          <p:cNvSpPr>
            <a:spLocks noChangeShapeType="1"/>
          </p:cNvSpPr>
          <p:nvPr/>
        </p:nvSpPr>
        <p:spPr bwMode="auto">
          <a:xfrm flipH="1">
            <a:off x="4644008" y="5013176"/>
            <a:ext cx="504056" cy="648072"/>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5" name="Line 73"/>
          <p:cNvSpPr>
            <a:spLocks noChangeShapeType="1"/>
          </p:cNvSpPr>
          <p:nvPr/>
        </p:nvSpPr>
        <p:spPr bwMode="auto">
          <a:xfrm flipH="1">
            <a:off x="5580112" y="5085184"/>
            <a:ext cx="144016" cy="648072"/>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68" name="AutoShape 8"/>
          <p:cNvSpPr>
            <a:spLocks noChangeArrowheads="1"/>
          </p:cNvSpPr>
          <p:nvPr/>
        </p:nvSpPr>
        <p:spPr bwMode="auto">
          <a:xfrm>
            <a:off x="7812360" y="1336502"/>
            <a:ext cx="1184275" cy="868362"/>
          </a:xfrm>
          <a:prstGeom prst="roundRect">
            <a:avLst>
              <a:gd name="adj" fmla="val 16667"/>
            </a:avLst>
          </a:prstGeom>
          <a:solidFill>
            <a:schemeClr val="accent1"/>
          </a:solidFill>
          <a:ln w="9525">
            <a:solidFill>
              <a:schemeClr val="tx1"/>
            </a:solidFill>
            <a:round/>
            <a:headEnd/>
            <a:tailEnd/>
          </a:ln>
        </p:spPr>
        <p:txBody>
          <a:bodyPr wrap="none" lIns="87920" tIns="43960" rIns="87920" bIns="43960" anchor="ctr"/>
          <a:lstStyle/>
          <a:p>
            <a:pPr algn="ctr" eaLnBrk="0" hangingPunct="0"/>
            <a:r>
              <a:rPr lang="de-DE" sz="1000" dirty="0" err="1" smtClean="0">
                <a:solidFill>
                  <a:schemeClr val="bg1"/>
                </a:solidFill>
              </a:rPr>
              <a:t>Meaning</a:t>
            </a:r>
            <a:r>
              <a:rPr lang="de-DE" sz="1000" dirty="0" smtClean="0">
                <a:solidFill>
                  <a:schemeClr val="bg1"/>
                </a:solidFill>
              </a:rPr>
              <a:t> </a:t>
            </a:r>
            <a:r>
              <a:rPr lang="de-DE" sz="1000" dirty="0" err="1" smtClean="0">
                <a:solidFill>
                  <a:schemeClr val="bg1"/>
                </a:solidFill>
              </a:rPr>
              <a:t>and</a:t>
            </a:r>
            <a:r>
              <a:rPr lang="de-DE" sz="1000" dirty="0" smtClean="0">
                <a:solidFill>
                  <a:schemeClr val="bg1"/>
                </a:solidFill>
              </a:rPr>
              <a:t> Forms </a:t>
            </a:r>
          </a:p>
          <a:p>
            <a:pPr algn="ctr" eaLnBrk="0" hangingPunct="0"/>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69" name="Oval 23"/>
          <p:cNvSpPr>
            <a:spLocks noChangeArrowheads="1"/>
          </p:cNvSpPr>
          <p:nvPr/>
        </p:nvSpPr>
        <p:spPr bwMode="auto">
          <a:xfrm>
            <a:off x="4875880" y="4365104"/>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0" name="Oval 26"/>
          <p:cNvSpPr>
            <a:spLocks noChangeArrowheads="1"/>
          </p:cNvSpPr>
          <p:nvPr/>
        </p:nvSpPr>
        <p:spPr bwMode="auto">
          <a:xfrm>
            <a:off x="5566464" y="4382196"/>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1" name="Oval 26"/>
          <p:cNvSpPr>
            <a:spLocks noChangeArrowheads="1"/>
          </p:cNvSpPr>
          <p:nvPr/>
        </p:nvSpPr>
        <p:spPr bwMode="auto">
          <a:xfrm>
            <a:off x="5611176" y="5009408"/>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2" name="Oval 26"/>
          <p:cNvSpPr>
            <a:spLocks noChangeArrowheads="1"/>
          </p:cNvSpPr>
          <p:nvPr/>
        </p:nvSpPr>
        <p:spPr bwMode="auto">
          <a:xfrm>
            <a:off x="5480808" y="5579036"/>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356378" name="Oval 26"/>
          <p:cNvSpPr>
            <a:spLocks noChangeArrowheads="1"/>
          </p:cNvSpPr>
          <p:nvPr/>
        </p:nvSpPr>
        <p:spPr bwMode="auto">
          <a:xfrm>
            <a:off x="5652120" y="3778836"/>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3" name="Text Box 61"/>
          <p:cNvSpPr txBox="1">
            <a:spLocks noChangeArrowheads="1"/>
          </p:cNvSpPr>
          <p:nvPr/>
        </p:nvSpPr>
        <p:spPr bwMode="auto">
          <a:xfrm>
            <a:off x="6508278" y="2473164"/>
            <a:ext cx="2050536"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rgbClr val="0000FF"/>
                </a:solidFill>
                <a:latin typeface="Times New Roman" pitchFamily="18" charset="0"/>
              </a:rPr>
              <a:t>Czech </a:t>
            </a:r>
            <a:r>
              <a:rPr lang="de-DE" sz="1400" b="1" dirty="0" err="1" smtClean="0">
                <a:solidFill>
                  <a:srgbClr val="0000FF"/>
                </a:solidFill>
                <a:latin typeface="Times New Roman" pitchFamily="18" charset="0"/>
              </a:rPr>
              <a:t>Republic</a:t>
            </a:r>
            <a:r>
              <a:rPr lang="de-DE" sz="1400" b="1" dirty="0" smtClean="0">
                <a:solidFill>
                  <a:srgbClr val="0000FF"/>
                </a:solidFill>
                <a:latin typeface="Times New Roman" pitchFamily="18" charset="0"/>
              </a:rPr>
              <a:t> HEI-All</a:t>
            </a:r>
            <a:endParaRPr lang="de-DE" sz="1400" b="1" dirty="0">
              <a:solidFill>
                <a:srgbClr val="0000FF"/>
              </a:solidFill>
              <a:latin typeface="Times New Roman" pitchFamily="18" charset="0"/>
            </a:endParaRPr>
          </a:p>
        </p:txBody>
      </p:sp>
      <p:sp>
        <p:nvSpPr>
          <p:cNvPr id="74" name="Text Box 62"/>
          <p:cNvSpPr txBox="1">
            <a:spLocks noChangeArrowheads="1"/>
          </p:cNvSpPr>
          <p:nvPr/>
        </p:nvSpPr>
        <p:spPr bwMode="auto">
          <a:xfrm>
            <a:off x="5069676" y="2473164"/>
            <a:ext cx="1098351"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chemeClr val="accent2">
                    <a:lumMod val="50000"/>
                  </a:schemeClr>
                </a:solidFill>
                <a:latin typeface="Times New Roman" pitchFamily="18" charset="0"/>
              </a:rPr>
              <a:t>EU HEI-All</a:t>
            </a:r>
            <a:endParaRPr lang="de-DE" sz="1400" b="1" dirty="0">
              <a:solidFill>
                <a:schemeClr val="accent2">
                  <a:lumMod val="50000"/>
                </a:schemeClr>
              </a:solidFill>
              <a:latin typeface="Times New Roman" pitchFamily="18" charset="0"/>
            </a:endParaRPr>
          </a:p>
        </p:txBody>
      </p:sp>
      <p:sp>
        <p:nvSpPr>
          <p:cNvPr id="62" name="Rectangle 2"/>
          <p:cNvSpPr txBox="1">
            <a:spLocks noChangeArrowheads="1"/>
          </p:cNvSpPr>
          <p:nvPr/>
        </p:nvSpPr>
        <p:spPr>
          <a:xfrm>
            <a:off x="509489" y="1546498"/>
            <a:ext cx="6965062" cy="514350"/>
          </a:xfrm>
          <a:prstGeom prst="rect">
            <a:avLst/>
          </a:prstGeom>
          <a:noFill/>
        </p:spPr>
        <p:txBody>
          <a:bodyPr vert="horz" lIns="92063" tIns="46032" rIns="92063" bIns="46032"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421C5E"/>
                </a:solidFill>
                <a:effectLst/>
                <a:uLnTx/>
                <a:uFillTx/>
                <a:latin typeface="Comfortaa" pitchFamily="34" charset="0"/>
                <a:ea typeface="+mj-ea"/>
                <a:cs typeface="+mj-cs"/>
              </a:rPr>
              <a:t>Q12: One important aspect of PHE should be the cooperation between higher education and professional sphere. </a:t>
            </a:r>
            <a:br>
              <a:rPr kumimoji="0" lang="en-US" b="1" i="0" u="none" strike="noStrike" kern="1200" cap="none" spc="0" normalizeH="0" baseline="0" noProof="0" dirty="0" smtClean="0">
                <a:ln>
                  <a:noFill/>
                </a:ln>
                <a:solidFill>
                  <a:srgbClr val="421C5E"/>
                </a:solidFill>
                <a:effectLst/>
                <a:uLnTx/>
                <a:uFillTx/>
                <a:latin typeface="Comfortaa" pitchFamily="34" charset="0"/>
                <a:ea typeface="+mj-ea"/>
                <a:cs typeface="+mj-cs"/>
              </a:rPr>
            </a:br>
            <a:r>
              <a:rPr kumimoji="0" lang="en-US" b="1" i="0" u="none" strike="noStrike" kern="1200" cap="none" spc="0" normalizeH="0" baseline="0" noProof="0" dirty="0" smtClean="0">
                <a:ln>
                  <a:noFill/>
                </a:ln>
                <a:solidFill>
                  <a:srgbClr val="421C5E"/>
                </a:solidFill>
                <a:effectLst/>
                <a:uLnTx/>
                <a:uFillTx/>
                <a:latin typeface="Comfortaa" pitchFamily="34" charset="0"/>
                <a:ea typeface="+mj-ea"/>
                <a:cs typeface="+mj-cs"/>
              </a:rPr>
              <a:t>To what extent does it exist in your country?</a:t>
            </a:r>
          </a:p>
        </p:txBody>
      </p:sp>
    </p:spTree>
    <p:extLst>
      <p:ext uri="{BB962C8B-B14F-4D97-AF65-F5344CB8AC3E}">
        <p14:creationId xmlns:p14="http://schemas.microsoft.com/office/powerpoint/2010/main" val="456892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endParaRPr lang="en-GB" sz="3200" noProof="0">
              <a:ea typeface="+mj-ea"/>
              <a:cs typeface="+mj-cs"/>
            </a:endParaRPr>
          </a:p>
        </p:txBody>
      </p:sp>
      <p:sp>
        <p:nvSpPr>
          <p:cNvPr id="18434" name="Content Placeholder 2"/>
          <p:cNvSpPr>
            <a:spLocks noGrp="1"/>
          </p:cNvSpPr>
          <p:nvPr>
            <p:ph idx="1"/>
          </p:nvPr>
        </p:nvSpPr>
        <p:spPr/>
        <p:txBody>
          <a:bodyPr anchor="t">
            <a:normAutofit fontScale="92500" lnSpcReduction="10000"/>
          </a:bodyPr>
          <a:lstStyle/>
          <a:p>
            <a:pPr eaLnBrk="1" hangingPunct="1"/>
            <a:r>
              <a:rPr lang="en-GB" sz="2400" b="1" noProof="0" dirty="0" smtClean="0">
                <a:latin typeface="Calibri" charset="0"/>
              </a:rPr>
              <a:t>EURASHE </a:t>
            </a:r>
            <a:r>
              <a:rPr lang="en-GB" sz="2400" noProof="0" dirty="0" smtClean="0">
                <a:latin typeface="Calibri" charset="0"/>
              </a:rPr>
              <a:t>is the European association of European Higher Education Institutions (HEIs) that offer professionally oriented programmes and are engaged in applied and profession-related research within the Bologna cycles</a:t>
            </a:r>
          </a:p>
          <a:p>
            <a:pPr eaLnBrk="1" hangingPunct="1"/>
            <a:r>
              <a:rPr lang="en-GB" sz="2400" dirty="0" smtClean="0">
                <a:latin typeface="Calibri" charset="0"/>
              </a:rPr>
              <a:t>Founded in 1990 in </a:t>
            </a:r>
            <a:r>
              <a:rPr lang="en-GB" sz="2400" dirty="0" err="1" smtClean="0">
                <a:latin typeface="Calibri" charset="0"/>
              </a:rPr>
              <a:t>Patras</a:t>
            </a:r>
            <a:r>
              <a:rPr lang="en-GB" sz="2400" dirty="0" smtClean="0">
                <a:latin typeface="Calibri" charset="0"/>
              </a:rPr>
              <a:t>, Greece</a:t>
            </a:r>
            <a:endParaRPr lang="en-GB" sz="2400" noProof="0" dirty="0" smtClean="0">
              <a:latin typeface="Calibri" charset="0"/>
            </a:endParaRPr>
          </a:p>
          <a:p>
            <a:pPr eaLnBrk="1" hangingPunct="1"/>
            <a:endParaRPr lang="en-GB" sz="2400" noProof="0" dirty="0" smtClean="0">
              <a:latin typeface="Calibri" charset="0"/>
            </a:endParaRPr>
          </a:p>
          <a:p>
            <a:pPr eaLnBrk="1" hangingPunct="1"/>
            <a:r>
              <a:rPr lang="en-GB" sz="2400" b="1" noProof="0" dirty="0" smtClean="0">
                <a:latin typeface="Calibri" charset="0"/>
              </a:rPr>
              <a:t>EURASHE’</a:t>
            </a:r>
            <a:r>
              <a:rPr lang="en-GB" altLang="ja-JP" sz="2400" b="1" noProof="0" dirty="0" smtClean="0">
                <a:latin typeface="Calibri" charset="0"/>
              </a:rPr>
              <a:t>s mission</a:t>
            </a:r>
            <a:r>
              <a:rPr lang="en-GB" altLang="ja-JP" sz="2400" noProof="0" dirty="0" smtClean="0">
                <a:latin typeface="Calibri" charset="0"/>
              </a:rPr>
              <a:t> is to promote the interests of professional higher education in the EHEA and to contribute to the progressive development of the Area of Higher Education and Research (EHERA</a:t>
            </a:r>
            <a:r>
              <a:rPr lang="en-GB" altLang="ja-JP" sz="2400" noProof="0" dirty="0" smtClean="0">
                <a:latin typeface="Calibri" charset="0"/>
              </a:rPr>
              <a:t>)</a:t>
            </a:r>
          </a:p>
          <a:p>
            <a:pPr eaLnBrk="1" hangingPunct="1"/>
            <a:endParaRPr lang="en-GB" sz="2400" dirty="0" smtClean="0">
              <a:latin typeface="Calibri" charset="0"/>
            </a:endParaRPr>
          </a:p>
          <a:p>
            <a:pPr eaLnBrk="1" hangingPunct="1"/>
            <a:r>
              <a:rPr lang="en-GB" sz="2400" b="1" dirty="0" smtClean="0">
                <a:latin typeface="Calibri" charset="0"/>
              </a:rPr>
              <a:t>EURASHE</a:t>
            </a:r>
            <a:r>
              <a:rPr lang="en-GB" sz="2400" dirty="0" smtClean="0">
                <a:latin typeface="Calibri" charset="0"/>
              </a:rPr>
              <a:t> has been an official representation of PHE within the Bologna process since 2001 (member of E4 group)</a:t>
            </a:r>
            <a:endParaRPr lang="en-GB" sz="2400" noProof="0" dirty="0">
              <a:latin typeface="Calibri" charset="0"/>
            </a:endParaRPr>
          </a:p>
        </p:txBody>
      </p:sp>
      <p:sp>
        <p:nvSpPr>
          <p:cNvPr id="3" name="Footer Placeholder 2"/>
          <p:cNvSpPr>
            <a:spLocks noGrp="1"/>
          </p:cNvSpPr>
          <p:nvPr>
            <p:ph type="ftr" sz="quarter" idx="10"/>
          </p:nvPr>
        </p:nvSpPr>
        <p:spPr/>
        <p:txBody>
          <a:bodyPr/>
          <a:lstStyle/>
          <a:p>
            <a:pPr>
              <a:defRPr/>
            </a:pPr>
            <a:r>
              <a:rPr lang="en-GB" smtClean="0"/>
              <a:t>EURASHE introduction</a:t>
            </a:r>
            <a:endParaRPr lang="en-GB"/>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AB962A5-321F-6D42-A620-E6C8542A5EAE}" type="slidenum">
              <a:rPr lang="en-GB" sz="1200">
                <a:solidFill>
                  <a:schemeClr val="bg1"/>
                </a:solidFill>
              </a:rPr>
              <a:pPr eaLnBrk="1" hangingPunct="1"/>
              <a:t>4</a:t>
            </a:fld>
            <a:endParaRPr lang="en-GB" sz="1200">
              <a:solidFill>
                <a:schemeClr val="bg1"/>
              </a:solidFill>
            </a:endParaRPr>
          </a:p>
        </p:txBody>
      </p:sp>
    </p:spTree>
    <p:extLst>
      <p:ext uri="{BB962C8B-B14F-4D97-AF65-F5344CB8AC3E}">
        <p14:creationId xmlns:p14="http://schemas.microsoft.com/office/powerpoint/2010/main" val="2309735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539552" y="3561792"/>
            <a:ext cx="2285614"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Collaboration with employers  </a:t>
            </a:r>
          </a:p>
          <a:p>
            <a:pPr algn="ctr" defTabSz="914303" eaLnBrk="0" hangingPunct="0"/>
            <a:r>
              <a:rPr lang="en-US" sz="1200" b="1" dirty="0" smtClean="0">
                <a:solidFill>
                  <a:srgbClr val="C00000"/>
                </a:solidFill>
              </a:rPr>
              <a:t>in defining new study programs</a:t>
            </a:r>
            <a:endParaRPr lang="en-US" sz="1200" b="1" dirty="0">
              <a:solidFill>
                <a:srgbClr val="C00000"/>
              </a:solidFill>
            </a:endParaRPr>
          </a:p>
        </p:txBody>
      </p:sp>
      <p:sp>
        <p:nvSpPr>
          <p:cNvPr id="356357" name="Rectangle 5"/>
          <p:cNvSpPr>
            <a:spLocks noChangeArrowheads="1"/>
          </p:cNvSpPr>
          <p:nvPr/>
        </p:nvSpPr>
        <p:spPr bwMode="auto">
          <a:xfrm>
            <a:off x="539552" y="2927239"/>
            <a:ext cx="2285614" cy="6089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u="sng" dirty="0">
                <a:solidFill>
                  <a:srgbClr val="002060"/>
                </a:solidFill>
                <a:latin typeface="Times New Roman" pitchFamily="18" charset="0"/>
              </a:rPr>
              <a:t>Type </a:t>
            </a:r>
            <a:r>
              <a:rPr lang="de-DE" sz="1200" b="1" u="sng" dirty="0" err="1">
                <a:solidFill>
                  <a:srgbClr val="002060"/>
                </a:solidFill>
                <a:latin typeface="Times New Roman" pitchFamily="18" charset="0"/>
              </a:rPr>
              <a:t>of</a:t>
            </a:r>
            <a:r>
              <a:rPr lang="de-DE" sz="1200" b="1" u="sng" dirty="0">
                <a:solidFill>
                  <a:srgbClr val="002060"/>
                </a:solidFill>
                <a:latin typeface="Times New Roman" pitchFamily="18" charset="0"/>
              </a:rPr>
              <a:t> </a:t>
            </a:r>
            <a:r>
              <a:rPr lang="de-DE" sz="1200" b="1" u="sng" dirty="0" smtClean="0">
                <a:solidFill>
                  <a:srgbClr val="002060"/>
                </a:solidFill>
                <a:latin typeface="Times New Roman" pitchFamily="18" charset="0"/>
              </a:rPr>
              <a:t> Main Drivers</a:t>
            </a:r>
            <a:endParaRPr lang="de-DE" sz="1200" b="1" u="sng" dirty="0">
              <a:solidFill>
                <a:srgbClr val="002060"/>
              </a:solidFill>
              <a:latin typeface="Times New Roman" pitchFamily="18" charset="0"/>
            </a:endParaRPr>
          </a:p>
        </p:txBody>
      </p:sp>
      <p:sp>
        <p:nvSpPr>
          <p:cNvPr id="356358" name="Rectangle 6"/>
          <p:cNvSpPr>
            <a:spLocks noChangeArrowheads="1"/>
          </p:cNvSpPr>
          <p:nvPr/>
        </p:nvSpPr>
        <p:spPr bwMode="auto">
          <a:xfrm>
            <a:off x="539552" y="4146606"/>
            <a:ext cx="2285614" cy="6089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200" b="1" dirty="0" smtClean="0">
                <a:solidFill>
                  <a:srgbClr val="C00000"/>
                </a:solidFill>
              </a:rPr>
              <a:t>Collaboration with employers </a:t>
            </a:r>
          </a:p>
          <a:p>
            <a:pPr algn="ctr" defTabSz="914303" eaLnBrk="0" hangingPunct="0"/>
            <a:r>
              <a:rPr lang="en-US" sz="1200" b="1" dirty="0" smtClean="0">
                <a:solidFill>
                  <a:srgbClr val="C00000"/>
                </a:solidFill>
              </a:rPr>
              <a:t>in delivery of study </a:t>
            </a:r>
          </a:p>
          <a:p>
            <a:pPr algn="ctr" defTabSz="914303" eaLnBrk="0" hangingPunct="0"/>
            <a:r>
              <a:rPr lang="en-US" sz="1200" b="1" dirty="0" smtClean="0">
                <a:solidFill>
                  <a:srgbClr val="C00000"/>
                </a:solidFill>
              </a:rPr>
              <a:t>programs / teaching</a:t>
            </a:r>
            <a:endParaRPr lang="en-US" sz="1200" b="1" dirty="0">
              <a:solidFill>
                <a:srgbClr val="C00000"/>
              </a:solidFill>
            </a:endParaRPr>
          </a:p>
        </p:txBody>
      </p:sp>
      <p:sp>
        <p:nvSpPr>
          <p:cNvPr id="356359" name="Rectangle 7"/>
          <p:cNvSpPr>
            <a:spLocks noChangeArrowheads="1"/>
          </p:cNvSpPr>
          <p:nvPr/>
        </p:nvSpPr>
        <p:spPr bwMode="auto">
          <a:xfrm>
            <a:off x="539552" y="4755536"/>
            <a:ext cx="2285614"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a:r>
              <a:rPr lang="de-DE" sz="1200" b="1" dirty="0" smtClean="0">
                <a:solidFill>
                  <a:srgbClr val="C00000"/>
                </a:solidFill>
              </a:rPr>
              <a:t>Provision </a:t>
            </a:r>
            <a:r>
              <a:rPr lang="de-DE" sz="1200" b="1" dirty="0" err="1" smtClean="0">
                <a:solidFill>
                  <a:srgbClr val="C00000"/>
                </a:solidFill>
              </a:rPr>
              <a:t>of</a:t>
            </a:r>
            <a:r>
              <a:rPr lang="de-DE" sz="1200" b="1" dirty="0" smtClean="0">
                <a:solidFill>
                  <a:srgbClr val="C00000"/>
                </a:solidFill>
              </a:rPr>
              <a:t>  </a:t>
            </a:r>
            <a:r>
              <a:rPr lang="de-DE" sz="1200" b="1" dirty="0" err="1" smtClean="0">
                <a:solidFill>
                  <a:srgbClr val="C00000"/>
                </a:solidFill>
              </a:rPr>
              <a:t>internships</a:t>
            </a:r>
            <a:endParaRPr lang="de-DE" sz="1200" b="1" dirty="0">
              <a:solidFill>
                <a:srgbClr val="C00000"/>
              </a:solidFill>
            </a:endParaRPr>
          </a:p>
        </p:txBody>
      </p:sp>
      <p:sp>
        <p:nvSpPr>
          <p:cNvPr id="356360" name="Rectangle 8"/>
          <p:cNvSpPr>
            <a:spLocks noChangeArrowheads="1"/>
          </p:cNvSpPr>
          <p:nvPr/>
        </p:nvSpPr>
        <p:spPr bwMode="auto">
          <a:xfrm>
            <a:off x="2841262" y="2927437"/>
            <a:ext cx="5409647"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endParaRPr lang="de-DE" sz="1200" b="1" dirty="0">
              <a:solidFill>
                <a:schemeClr val="bg1"/>
              </a:solidFill>
              <a:latin typeface="Times New Roman" pitchFamily="18" charset="0"/>
            </a:endParaRPr>
          </a:p>
        </p:txBody>
      </p:sp>
      <p:sp>
        <p:nvSpPr>
          <p:cNvPr id="356361" name="Rectangle 9"/>
          <p:cNvSpPr>
            <a:spLocks noChangeArrowheads="1"/>
          </p:cNvSpPr>
          <p:nvPr/>
        </p:nvSpPr>
        <p:spPr bwMode="auto">
          <a:xfrm>
            <a:off x="2849651" y="3561792"/>
            <a:ext cx="5409647" cy="1811424"/>
          </a:xfrm>
          <a:prstGeom prst="rect">
            <a:avLst/>
          </a:prstGeom>
          <a:solidFill>
            <a:srgbClr val="FFFFFF"/>
          </a:solidFill>
          <a:ln w="9525">
            <a:solidFill>
              <a:schemeClr val="tx1"/>
            </a:solidFill>
            <a:miter lim="800000"/>
            <a:headEnd/>
            <a:tailEnd/>
          </a:ln>
          <a:effectLst/>
        </p:spPr>
        <p:txBody>
          <a:bodyPr wrap="none" lIns="87920" tIns="43960" rIns="87920" bIns="43960" anchor="ctr"/>
          <a:lstStyle/>
          <a:p>
            <a:endParaRPr lang="de-DE"/>
          </a:p>
        </p:txBody>
      </p:sp>
      <p:sp>
        <p:nvSpPr>
          <p:cNvPr id="356362" name="Line 10"/>
          <p:cNvSpPr>
            <a:spLocks noChangeShapeType="1"/>
          </p:cNvSpPr>
          <p:nvPr/>
        </p:nvSpPr>
        <p:spPr bwMode="auto">
          <a:xfrm>
            <a:off x="3205846" y="3842141"/>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3" name="Line 11"/>
          <p:cNvSpPr>
            <a:spLocks noChangeShapeType="1"/>
          </p:cNvSpPr>
          <p:nvPr/>
        </p:nvSpPr>
        <p:spPr bwMode="auto">
          <a:xfrm>
            <a:off x="3202764" y="5081103"/>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4" name="Line 12"/>
          <p:cNvSpPr>
            <a:spLocks noChangeShapeType="1"/>
          </p:cNvSpPr>
          <p:nvPr/>
        </p:nvSpPr>
        <p:spPr bwMode="auto">
          <a:xfrm>
            <a:off x="3205846" y="4451071"/>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5" name="Line 13"/>
          <p:cNvSpPr>
            <a:spLocks noChangeShapeType="1"/>
          </p:cNvSpPr>
          <p:nvPr/>
        </p:nvSpPr>
        <p:spPr bwMode="auto">
          <a:xfrm flipH="1">
            <a:off x="3347864" y="3417096"/>
            <a:ext cx="2855" cy="195612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6" name="Line 14"/>
          <p:cNvSpPr>
            <a:spLocks noChangeShapeType="1"/>
          </p:cNvSpPr>
          <p:nvPr/>
        </p:nvSpPr>
        <p:spPr bwMode="auto">
          <a:xfrm flipH="1">
            <a:off x="6588224" y="3417096"/>
            <a:ext cx="17531" cy="195612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7" name="Line 15"/>
          <p:cNvSpPr>
            <a:spLocks noChangeShapeType="1"/>
          </p:cNvSpPr>
          <p:nvPr/>
        </p:nvSpPr>
        <p:spPr bwMode="auto">
          <a:xfrm>
            <a:off x="5496084" y="3460807"/>
            <a:ext cx="12020" cy="1912409"/>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8" name="Line 16"/>
          <p:cNvSpPr>
            <a:spLocks noChangeShapeType="1"/>
          </p:cNvSpPr>
          <p:nvPr/>
        </p:nvSpPr>
        <p:spPr bwMode="auto">
          <a:xfrm flipH="1">
            <a:off x="4355976" y="3417096"/>
            <a:ext cx="30436" cy="195612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9" name="Oval 17"/>
          <p:cNvSpPr>
            <a:spLocks noChangeArrowheads="1"/>
          </p:cNvSpPr>
          <p:nvPr/>
        </p:nvSpPr>
        <p:spPr bwMode="auto">
          <a:xfrm>
            <a:off x="6531777" y="498463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1" name="Oval 19"/>
          <p:cNvSpPr>
            <a:spLocks noChangeArrowheads="1"/>
          </p:cNvSpPr>
          <p:nvPr/>
        </p:nvSpPr>
        <p:spPr bwMode="auto">
          <a:xfrm>
            <a:off x="5422105" y="3765272"/>
            <a:ext cx="15257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2" name="Oval 20"/>
          <p:cNvSpPr>
            <a:spLocks noChangeArrowheads="1"/>
          </p:cNvSpPr>
          <p:nvPr/>
        </p:nvSpPr>
        <p:spPr bwMode="auto">
          <a:xfrm>
            <a:off x="5422105" y="4375708"/>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3" name="Oval 21"/>
          <p:cNvSpPr>
            <a:spLocks noChangeArrowheads="1"/>
          </p:cNvSpPr>
          <p:nvPr/>
        </p:nvSpPr>
        <p:spPr bwMode="auto">
          <a:xfrm>
            <a:off x="5422105" y="4984639"/>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5" name="Oval 23"/>
          <p:cNvSpPr>
            <a:spLocks noChangeArrowheads="1"/>
          </p:cNvSpPr>
          <p:nvPr/>
        </p:nvSpPr>
        <p:spPr bwMode="auto">
          <a:xfrm>
            <a:off x="4312434" y="3778836"/>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6" name="Oval 24"/>
          <p:cNvSpPr>
            <a:spLocks noChangeArrowheads="1"/>
          </p:cNvSpPr>
          <p:nvPr/>
        </p:nvSpPr>
        <p:spPr bwMode="auto">
          <a:xfrm>
            <a:off x="4312434" y="5008755"/>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81" name="Line 29"/>
          <p:cNvSpPr>
            <a:spLocks noChangeShapeType="1"/>
          </p:cNvSpPr>
          <p:nvPr/>
        </p:nvSpPr>
        <p:spPr bwMode="auto">
          <a:xfrm>
            <a:off x="5292080" y="4437112"/>
            <a:ext cx="648072" cy="648072"/>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2" name="Line 30"/>
          <p:cNvSpPr>
            <a:spLocks noChangeShapeType="1"/>
          </p:cNvSpPr>
          <p:nvPr/>
        </p:nvSpPr>
        <p:spPr bwMode="auto">
          <a:xfrm flipH="1">
            <a:off x="5336792" y="3878464"/>
            <a:ext cx="72008" cy="576064"/>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3" name="Line 31"/>
          <p:cNvSpPr>
            <a:spLocks noChangeShapeType="1"/>
          </p:cNvSpPr>
          <p:nvPr/>
        </p:nvSpPr>
        <p:spPr bwMode="auto">
          <a:xfrm>
            <a:off x="7715426" y="3417096"/>
            <a:ext cx="24926" cy="195612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84" name="Rectangle 32"/>
          <p:cNvSpPr>
            <a:spLocks noChangeArrowheads="1"/>
          </p:cNvSpPr>
          <p:nvPr/>
        </p:nvSpPr>
        <p:spPr bwMode="auto">
          <a:xfrm>
            <a:off x="2900686" y="3004109"/>
            <a:ext cx="915479"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1-Not </a:t>
            </a:r>
          </a:p>
          <a:p>
            <a:pPr algn="ctr" defTabSz="914303" eaLnBrk="0" hangingPunct="0"/>
            <a:r>
              <a:rPr lang="de-DE" sz="1200" b="1" dirty="0" smtClean="0">
                <a:latin typeface="Times New Roman" pitchFamily="18" charset="0"/>
              </a:rPr>
              <a:t>existent</a:t>
            </a:r>
            <a:endParaRPr lang="de-DE" sz="1200" b="1" dirty="0">
              <a:latin typeface="Times New Roman" pitchFamily="18" charset="0"/>
            </a:endParaRPr>
          </a:p>
        </p:txBody>
      </p:sp>
      <p:sp>
        <p:nvSpPr>
          <p:cNvPr id="356385" name="Rectangle 33"/>
          <p:cNvSpPr>
            <a:spLocks noChangeArrowheads="1"/>
          </p:cNvSpPr>
          <p:nvPr/>
        </p:nvSpPr>
        <p:spPr bwMode="auto">
          <a:xfrm>
            <a:off x="3968744" y="3004109"/>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2</a:t>
            </a:r>
            <a:endParaRPr lang="de-DE" sz="1200" b="1" dirty="0">
              <a:latin typeface="Times New Roman" pitchFamily="18" charset="0"/>
            </a:endParaRPr>
          </a:p>
        </p:txBody>
      </p:sp>
      <p:sp>
        <p:nvSpPr>
          <p:cNvPr id="356386" name="Rectangle 34"/>
          <p:cNvSpPr>
            <a:spLocks noChangeArrowheads="1"/>
          </p:cNvSpPr>
          <p:nvPr/>
        </p:nvSpPr>
        <p:spPr bwMode="auto">
          <a:xfrm>
            <a:off x="5035261" y="3004109"/>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3-Frequently</a:t>
            </a:r>
          </a:p>
          <a:p>
            <a:pPr algn="ctr" defTabSz="914303" eaLnBrk="0" hangingPunct="0"/>
            <a:r>
              <a:rPr lang="de-DE" sz="1200" b="1" dirty="0" err="1" smtClean="0">
                <a:latin typeface="Times New Roman" pitchFamily="18" charset="0"/>
              </a:rPr>
              <a:t>occuring</a:t>
            </a:r>
            <a:endParaRPr lang="de-DE" sz="1200" b="1" dirty="0">
              <a:latin typeface="Times New Roman" pitchFamily="18" charset="0"/>
            </a:endParaRPr>
          </a:p>
        </p:txBody>
      </p:sp>
      <p:sp>
        <p:nvSpPr>
          <p:cNvPr id="356387" name="Rectangle 35"/>
          <p:cNvSpPr>
            <a:spLocks noChangeArrowheads="1"/>
          </p:cNvSpPr>
          <p:nvPr/>
        </p:nvSpPr>
        <p:spPr bwMode="auto">
          <a:xfrm>
            <a:off x="6101779" y="3004109"/>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4</a:t>
            </a:r>
            <a:endParaRPr lang="de-DE" sz="1200" b="1" dirty="0">
              <a:latin typeface="Times New Roman" pitchFamily="18" charset="0"/>
            </a:endParaRPr>
          </a:p>
        </p:txBody>
      </p:sp>
      <p:sp>
        <p:nvSpPr>
          <p:cNvPr id="356388" name="Rectangle 36"/>
          <p:cNvSpPr>
            <a:spLocks noChangeArrowheads="1"/>
          </p:cNvSpPr>
          <p:nvPr/>
        </p:nvSpPr>
        <p:spPr bwMode="auto">
          <a:xfrm>
            <a:off x="7168296" y="3004109"/>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5-Used</a:t>
            </a:r>
          </a:p>
          <a:p>
            <a:pPr algn="ctr" defTabSz="914303" eaLnBrk="0" hangingPunct="0"/>
            <a:r>
              <a:rPr lang="de-DE" sz="1200" b="1" dirty="0" err="1" smtClean="0">
                <a:latin typeface="Times New Roman" pitchFamily="18" charset="0"/>
              </a:rPr>
              <a:t>practice</a:t>
            </a:r>
            <a:endParaRPr lang="de-DE" sz="1200" b="1" dirty="0">
              <a:latin typeface="Times New Roman" pitchFamily="18" charset="0"/>
            </a:endParaRPr>
          </a:p>
        </p:txBody>
      </p:sp>
      <p:sp>
        <p:nvSpPr>
          <p:cNvPr id="356389" name="Oval 37"/>
          <p:cNvSpPr>
            <a:spLocks noChangeArrowheads="1"/>
          </p:cNvSpPr>
          <p:nvPr/>
        </p:nvSpPr>
        <p:spPr bwMode="auto">
          <a:xfrm>
            <a:off x="7641448" y="4375708"/>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0" name="Oval 38"/>
          <p:cNvSpPr>
            <a:spLocks noChangeArrowheads="1"/>
          </p:cNvSpPr>
          <p:nvPr/>
        </p:nvSpPr>
        <p:spPr bwMode="auto">
          <a:xfrm>
            <a:off x="7641448" y="498463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1" name="Oval 39"/>
          <p:cNvSpPr>
            <a:spLocks noChangeArrowheads="1"/>
          </p:cNvSpPr>
          <p:nvPr/>
        </p:nvSpPr>
        <p:spPr bwMode="auto">
          <a:xfrm>
            <a:off x="7641448" y="37652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2" name="Oval 40"/>
          <p:cNvSpPr>
            <a:spLocks noChangeArrowheads="1"/>
          </p:cNvSpPr>
          <p:nvPr/>
        </p:nvSpPr>
        <p:spPr bwMode="auto">
          <a:xfrm>
            <a:off x="6531777" y="37652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3" name="Oval 41"/>
          <p:cNvSpPr>
            <a:spLocks noChangeArrowheads="1"/>
          </p:cNvSpPr>
          <p:nvPr/>
        </p:nvSpPr>
        <p:spPr bwMode="auto">
          <a:xfrm>
            <a:off x="6528694" y="4357621"/>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4" name="Oval 42"/>
          <p:cNvSpPr>
            <a:spLocks noChangeArrowheads="1"/>
          </p:cNvSpPr>
          <p:nvPr/>
        </p:nvSpPr>
        <p:spPr bwMode="auto">
          <a:xfrm>
            <a:off x="3282906" y="3765272"/>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5" name="Oval 43"/>
          <p:cNvSpPr>
            <a:spLocks noChangeArrowheads="1"/>
          </p:cNvSpPr>
          <p:nvPr/>
        </p:nvSpPr>
        <p:spPr bwMode="auto">
          <a:xfrm>
            <a:off x="3282906" y="498463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6" name="Oval 44"/>
          <p:cNvSpPr>
            <a:spLocks noChangeArrowheads="1"/>
          </p:cNvSpPr>
          <p:nvPr/>
        </p:nvSpPr>
        <p:spPr bwMode="auto">
          <a:xfrm>
            <a:off x="3276741" y="4372694"/>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6" name="Oval 64"/>
          <p:cNvSpPr>
            <a:spLocks noChangeArrowheads="1"/>
          </p:cNvSpPr>
          <p:nvPr/>
        </p:nvSpPr>
        <p:spPr bwMode="auto">
          <a:xfrm>
            <a:off x="4911568" y="3775392"/>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7" name="Oval 65"/>
          <p:cNvSpPr>
            <a:spLocks noChangeArrowheads="1"/>
          </p:cNvSpPr>
          <p:nvPr/>
        </p:nvSpPr>
        <p:spPr bwMode="auto">
          <a:xfrm>
            <a:off x="5041936" y="4365104"/>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8" name="Oval 66"/>
          <p:cNvSpPr>
            <a:spLocks noChangeArrowheads="1"/>
          </p:cNvSpPr>
          <p:nvPr/>
        </p:nvSpPr>
        <p:spPr bwMode="auto">
          <a:xfrm>
            <a:off x="5350440" y="4984474"/>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20" name="Line 68"/>
          <p:cNvSpPr>
            <a:spLocks noChangeShapeType="1"/>
          </p:cNvSpPr>
          <p:nvPr/>
        </p:nvSpPr>
        <p:spPr bwMode="auto">
          <a:xfrm>
            <a:off x="5004048" y="3861048"/>
            <a:ext cx="144016" cy="576064"/>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1" name="Line 69"/>
          <p:cNvSpPr>
            <a:spLocks noChangeShapeType="1"/>
          </p:cNvSpPr>
          <p:nvPr/>
        </p:nvSpPr>
        <p:spPr bwMode="auto">
          <a:xfrm>
            <a:off x="5148064" y="4437112"/>
            <a:ext cx="288032" cy="648072"/>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68" name="AutoShape 8"/>
          <p:cNvSpPr>
            <a:spLocks noChangeArrowheads="1"/>
          </p:cNvSpPr>
          <p:nvPr/>
        </p:nvSpPr>
        <p:spPr bwMode="auto">
          <a:xfrm>
            <a:off x="7812360" y="1336502"/>
            <a:ext cx="1184275" cy="868362"/>
          </a:xfrm>
          <a:prstGeom prst="roundRect">
            <a:avLst>
              <a:gd name="adj" fmla="val 16667"/>
            </a:avLst>
          </a:prstGeom>
          <a:solidFill>
            <a:schemeClr val="accent1"/>
          </a:solidFill>
          <a:ln w="9525">
            <a:solidFill>
              <a:schemeClr val="tx1"/>
            </a:solidFill>
            <a:round/>
            <a:headEnd/>
            <a:tailEnd/>
          </a:ln>
        </p:spPr>
        <p:txBody>
          <a:bodyPr wrap="none" lIns="87920" tIns="43960" rIns="87920" bIns="43960" anchor="ctr"/>
          <a:lstStyle/>
          <a:p>
            <a:pPr algn="ctr" eaLnBrk="0" hangingPunct="0"/>
            <a:r>
              <a:rPr lang="de-DE" sz="1000" dirty="0" err="1" smtClean="0">
                <a:solidFill>
                  <a:schemeClr val="bg1"/>
                </a:solidFill>
              </a:rPr>
              <a:t>Meaning</a:t>
            </a:r>
            <a:r>
              <a:rPr lang="de-DE" sz="1000" dirty="0" smtClean="0">
                <a:solidFill>
                  <a:schemeClr val="bg1"/>
                </a:solidFill>
              </a:rPr>
              <a:t> </a:t>
            </a:r>
            <a:r>
              <a:rPr lang="de-DE" sz="1000" dirty="0" err="1" smtClean="0">
                <a:solidFill>
                  <a:schemeClr val="bg1"/>
                </a:solidFill>
              </a:rPr>
              <a:t>and</a:t>
            </a:r>
            <a:r>
              <a:rPr lang="de-DE" sz="1000" dirty="0" smtClean="0">
                <a:solidFill>
                  <a:schemeClr val="bg1"/>
                </a:solidFill>
              </a:rPr>
              <a:t> Forms </a:t>
            </a:r>
          </a:p>
          <a:p>
            <a:pPr algn="ctr" eaLnBrk="0" hangingPunct="0"/>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69" name="Oval 23"/>
          <p:cNvSpPr>
            <a:spLocks noChangeArrowheads="1"/>
          </p:cNvSpPr>
          <p:nvPr/>
        </p:nvSpPr>
        <p:spPr bwMode="auto">
          <a:xfrm>
            <a:off x="4314706" y="4365104"/>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0" name="Oval 26"/>
          <p:cNvSpPr>
            <a:spLocks noChangeArrowheads="1"/>
          </p:cNvSpPr>
          <p:nvPr/>
        </p:nvSpPr>
        <p:spPr bwMode="auto">
          <a:xfrm>
            <a:off x="5192776" y="4382196"/>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1" name="Oval 26"/>
          <p:cNvSpPr>
            <a:spLocks noChangeArrowheads="1"/>
          </p:cNvSpPr>
          <p:nvPr/>
        </p:nvSpPr>
        <p:spPr bwMode="auto">
          <a:xfrm>
            <a:off x="5807440" y="5009408"/>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356378" name="Oval 26"/>
          <p:cNvSpPr>
            <a:spLocks noChangeArrowheads="1"/>
          </p:cNvSpPr>
          <p:nvPr/>
        </p:nvSpPr>
        <p:spPr bwMode="auto">
          <a:xfrm>
            <a:off x="5292080" y="3778836"/>
            <a:ext cx="224587" cy="154220"/>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73" name="Text Box 61"/>
          <p:cNvSpPr txBox="1">
            <a:spLocks noChangeArrowheads="1"/>
          </p:cNvSpPr>
          <p:nvPr/>
        </p:nvSpPr>
        <p:spPr bwMode="auto">
          <a:xfrm>
            <a:off x="5947103" y="2473164"/>
            <a:ext cx="2050536"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rgbClr val="0000FF"/>
                </a:solidFill>
                <a:latin typeface="Times New Roman" pitchFamily="18" charset="0"/>
              </a:rPr>
              <a:t>Czech </a:t>
            </a:r>
            <a:r>
              <a:rPr lang="de-DE" sz="1400" b="1" dirty="0" err="1" smtClean="0">
                <a:solidFill>
                  <a:srgbClr val="0000FF"/>
                </a:solidFill>
                <a:latin typeface="Times New Roman" pitchFamily="18" charset="0"/>
              </a:rPr>
              <a:t>Republic</a:t>
            </a:r>
            <a:r>
              <a:rPr lang="de-DE" sz="1400" b="1" dirty="0" smtClean="0">
                <a:solidFill>
                  <a:srgbClr val="0000FF"/>
                </a:solidFill>
                <a:latin typeface="Times New Roman" pitchFamily="18" charset="0"/>
              </a:rPr>
              <a:t> HEI-All</a:t>
            </a:r>
            <a:endParaRPr lang="de-DE" sz="1400" b="1" dirty="0">
              <a:solidFill>
                <a:srgbClr val="0000FF"/>
              </a:solidFill>
              <a:latin typeface="Times New Roman" pitchFamily="18" charset="0"/>
            </a:endParaRPr>
          </a:p>
        </p:txBody>
      </p:sp>
      <p:sp>
        <p:nvSpPr>
          <p:cNvPr id="74" name="Text Box 62"/>
          <p:cNvSpPr txBox="1">
            <a:spLocks noChangeArrowheads="1"/>
          </p:cNvSpPr>
          <p:nvPr/>
        </p:nvSpPr>
        <p:spPr bwMode="auto">
          <a:xfrm>
            <a:off x="4508502" y="2473164"/>
            <a:ext cx="1098351"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chemeClr val="accent2">
                    <a:lumMod val="50000"/>
                  </a:schemeClr>
                </a:solidFill>
                <a:latin typeface="Times New Roman" pitchFamily="18" charset="0"/>
              </a:rPr>
              <a:t>EU HEI-All</a:t>
            </a:r>
            <a:endParaRPr lang="de-DE" sz="1400" b="1" dirty="0">
              <a:solidFill>
                <a:schemeClr val="accent2">
                  <a:lumMod val="50000"/>
                </a:schemeClr>
              </a:solidFill>
              <a:latin typeface="Times New Roman" pitchFamily="18" charset="0"/>
            </a:endParaRPr>
          </a:p>
        </p:txBody>
      </p:sp>
      <p:sp>
        <p:nvSpPr>
          <p:cNvPr id="62" name="Rectangle 2"/>
          <p:cNvSpPr txBox="1">
            <a:spLocks noChangeArrowheads="1"/>
          </p:cNvSpPr>
          <p:nvPr/>
        </p:nvSpPr>
        <p:spPr>
          <a:xfrm>
            <a:off x="509489" y="1546498"/>
            <a:ext cx="6965062" cy="514350"/>
          </a:xfrm>
          <a:prstGeom prst="rect">
            <a:avLst/>
          </a:prstGeom>
          <a:noFill/>
        </p:spPr>
        <p:txBody>
          <a:bodyPr vert="horz" lIns="92063" tIns="46032" rIns="92063" bIns="46032"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421C5E"/>
                </a:solidFill>
                <a:effectLst/>
                <a:uLnTx/>
                <a:uFillTx/>
                <a:latin typeface="Comfortaa" pitchFamily="34" charset="0"/>
                <a:ea typeface="+mj-ea"/>
                <a:cs typeface="+mj-cs"/>
              </a:rPr>
              <a:t>Q12: One important aspect of PHE should be the cooperation between higher education and professional sphere. </a:t>
            </a:r>
            <a:br>
              <a:rPr kumimoji="0" lang="en-US" b="1" i="0" u="none" strike="noStrike" kern="1200" cap="none" spc="0" normalizeH="0" baseline="0" noProof="0" dirty="0" smtClean="0">
                <a:ln>
                  <a:noFill/>
                </a:ln>
                <a:solidFill>
                  <a:srgbClr val="421C5E"/>
                </a:solidFill>
                <a:effectLst/>
                <a:uLnTx/>
                <a:uFillTx/>
                <a:latin typeface="Comfortaa" pitchFamily="34" charset="0"/>
                <a:ea typeface="+mj-ea"/>
                <a:cs typeface="+mj-cs"/>
              </a:rPr>
            </a:br>
            <a:r>
              <a:rPr kumimoji="0" lang="en-US" b="1" i="0" u="none" strike="noStrike" kern="1200" cap="none" spc="0" normalizeH="0" baseline="0" noProof="0" dirty="0" smtClean="0">
                <a:ln>
                  <a:noFill/>
                </a:ln>
                <a:solidFill>
                  <a:srgbClr val="421C5E"/>
                </a:solidFill>
                <a:effectLst/>
                <a:uLnTx/>
                <a:uFillTx/>
                <a:latin typeface="Comfortaa" pitchFamily="34" charset="0"/>
                <a:ea typeface="+mj-ea"/>
                <a:cs typeface="+mj-cs"/>
              </a:rPr>
              <a:t>To what extent does it exist in your country?</a:t>
            </a:r>
          </a:p>
        </p:txBody>
      </p:sp>
    </p:spTree>
    <p:extLst>
      <p:ext uri="{BB962C8B-B14F-4D97-AF65-F5344CB8AC3E}">
        <p14:creationId xmlns:p14="http://schemas.microsoft.com/office/powerpoint/2010/main" val="3230386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5050904" cy="773832"/>
          </a:xfrm>
        </p:spPr>
        <p:txBody>
          <a:bodyPr/>
          <a:lstStyle/>
          <a:p>
            <a:r>
              <a:rPr lang="en-GB" dirty="0" smtClean="0"/>
              <a:t>Quality: Findings</a:t>
            </a:r>
            <a:endParaRPr lang="en-GB" dirty="0"/>
          </a:p>
        </p:txBody>
      </p:sp>
      <p:sp>
        <p:nvSpPr>
          <p:cNvPr id="3" name="Content Placeholder 2"/>
          <p:cNvSpPr>
            <a:spLocks noGrp="1"/>
          </p:cNvSpPr>
          <p:nvPr>
            <p:ph idx="1"/>
          </p:nvPr>
        </p:nvSpPr>
        <p:spPr>
          <a:xfrm>
            <a:off x="457200" y="1196752"/>
            <a:ext cx="7715200" cy="4824536"/>
          </a:xfrm>
        </p:spPr>
        <p:txBody>
          <a:bodyPr>
            <a:noAutofit/>
          </a:bodyPr>
          <a:lstStyle/>
          <a:p>
            <a:pPr defTabSz="914303" eaLnBrk="0" hangingPunct="0">
              <a:spcBef>
                <a:spcPts val="600"/>
              </a:spcBef>
            </a:pPr>
            <a:r>
              <a:rPr lang="en-US" sz="2000" dirty="0" smtClean="0">
                <a:solidFill>
                  <a:srgbClr val="2E67B2"/>
                </a:solidFill>
              </a:rPr>
              <a:t>The main drivers in pursuing quality management are accreditation requirements and continuous improvement. The Czech Republic data is lower than the EU average.</a:t>
            </a:r>
          </a:p>
          <a:p>
            <a:pPr>
              <a:spcBef>
                <a:spcPts val="600"/>
              </a:spcBef>
            </a:pPr>
            <a:r>
              <a:rPr lang="en-US" sz="2000" dirty="0" smtClean="0">
                <a:solidFill>
                  <a:srgbClr val="2E67B2"/>
                </a:solidFill>
              </a:rPr>
              <a:t>Institutions</a:t>
            </a:r>
            <a:r>
              <a:rPr lang="en-US" sz="2000" dirty="0" smtClean="0">
                <a:solidFill>
                  <a:srgbClr val="2E67B2"/>
                </a:solidFill>
              </a:rPr>
              <a:t>´ internal policies are also seen as a main driver stimulating quality, but less compared to other EU countries</a:t>
            </a:r>
          </a:p>
          <a:p>
            <a:pPr>
              <a:spcBef>
                <a:spcPts val="600"/>
              </a:spcBef>
            </a:pPr>
            <a:r>
              <a:rPr lang="en-US" sz="2000" dirty="0" smtClean="0">
                <a:solidFill>
                  <a:srgbClr val="2E67B2"/>
                </a:solidFill>
              </a:rPr>
              <a:t>National </a:t>
            </a:r>
            <a:r>
              <a:rPr lang="en-US" sz="2000" dirty="0" smtClean="0">
                <a:solidFill>
                  <a:srgbClr val="2E67B2"/>
                </a:solidFill>
              </a:rPr>
              <a:t>or regional </a:t>
            </a:r>
            <a:r>
              <a:rPr lang="en-US" sz="2000" dirty="0" smtClean="0">
                <a:solidFill>
                  <a:srgbClr val="2E67B2"/>
                </a:solidFill>
              </a:rPr>
              <a:t>program</a:t>
            </a:r>
            <a:r>
              <a:rPr lang="cs-CZ" sz="2000" dirty="0" err="1" smtClean="0">
                <a:solidFill>
                  <a:srgbClr val="2E67B2"/>
                </a:solidFill>
              </a:rPr>
              <a:t>me</a:t>
            </a:r>
            <a:r>
              <a:rPr lang="en-US" sz="2000" dirty="0" smtClean="0">
                <a:solidFill>
                  <a:srgbClr val="2E67B2"/>
                </a:solidFill>
              </a:rPr>
              <a:t>s </a:t>
            </a:r>
            <a:r>
              <a:rPr lang="en-US" sz="2000" dirty="0" smtClean="0">
                <a:solidFill>
                  <a:srgbClr val="2E67B2"/>
                </a:solidFill>
              </a:rPr>
              <a:t>stimulating quality requirements for HE is no key drivers for quality requirements.</a:t>
            </a:r>
          </a:p>
          <a:p>
            <a:pPr>
              <a:spcBef>
                <a:spcPts val="600"/>
              </a:spcBef>
            </a:pPr>
            <a:r>
              <a:rPr lang="en-US" sz="2000" dirty="0" smtClean="0">
                <a:solidFill>
                  <a:srgbClr val="2E67B2"/>
                </a:solidFill>
              </a:rPr>
              <a:t>Overall </a:t>
            </a:r>
            <a:r>
              <a:rPr lang="en-US" sz="2000" dirty="0" smtClean="0">
                <a:solidFill>
                  <a:srgbClr val="2E67B2"/>
                </a:solidFill>
              </a:rPr>
              <a:t>most of data points pursuing quality requirements from </a:t>
            </a:r>
            <a:r>
              <a:rPr lang="en-US" sz="2000" dirty="0" smtClean="0">
                <a:solidFill>
                  <a:srgbClr val="2E67B2"/>
                </a:solidFill>
              </a:rPr>
              <a:t>the Czech </a:t>
            </a:r>
            <a:r>
              <a:rPr lang="en-US" sz="2000" dirty="0" smtClean="0">
                <a:solidFill>
                  <a:srgbClr val="2E67B2"/>
                </a:solidFill>
              </a:rPr>
              <a:t>Republic are showing lower ratings compared to the EU data average </a:t>
            </a:r>
          </a:p>
        </p:txBody>
      </p:sp>
    </p:spTree>
    <p:extLst>
      <p:ext uri="{BB962C8B-B14F-4D97-AF65-F5344CB8AC3E}">
        <p14:creationId xmlns:p14="http://schemas.microsoft.com/office/powerpoint/2010/main" val="3647463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251520" y="3289746"/>
            <a:ext cx="2573646"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400" b="1" dirty="0" smtClean="0">
                <a:solidFill>
                  <a:srgbClr val="C00000"/>
                </a:solidFill>
              </a:rPr>
              <a:t>Accreditation requirements and </a:t>
            </a:r>
          </a:p>
          <a:p>
            <a:pPr algn="ctr" defTabSz="914303" eaLnBrk="0" hangingPunct="0"/>
            <a:r>
              <a:rPr lang="en-US" sz="1400" b="1" dirty="0" smtClean="0">
                <a:solidFill>
                  <a:srgbClr val="C00000"/>
                </a:solidFill>
              </a:rPr>
              <a:t>continuous improvement</a:t>
            </a:r>
            <a:endParaRPr lang="en-US" sz="1400" b="1" dirty="0">
              <a:solidFill>
                <a:srgbClr val="C00000"/>
              </a:solidFill>
            </a:endParaRPr>
          </a:p>
        </p:txBody>
      </p:sp>
      <p:sp>
        <p:nvSpPr>
          <p:cNvPr id="356357" name="Rectangle 5"/>
          <p:cNvSpPr>
            <a:spLocks noChangeArrowheads="1"/>
          </p:cNvSpPr>
          <p:nvPr/>
        </p:nvSpPr>
        <p:spPr bwMode="auto">
          <a:xfrm>
            <a:off x="251520" y="2655193"/>
            <a:ext cx="2573646" cy="6089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u="sng" dirty="0">
                <a:solidFill>
                  <a:srgbClr val="002060"/>
                </a:solidFill>
                <a:latin typeface="Times New Roman" pitchFamily="18" charset="0"/>
              </a:rPr>
              <a:t>Type </a:t>
            </a:r>
            <a:r>
              <a:rPr lang="de-DE" sz="1200" b="1" u="sng" dirty="0" err="1">
                <a:solidFill>
                  <a:srgbClr val="002060"/>
                </a:solidFill>
                <a:latin typeface="Times New Roman" pitchFamily="18" charset="0"/>
              </a:rPr>
              <a:t>of</a:t>
            </a:r>
            <a:r>
              <a:rPr lang="de-DE" sz="1200" b="1" u="sng" dirty="0">
                <a:solidFill>
                  <a:srgbClr val="002060"/>
                </a:solidFill>
                <a:latin typeface="Times New Roman" pitchFamily="18" charset="0"/>
              </a:rPr>
              <a:t> </a:t>
            </a:r>
            <a:r>
              <a:rPr lang="de-DE" sz="1200" b="1" u="sng" dirty="0" smtClean="0">
                <a:solidFill>
                  <a:srgbClr val="002060"/>
                </a:solidFill>
                <a:latin typeface="Times New Roman" pitchFamily="18" charset="0"/>
              </a:rPr>
              <a:t> Main Drivers</a:t>
            </a:r>
            <a:endParaRPr lang="de-DE" sz="1200" b="1" u="sng" dirty="0">
              <a:solidFill>
                <a:srgbClr val="002060"/>
              </a:solidFill>
              <a:latin typeface="Times New Roman" pitchFamily="18" charset="0"/>
            </a:endParaRPr>
          </a:p>
        </p:txBody>
      </p:sp>
      <p:sp>
        <p:nvSpPr>
          <p:cNvPr id="356358" name="Rectangle 6"/>
          <p:cNvSpPr>
            <a:spLocks noChangeArrowheads="1"/>
          </p:cNvSpPr>
          <p:nvPr/>
        </p:nvSpPr>
        <p:spPr bwMode="auto">
          <a:xfrm>
            <a:off x="251520" y="3874560"/>
            <a:ext cx="2573646" cy="6089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400" b="1" dirty="0" smtClean="0">
                <a:solidFill>
                  <a:srgbClr val="C00000"/>
                </a:solidFill>
              </a:rPr>
              <a:t>Institutions’ internal </a:t>
            </a:r>
          </a:p>
          <a:p>
            <a:pPr algn="ctr" defTabSz="914303" eaLnBrk="0" hangingPunct="0"/>
            <a:r>
              <a:rPr lang="en-US" sz="1400" b="1" dirty="0" smtClean="0">
                <a:solidFill>
                  <a:srgbClr val="C00000"/>
                </a:solidFill>
              </a:rPr>
              <a:t>developments  and policies</a:t>
            </a:r>
            <a:endParaRPr lang="en-US" sz="1400" b="1" dirty="0">
              <a:solidFill>
                <a:srgbClr val="C00000"/>
              </a:solidFill>
            </a:endParaRPr>
          </a:p>
        </p:txBody>
      </p:sp>
      <p:sp>
        <p:nvSpPr>
          <p:cNvPr id="356359" name="Rectangle 7"/>
          <p:cNvSpPr>
            <a:spLocks noChangeArrowheads="1"/>
          </p:cNvSpPr>
          <p:nvPr/>
        </p:nvSpPr>
        <p:spPr bwMode="auto">
          <a:xfrm>
            <a:off x="251520" y="4483490"/>
            <a:ext cx="2573646"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400" b="1" dirty="0" smtClean="0">
                <a:solidFill>
                  <a:srgbClr val="C00000"/>
                </a:solidFill>
              </a:rPr>
              <a:t>Competition for students</a:t>
            </a:r>
            <a:endParaRPr lang="de-DE" sz="1400" b="1" dirty="0">
              <a:solidFill>
                <a:srgbClr val="C00000"/>
              </a:solidFill>
            </a:endParaRPr>
          </a:p>
        </p:txBody>
      </p:sp>
      <p:sp>
        <p:nvSpPr>
          <p:cNvPr id="356360" name="Rectangle 8"/>
          <p:cNvSpPr>
            <a:spLocks noChangeArrowheads="1"/>
          </p:cNvSpPr>
          <p:nvPr/>
        </p:nvSpPr>
        <p:spPr bwMode="auto">
          <a:xfrm>
            <a:off x="2841262" y="2655391"/>
            <a:ext cx="5409647" cy="61043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endParaRPr lang="de-DE" sz="1200" b="1" dirty="0">
              <a:solidFill>
                <a:schemeClr val="bg1"/>
              </a:solidFill>
              <a:latin typeface="Times New Roman" pitchFamily="18" charset="0"/>
            </a:endParaRPr>
          </a:p>
        </p:txBody>
      </p:sp>
      <p:sp>
        <p:nvSpPr>
          <p:cNvPr id="356361" name="Rectangle 9"/>
          <p:cNvSpPr>
            <a:spLocks noChangeArrowheads="1"/>
          </p:cNvSpPr>
          <p:nvPr/>
        </p:nvSpPr>
        <p:spPr bwMode="auto">
          <a:xfrm>
            <a:off x="2849651" y="3289746"/>
            <a:ext cx="5409647" cy="2875558"/>
          </a:xfrm>
          <a:prstGeom prst="rect">
            <a:avLst/>
          </a:prstGeom>
          <a:solidFill>
            <a:srgbClr val="FFFFFF"/>
          </a:solidFill>
          <a:ln w="9525">
            <a:solidFill>
              <a:schemeClr val="tx1"/>
            </a:solidFill>
            <a:miter lim="800000"/>
            <a:headEnd/>
            <a:tailEnd/>
          </a:ln>
          <a:effectLst/>
        </p:spPr>
        <p:txBody>
          <a:bodyPr wrap="none" lIns="87920" tIns="43960" rIns="87920" bIns="43960" anchor="ctr"/>
          <a:lstStyle/>
          <a:p>
            <a:endParaRPr lang="de-DE"/>
          </a:p>
        </p:txBody>
      </p:sp>
      <p:sp>
        <p:nvSpPr>
          <p:cNvPr id="356362" name="Line 10"/>
          <p:cNvSpPr>
            <a:spLocks noChangeShapeType="1"/>
          </p:cNvSpPr>
          <p:nvPr/>
        </p:nvSpPr>
        <p:spPr bwMode="auto">
          <a:xfrm>
            <a:off x="3205846" y="3570095"/>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3" name="Line 11"/>
          <p:cNvSpPr>
            <a:spLocks noChangeShapeType="1"/>
          </p:cNvSpPr>
          <p:nvPr/>
        </p:nvSpPr>
        <p:spPr bwMode="auto">
          <a:xfrm>
            <a:off x="3202764" y="4809057"/>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4" name="Line 12"/>
          <p:cNvSpPr>
            <a:spLocks noChangeShapeType="1"/>
          </p:cNvSpPr>
          <p:nvPr/>
        </p:nvSpPr>
        <p:spPr bwMode="auto">
          <a:xfrm>
            <a:off x="3205846" y="4179025"/>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5" name="Line 13"/>
          <p:cNvSpPr>
            <a:spLocks noChangeShapeType="1"/>
          </p:cNvSpPr>
          <p:nvPr/>
        </p:nvSpPr>
        <p:spPr bwMode="auto">
          <a:xfrm flipH="1">
            <a:off x="3347864" y="3145050"/>
            <a:ext cx="2855" cy="3020254"/>
          </a:xfrm>
          <a:prstGeom prst="line">
            <a:avLst/>
          </a:prstGeom>
          <a:no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366" name="Line 14"/>
          <p:cNvSpPr>
            <a:spLocks noChangeShapeType="1"/>
          </p:cNvSpPr>
          <p:nvPr/>
        </p:nvSpPr>
        <p:spPr bwMode="auto">
          <a:xfrm flipH="1">
            <a:off x="6588224" y="3145050"/>
            <a:ext cx="17531" cy="3020254"/>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7" name="Line 15"/>
          <p:cNvSpPr>
            <a:spLocks noChangeShapeType="1"/>
          </p:cNvSpPr>
          <p:nvPr/>
        </p:nvSpPr>
        <p:spPr bwMode="auto">
          <a:xfrm>
            <a:off x="5496084" y="3106873"/>
            <a:ext cx="12020" cy="3048551"/>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8" name="Line 16"/>
          <p:cNvSpPr>
            <a:spLocks noChangeShapeType="1"/>
          </p:cNvSpPr>
          <p:nvPr/>
        </p:nvSpPr>
        <p:spPr bwMode="auto">
          <a:xfrm flipH="1">
            <a:off x="4355976" y="3145050"/>
            <a:ext cx="30436" cy="3020254"/>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69" name="Oval 17"/>
          <p:cNvSpPr>
            <a:spLocks noChangeArrowheads="1"/>
          </p:cNvSpPr>
          <p:nvPr/>
        </p:nvSpPr>
        <p:spPr bwMode="auto">
          <a:xfrm>
            <a:off x="6531777" y="4712593"/>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1" name="Oval 19"/>
          <p:cNvSpPr>
            <a:spLocks noChangeArrowheads="1"/>
          </p:cNvSpPr>
          <p:nvPr/>
        </p:nvSpPr>
        <p:spPr bwMode="auto">
          <a:xfrm>
            <a:off x="5422105" y="3493226"/>
            <a:ext cx="15257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2" name="Oval 20"/>
          <p:cNvSpPr>
            <a:spLocks noChangeArrowheads="1"/>
          </p:cNvSpPr>
          <p:nvPr/>
        </p:nvSpPr>
        <p:spPr bwMode="auto">
          <a:xfrm>
            <a:off x="5422105" y="4103662"/>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3" name="Oval 21"/>
          <p:cNvSpPr>
            <a:spLocks noChangeArrowheads="1"/>
          </p:cNvSpPr>
          <p:nvPr/>
        </p:nvSpPr>
        <p:spPr bwMode="auto">
          <a:xfrm>
            <a:off x="5422105" y="4712593"/>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5" name="Oval 23"/>
          <p:cNvSpPr>
            <a:spLocks noChangeArrowheads="1"/>
          </p:cNvSpPr>
          <p:nvPr/>
        </p:nvSpPr>
        <p:spPr bwMode="auto">
          <a:xfrm>
            <a:off x="4312434" y="3506790"/>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6" name="Oval 24"/>
          <p:cNvSpPr>
            <a:spLocks noChangeArrowheads="1"/>
          </p:cNvSpPr>
          <p:nvPr/>
        </p:nvSpPr>
        <p:spPr bwMode="auto">
          <a:xfrm>
            <a:off x="4312434" y="4736709"/>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78" name="Oval 26"/>
          <p:cNvSpPr>
            <a:spLocks noChangeArrowheads="1"/>
          </p:cNvSpPr>
          <p:nvPr/>
        </p:nvSpPr>
        <p:spPr bwMode="auto">
          <a:xfrm>
            <a:off x="6687528" y="3487360"/>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356381" name="Line 29"/>
          <p:cNvSpPr>
            <a:spLocks noChangeShapeType="1"/>
          </p:cNvSpPr>
          <p:nvPr/>
        </p:nvSpPr>
        <p:spPr bwMode="auto">
          <a:xfrm flipH="1">
            <a:off x="5823432" y="4149080"/>
            <a:ext cx="504056" cy="648072"/>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2" name="Line 30"/>
          <p:cNvSpPr>
            <a:spLocks noChangeShapeType="1"/>
          </p:cNvSpPr>
          <p:nvPr/>
        </p:nvSpPr>
        <p:spPr bwMode="auto">
          <a:xfrm flipH="1">
            <a:off x="6300192" y="3645024"/>
            <a:ext cx="432048" cy="504056"/>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356383" name="Line 31"/>
          <p:cNvSpPr>
            <a:spLocks noChangeShapeType="1"/>
          </p:cNvSpPr>
          <p:nvPr/>
        </p:nvSpPr>
        <p:spPr bwMode="auto">
          <a:xfrm>
            <a:off x="7715426" y="3063162"/>
            <a:ext cx="24926" cy="3092262"/>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384" name="Rectangle 32"/>
          <p:cNvSpPr>
            <a:spLocks noChangeArrowheads="1"/>
          </p:cNvSpPr>
          <p:nvPr/>
        </p:nvSpPr>
        <p:spPr bwMode="auto">
          <a:xfrm>
            <a:off x="2868752" y="2732063"/>
            <a:ext cx="1002005"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1-Completely</a:t>
            </a:r>
            <a:endParaRPr lang="de-DE" sz="1200" b="1" dirty="0">
              <a:latin typeface="Times New Roman" pitchFamily="18" charset="0"/>
            </a:endParaRPr>
          </a:p>
          <a:p>
            <a:pPr algn="ctr" defTabSz="914303" eaLnBrk="0" hangingPunct="0"/>
            <a:r>
              <a:rPr lang="de-DE" sz="1200" b="1" dirty="0" err="1">
                <a:latin typeface="Times New Roman" pitchFamily="18" charset="0"/>
              </a:rPr>
              <a:t>disagree</a:t>
            </a:r>
            <a:endParaRPr lang="de-DE" sz="1200" b="1" dirty="0">
              <a:latin typeface="Times New Roman" pitchFamily="18" charset="0"/>
            </a:endParaRPr>
          </a:p>
        </p:txBody>
      </p:sp>
      <p:sp>
        <p:nvSpPr>
          <p:cNvPr id="356385" name="Rectangle 33"/>
          <p:cNvSpPr>
            <a:spLocks noChangeArrowheads="1"/>
          </p:cNvSpPr>
          <p:nvPr/>
        </p:nvSpPr>
        <p:spPr bwMode="auto">
          <a:xfrm>
            <a:off x="3968744" y="2732063"/>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2</a:t>
            </a:r>
            <a:endParaRPr lang="de-DE" sz="1200" b="1" dirty="0">
              <a:latin typeface="Times New Roman" pitchFamily="18" charset="0"/>
            </a:endParaRPr>
          </a:p>
        </p:txBody>
      </p:sp>
      <p:sp>
        <p:nvSpPr>
          <p:cNvPr id="356386" name="Rectangle 34"/>
          <p:cNvSpPr>
            <a:spLocks noChangeArrowheads="1"/>
          </p:cNvSpPr>
          <p:nvPr/>
        </p:nvSpPr>
        <p:spPr bwMode="auto">
          <a:xfrm>
            <a:off x="5035261" y="2732063"/>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3</a:t>
            </a:r>
            <a:endParaRPr lang="de-DE" sz="1200" b="1" dirty="0">
              <a:latin typeface="Times New Roman" pitchFamily="18" charset="0"/>
            </a:endParaRPr>
          </a:p>
        </p:txBody>
      </p:sp>
      <p:sp>
        <p:nvSpPr>
          <p:cNvPr id="356387" name="Rectangle 35"/>
          <p:cNvSpPr>
            <a:spLocks noChangeArrowheads="1"/>
          </p:cNvSpPr>
          <p:nvPr/>
        </p:nvSpPr>
        <p:spPr bwMode="auto">
          <a:xfrm>
            <a:off x="6101779" y="2732063"/>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4</a:t>
            </a:r>
            <a:endParaRPr lang="de-DE" sz="1200" b="1" dirty="0">
              <a:latin typeface="Times New Roman" pitchFamily="18" charset="0"/>
            </a:endParaRPr>
          </a:p>
        </p:txBody>
      </p:sp>
      <p:sp>
        <p:nvSpPr>
          <p:cNvPr id="356388" name="Rectangle 36"/>
          <p:cNvSpPr>
            <a:spLocks noChangeArrowheads="1"/>
          </p:cNvSpPr>
          <p:nvPr/>
        </p:nvSpPr>
        <p:spPr bwMode="auto">
          <a:xfrm>
            <a:off x="7168296" y="2732063"/>
            <a:ext cx="913938" cy="456698"/>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de-DE" sz="1200" b="1" dirty="0" smtClean="0">
                <a:latin typeface="Times New Roman" pitchFamily="18" charset="0"/>
              </a:rPr>
              <a:t>5-Fully</a:t>
            </a:r>
            <a:endParaRPr lang="de-DE" sz="1200" b="1" dirty="0">
              <a:latin typeface="Times New Roman" pitchFamily="18" charset="0"/>
            </a:endParaRPr>
          </a:p>
          <a:p>
            <a:pPr algn="ctr" defTabSz="914303" eaLnBrk="0" hangingPunct="0"/>
            <a:r>
              <a:rPr lang="de-DE" sz="1200" b="1" dirty="0" err="1">
                <a:latin typeface="Times New Roman" pitchFamily="18" charset="0"/>
              </a:rPr>
              <a:t>agree</a:t>
            </a:r>
            <a:endParaRPr lang="de-DE" sz="1200" b="1" dirty="0">
              <a:latin typeface="Times New Roman" pitchFamily="18" charset="0"/>
            </a:endParaRPr>
          </a:p>
        </p:txBody>
      </p:sp>
      <p:sp>
        <p:nvSpPr>
          <p:cNvPr id="356389" name="Oval 37"/>
          <p:cNvSpPr>
            <a:spLocks noChangeArrowheads="1"/>
          </p:cNvSpPr>
          <p:nvPr/>
        </p:nvSpPr>
        <p:spPr bwMode="auto">
          <a:xfrm>
            <a:off x="7641448" y="4103662"/>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0" name="Oval 38"/>
          <p:cNvSpPr>
            <a:spLocks noChangeArrowheads="1"/>
          </p:cNvSpPr>
          <p:nvPr/>
        </p:nvSpPr>
        <p:spPr bwMode="auto">
          <a:xfrm>
            <a:off x="7641448" y="4712593"/>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1" name="Oval 39"/>
          <p:cNvSpPr>
            <a:spLocks noChangeArrowheads="1"/>
          </p:cNvSpPr>
          <p:nvPr/>
        </p:nvSpPr>
        <p:spPr bwMode="auto">
          <a:xfrm>
            <a:off x="7641448" y="3493226"/>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2" name="Oval 40"/>
          <p:cNvSpPr>
            <a:spLocks noChangeArrowheads="1"/>
          </p:cNvSpPr>
          <p:nvPr/>
        </p:nvSpPr>
        <p:spPr bwMode="auto">
          <a:xfrm>
            <a:off x="6531777" y="3493226"/>
            <a:ext cx="151039"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3" name="Oval 41"/>
          <p:cNvSpPr>
            <a:spLocks noChangeArrowheads="1"/>
          </p:cNvSpPr>
          <p:nvPr/>
        </p:nvSpPr>
        <p:spPr bwMode="auto">
          <a:xfrm>
            <a:off x="6528694" y="4085575"/>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394" name="Oval 42"/>
          <p:cNvSpPr>
            <a:spLocks noChangeArrowheads="1"/>
          </p:cNvSpPr>
          <p:nvPr/>
        </p:nvSpPr>
        <p:spPr bwMode="auto">
          <a:xfrm>
            <a:off x="3263874" y="3493226"/>
            <a:ext cx="170072" cy="152232"/>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395" name="Oval 43"/>
          <p:cNvSpPr>
            <a:spLocks noChangeArrowheads="1"/>
          </p:cNvSpPr>
          <p:nvPr/>
        </p:nvSpPr>
        <p:spPr bwMode="auto">
          <a:xfrm>
            <a:off x="3263874" y="4712593"/>
            <a:ext cx="170072"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396" name="Oval 44"/>
          <p:cNvSpPr>
            <a:spLocks noChangeArrowheads="1"/>
          </p:cNvSpPr>
          <p:nvPr/>
        </p:nvSpPr>
        <p:spPr bwMode="auto">
          <a:xfrm>
            <a:off x="3257514" y="4100648"/>
            <a:ext cx="171807"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406" name="Rectangle 54"/>
          <p:cNvSpPr>
            <a:spLocks noChangeArrowheads="1"/>
          </p:cNvSpPr>
          <p:nvPr/>
        </p:nvSpPr>
        <p:spPr bwMode="auto">
          <a:xfrm>
            <a:off x="251520" y="5603935"/>
            <a:ext cx="2573646" cy="578785"/>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400" b="1" dirty="0" smtClean="0">
                <a:solidFill>
                  <a:srgbClr val="C00000"/>
                </a:solidFill>
              </a:rPr>
              <a:t>National or regional programs </a:t>
            </a:r>
          </a:p>
          <a:p>
            <a:pPr algn="ctr" defTabSz="914303" eaLnBrk="0" hangingPunct="0"/>
            <a:r>
              <a:rPr lang="en-US" sz="1400" b="1" dirty="0" smtClean="0">
                <a:solidFill>
                  <a:srgbClr val="C00000"/>
                </a:solidFill>
              </a:rPr>
              <a:t>stimulating quality</a:t>
            </a:r>
            <a:endParaRPr lang="en-US" sz="1400" b="1" dirty="0">
              <a:solidFill>
                <a:srgbClr val="C00000"/>
              </a:solidFill>
            </a:endParaRPr>
          </a:p>
        </p:txBody>
      </p:sp>
      <p:sp>
        <p:nvSpPr>
          <p:cNvPr id="356407" name="Line 55"/>
          <p:cNvSpPr>
            <a:spLocks noChangeShapeType="1"/>
          </p:cNvSpPr>
          <p:nvPr/>
        </p:nvSpPr>
        <p:spPr bwMode="auto">
          <a:xfrm>
            <a:off x="3202764" y="5387842"/>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356408" name="Oval 56"/>
          <p:cNvSpPr>
            <a:spLocks noChangeArrowheads="1"/>
          </p:cNvSpPr>
          <p:nvPr/>
        </p:nvSpPr>
        <p:spPr bwMode="auto">
          <a:xfrm>
            <a:off x="7641448" y="5315494"/>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09" name="Oval 57"/>
          <p:cNvSpPr>
            <a:spLocks noChangeArrowheads="1"/>
          </p:cNvSpPr>
          <p:nvPr/>
        </p:nvSpPr>
        <p:spPr bwMode="auto">
          <a:xfrm>
            <a:off x="6531777" y="5315494"/>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0" name="Oval 58"/>
          <p:cNvSpPr>
            <a:spLocks noChangeArrowheads="1"/>
          </p:cNvSpPr>
          <p:nvPr/>
        </p:nvSpPr>
        <p:spPr bwMode="auto">
          <a:xfrm>
            <a:off x="5422106" y="5315494"/>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1" name="Oval 59"/>
          <p:cNvSpPr>
            <a:spLocks noChangeArrowheads="1"/>
          </p:cNvSpPr>
          <p:nvPr/>
        </p:nvSpPr>
        <p:spPr bwMode="auto">
          <a:xfrm>
            <a:off x="4285138" y="5315494"/>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356412" name="Oval 60"/>
          <p:cNvSpPr>
            <a:spLocks noChangeArrowheads="1"/>
          </p:cNvSpPr>
          <p:nvPr/>
        </p:nvSpPr>
        <p:spPr bwMode="auto">
          <a:xfrm>
            <a:off x="3257709" y="5315494"/>
            <a:ext cx="170072"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356416" name="Oval 64"/>
          <p:cNvSpPr>
            <a:spLocks noChangeArrowheads="1"/>
          </p:cNvSpPr>
          <p:nvPr/>
        </p:nvSpPr>
        <p:spPr bwMode="auto">
          <a:xfrm>
            <a:off x="6606245" y="3496522"/>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7" name="Oval 65"/>
          <p:cNvSpPr>
            <a:spLocks noChangeArrowheads="1"/>
          </p:cNvSpPr>
          <p:nvPr/>
        </p:nvSpPr>
        <p:spPr bwMode="auto">
          <a:xfrm>
            <a:off x="5796136" y="4093058"/>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8" name="Oval 66"/>
          <p:cNvSpPr>
            <a:spLocks noChangeArrowheads="1"/>
          </p:cNvSpPr>
          <p:nvPr/>
        </p:nvSpPr>
        <p:spPr bwMode="auto">
          <a:xfrm>
            <a:off x="6003597" y="4716927"/>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19" name="Oval 67"/>
          <p:cNvSpPr>
            <a:spLocks noChangeArrowheads="1"/>
          </p:cNvSpPr>
          <p:nvPr/>
        </p:nvSpPr>
        <p:spPr bwMode="auto">
          <a:xfrm>
            <a:off x="4952512" y="5317194"/>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356420" name="Line 68"/>
          <p:cNvSpPr>
            <a:spLocks noChangeShapeType="1"/>
          </p:cNvSpPr>
          <p:nvPr/>
        </p:nvSpPr>
        <p:spPr bwMode="auto">
          <a:xfrm>
            <a:off x="5868144" y="4149080"/>
            <a:ext cx="216024" cy="648072"/>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1" name="Line 69"/>
          <p:cNvSpPr>
            <a:spLocks noChangeShapeType="1"/>
          </p:cNvSpPr>
          <p:nvPr/>
        </p:nvSpPr>
        <p:spPr bwMode="auto">
          <a:xfrm flipH="1">
            <a:off x="5868144" y="3573016"/>
            <a:ext cx="792088" cy="576064"/>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356425" name="Line 73"/>
          <p:cNvSpPr>
            <a:spLocks noChangeShapeType="1"/>
          </p:cNvSpPr>
          <p:nvPr/>
        </p:nvSpPr>
        <p:spPr bwMode="auto">
          <a:xfrm flipH="1">
            <a:off x="5364088" y="4797152"/>
            <a:ext cx="432048" cy="648073"/>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79" name="Rectangle 2"/>
          <p:cNvSpPr>
            <a:spLocks noGrp="1" noChangeArrowheads="1"/>
          </p:cNvSpPr>
          <p:nvPr>
            <p:ph type="title"/>
          </p:nvPr>
        </p:nvSpPr>
        <p:spPr>
          <a:xfrm>
            <a:off x="509489" y="1402482"/>
            <a:ext cx="6965062" cy="514350"/>
          </a:xfrm>
          <a:noFill/>
        </p:spPr>
        <p:txBody>
          <a:bodyPr lIns="92063" tIns="46032" rIns="92063" bIns="46032" anchor="b">
            <a:normAutofit fontScale="90000"/>
          </a:bodyPr>
          <a:lstStyle/>
          <a:p>
            <a:r>
              <a:rPr lang="en-US" sz="2000" dirty="0" smtClean="0">
                <a:solidFill>
                  <a:schemeClr val="tx1"/>
                </a:solidFill>
              </a:rPr>
              <a:t>Q15:</a:t>
            </a:r>
            <a:r>
              <a:rPr lang="en-US" sz="2400" dirty="0" smtClean="0">
                <a:solidFill>
                  <a:schemeClr val="tx1"/>
                </a:solidFill>
              </a:rPr>
              <a:t> </a:t>
            </a:r>
            <a:r>
              <a:rPr lang="en-US" sz="2000" dirty="0" smtClean="0">
                <a:solidFill>
                  <a:schemeClr val="tx1"/>
                </a:solidFill>
              </a:rPr>
              <a:t>What are the main drivers in pursuing quality requirements for HE in your country?</a:t>
            </a:r>
            <a:endParaRPr lang="en-US" sz="2000" b="1" dirty="0" smtClean="0">
              <a:solidFill>
                <a:srgbClr val="421C5E"/>
              </a:solidFill>
            </a:endParaRPr>
          </a:p>
        </p:txBody>
      </p:sp>
      <p:sp>
        <p:nvSpPr>
          <p:cNvPr id="69" name="Oval 23"/>
          <p:cNvSpPr>
            <a:spLocks noChangeArrowheads="1"/>
          </p:cNvSpPr>
          <p:nvPr/>
        </p:nvSpPr>
        <p:spPr bwMode="auto">
          <a:xfrm>
            <a:off x="4314706" y="4093058"/>
            <a:ext cx="15257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0" name="Line 55"/>
          <p:cNvSpPr>
            <a:spLocks noChangeShapeType="1"/>
          </p:cNvSpPr>
          <p:nvPr/>
        </p:nvSpPr>
        <p:spPr bwMode="auto">
          <a:xfrm>
            <a:off x="3217496" y="5932167"/>
            <a:ext cx="4723808" cy="0"/>
          </a:xfrm>
          <a:prstGeom prst="line">
            <a:avLst/>
          </a:prstGeom>
          <a:noFill/>
          <a:ln w="9525">
            <a:solidFill>
              <a:schemeClr val="tx1"/>
            </a:solidFill>
            <a:round/>
            <a:headEnd/>
            <a:tailEnd/>
          </a:ln>
          <a:effectLst/>
        </p:spPr>
        <p:txBody>
          <a:bodyPr wrap="none" lIns="87920" tIns="43960" rIns="87920" bIns="43960" anchor="ctr"/>
          <a:lstStyle/>
          <a:p>
            <a:endParaRPr lang="de-DE"/>
          </a:p>
        </p:txBody>
      </p:sp>
      <p:sp>
        <p:nvSpPr>
          <p:cNvPr id="71" name="Oval 56"/>
          <p:cNvSpPr>
            <a:spLocks noChangeArrowheads="1"/>
          </p:cNvSpPr>
          <p:nvPr/>
        </p:nvSpPr>
        <p:spPr bwMode="auto">
          <a:xfrm>
            <a:off x="7656180" y="585981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2" name="Oval 57"/>
          <p:cNvSpPr>
            <a:spLocks noChangeArrowheads="1"/>
          </p:cNvSpPr>
          <p:nvPr/>
        </p:nvSpPr>
        <p:spPr bwMode="auto">
          <a:xfrm>
            <a:off x="6519213" y="585981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3" name="Oval 58"/>
          <p:cNvSpPr>
            <a:spLocks noChangeArrowheads="1"/>
          </p:cNvSpPr>
          <p:nvPr/>
        </p:nvSpPr>
        <p:spPr bwMode="auto">
          <a:xfrm>
            <a:off x="5436838" y="585981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4" name="Oval 59"/>
          <p:cNvSpPr>
            <a:spLocks noChangeArrowheads="1"/>
          </p:cNvSpPr>
          <p:nvPr/>
        </p:nvSpPr>
        <p:spPr bwMode="auto">
          <a:xfrm>
            <a:off x="4286222" y="5859819"/>
            <a:ext cx="151039"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a:p>
        </p:txBody>
      </p:sp>
      <p:sp>
        <p:nvSpPr>
          <p:cNvPr id="75" name="Oval 60"/>
          <p:cNvSpPr>
            <a:spLocks noChangeArrowheads="1"/>
          </p:cNvSpPr>
          <p:nvPr/>
        </p:nvSpPr>
        <p:spPr bwMode="auto">
          <a:xfrm>
            <a:off x="3272441" y="5859819"/>
            <a:ext cx="170072" cy="152233"/>
          </a:xfrm>
          <a:prstGeom prst="ellipse">
            <a:avLst/>
          </a:prstGeom>
          <a:solidFill>
            <a:srgbClr val="FFFFFF"/>
          </a:solidFill>
          <a:ln w="9525">
            <a:solidFill>
              <a:schemeClr val="tx1"/>
            </a:solidFill>
            <a:round/>
            <a:headEnd/>
            <a:tailEnd/>
          </a:ln>
          <a:effectLst/>
        </p:spPr>
        <p:txBody>
          <a:bodyPr wrap="none" lIns="87920" tIns="43960" rIns="87920" bIns="43960" anchor="ctr"/>
          <a:lstStyle/>
          <a:p>
            <a:endParaRPr lang="de-DE" sz="1200" b="1">
              <a:solidFill>
                <a:srgbClr val="C00000"/>
              </a:solidFill>
            </a:endParaRPr>
          </a:p>
        </p:txBody>
      </p:sp>
      <p:sp>
        <p:nvSpPr>
          <p:cNvPr id="76" name="Oval 67"/>
          <p:cNvSpPr>
            <a:spLocks noChangeArrowheads="1"/>
          </p:cNvSpPr>
          <p:nvPr/>
        </p:nvSpPr>
        <p:spPr bwMode="auto">
          <a:xfrm>
            <a:off x="4884272" y="5847871"/>
            <a:ext cx="152579" cy="152233"/>
          </a:xfrm>
          <a:prstGeom prst="ellipse">
            <a:avLst/>
          </a:prstGeom>
          <a:solidFill>
            <a:srgbClr val="0000FF"/>
          </a:solidFill>
          <a:ln w="9525">
            <a:solidFill>
              <a:schemeClr val="tx1"/>
            </a:solidFill>
            <a:round/>
            <a:headEnd/>
            <a:tailEnd/>
          </a:ln>
          <a:effectLst/>
        </p:spPr>
        <p:txBody>
          <a:bodyPr wrap="none" lIns="87920" tIns="43960" rIns="87920" bIns="43960" anchor="ctr"/>
          <a:lstStyle/>
          <a:p>
            <a:endParaRPr lang="de-DE"/>
          </a:p>
        </p:txBody>
      </p:sp>
      <p:sp>
        <p:nvSpPr>
          <p:cNvPr id="81" name="Rectangle 7"/>
          <p:cNvSpPr>
            <a:spLocks noChangeArrowheads="1"/>
          </p:cNvSpPr>
          <p:nvPr/>
        </p:nvSpPr>
        <p:spPr bwMode="auto">
          <a:xfrm>
            <a:off x="247752" y="5050810"/>
            <a:ext cx="2573646" cy="538430"/>
          </a:xfrm>
          <a:prstGeom prst="rect">
            <a:avLst/>
          </a:prstGeom>
          <a:solidFill>
            <a:srgbClr val="FFFFFF"/>
          </a:solidFill>
          <a:ln w="9525">
            <a:solidFill>
              <a:schemeClr val="tx1"/>
            </a:solidFill>
            <a:miter lim="800000"/>
            <a:headEnd/>
            <a:tailEnd/>
          </a:ln>
          <a:effectLst/>
        </p:spPr>
        <p:txBody>
          <a:bodyPr wrap="none" lIns="91427" tIns="45714" rIns="91427" bIns="45714" anchor="ctr"/>
          <a:lstStyle/>
          <a:p>
            <a:pPr algn="ctr" defTabSz="914303" eaLnBrk="0" hangingPunct="0"/>
            <a:r>
              <a:rPr lang="en-US" sz="1400" b="1" dirty="0" smtClean="0">
                <a:solidFill>
                  <a:srgbClr val="C00000"/>
                </a:solidFill>
              </a:rPr>
              <a:t>Demands from private sector</a:t>
            </a:r>
            <a:endParaRPr lang="de-DE" sz="1400" b="1" dirty="0">
              <a:solidFill>
                <a:srgbClr val="C00000"/>
              </a:solidFill>
            </a:endParaRPr>
          </a:p>
        </p:txBody>
      </p:sp>
      <p:sp>
        <p:nvSpPr>
          <p:cNvPr id="82" name="Oval 26"/>
          <p:cNvSpPr>
            <a:spLocks noChangeArrowheads="1"/>
          </p:cNvSpPr>
          <p:nvPr/>
        </p:nvSpPr>
        <p:spPr bwMode="auto">
          <a:xfrm>
            <a:off x="6220648" y="4080489"/>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83" name="Oval 26"/>
          <p:cNvSpPr>
            <a:spLocks noChangeArrowheads="1"/>
          </p:cNvSpPr>
          <p:nvPr/>
        </p:nvSpPr>
        <p:spPr bwMode="auto">
          <a:xfrm>
            <a:off x="5724128" y="4711145"/>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84" name="Oval 26"/>
          <p:cNvSpPr>
            <a:spLocks noChangeArrowheads="1"/>
          </p:cNvSpPr>
          <p:nvPr/>
        </p:nvSpPr>
        <p:spPr bwMode="auto">
          <a:xfrm>
            <a:off x="5292080" y="5314856"/>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85" name="Oval 26"/>
          <p:cNvSpPr>
            <a:spLocks noChangeArrowheads="1"/>
          </p:cNvSpPr>
          <p:nvPr/>
        </p:nvSpPr>
        <p:spPr bwMode="auto">
          <a:xfrm>
            <a:off x="5587648" y="5863273"/>
            <a:ext cx="216024" cy="158015"/>
          </a:xfrm>
          <a:prstGeom prst="ellipse">
            <a:avLst/>
          </a:prstGeom>
          <a:solidFill>
            <a:schemeClr val="accent2">
              <a:lumMod val="50000"/>
            </a:schemeClr>
          </a:solidFill>
          <a:ln w="9525">
            <a:solidFill>
              <a:srgbClr val="99FFCC"/>
            </a:solidFill>
            <a:round/>
            <a:headEnd/>
            <a:tailEnd/>
          </a:ln>
          <a:effectLst/>
        </p:spPr>
        <p:txBody>
          <a:bodyPr wrap="none" lIns="87920" tIns="43960" rIns="87920" bIns="43960" anchor="ctr"/>
          <a:lstStyle/>
          <a:p>
            <a:endParaRPr lang="de-DE"/>
          </a:p>
        </p:txBody>
      </p:sp>
      <p:sp>
        <p:nvSpPr>
          <p:cNvPr id="87" name="Line 68"/>
          <p:cNvSpPr>
            <a:spLocks noChangeShapeType="1"/>
          </p:cNvSpPr>
          <p:nvPr/>
        </p:nvSpPr>
        <p:spPr bwMode="auto">
          <a:xfrm flipH="1">
            <a:off x="5076056" y="4797152"/>
            <a:ext cx="1008112" cy="576064"/>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88" name="Line 68"/>
          <p:cNvSpPr>
            <a:spLocks noChangeShapeType="1"/>
          </p:cNvSpPr>
          <p:nvPr/>
        </p:nvSpPr>
        <p:spPr bwMode="auto">
          <a:xfrm flipH="1">
            <a:off x="4959336" y="5373216"/>
            <a:ext cx="72008" cy="576064"/>
          </a:xfrm>
          <a:prstGeom prst="line">
            <a:avLst/>
          </a:prstGeom>
          <a:noFill/>
          <a:ln w="38100">
            <a:solidFill>
              <a:srgbClr val="0000FF"/>
            </a:solidFill>
            <a:round/>
            <a:headEnd/>
            <a:tailEnd/>
          </a:ln>
          <a:effectLst/>
        </p:spPr>
        <p:txBody>
          <a:bodyPr wrap="none" lIns="87920" tIns="43960" rIns="87920" bIns="43960" anchor="ctr"/>
          <a:lstStyle/>
          <a:p>
            <a:endParaRPr lang="de-DE"/>
          </a:p>
        </p:txBody>
      </p:sp>
      <p:sp>
        <p:nvSpPr>
          <p:cNvPr id="89" name="Line 73"/>
          <p:cNvSpPr>
            <a:spLocks noChangeShapeType="1"/>
          </p:cNvSpPr>
          <p:nvPr/>
        </p:nvSpPr>
        <p:spPr bwMode="auto">
          <a:xfrm>
            <a:off x="5436096" y="5373216"/>
            <a:ext cx="216024" cy="576064"/>
          </a:xfrm>
          <a:prstGeom prst="line">
            <a:avLst/>
          </a:prstGeom>
          <a:noFill/>
          <a:ln w="38100">
            <a:solidFill>
              <a:schemeClr val="accent2">
                <a:lumMod val="50000"/>
              </a:schemeClr>
            </a:solidFill>
            <a:round/>
            <a:headEnd/>
            <a:tailEnd/>
          </a:ln>
          <a:effectLst/>
        </p:spPr>
        <p:txBody>
          <a:bodyPr wrap="none" lIns="87920" tIns="43960" rIns="87920" bIns="43960" anchor="ctr"/>
          <a:lstStyle/>
          <a:p>
            <a:endParaRPr lang="de-DE"/>
          </a:p>
        </p:txBody>
      </p:sp>
      <p:sp>
        <p:nvSpPr>
          <p:cNvPr id="90" name="AutoShape 8"/>
          <p:cNvSpPr>
            <a:spLocks noChangeArrowheads="1"/>
          </p:cNvSpPr>
          <p:nvPr/>
        </p:nvSpPr>
        <p:spPr bwMode="auto">
          <a:xfrm>
            <a:off x="7668344" y="1340768"/>
            <a:ext cx="1328291" cy="868362"/>
          </a:xfrm>
          <a:prstGeom prst="roundRect">
            <a:avLst>
              <a:gd name="adj" fmla="val 16667"/>
            </a:avLst>
          </a:prstGeom>
          <a:solidFill>
            <a:srgbClr val="006600"/>
          </a:solidFill>
          <a:ln w="9525">
            <a:solidFill>
              <a:schemeClr val="tx1"/>
            </a:solidFill>
            <a:round/>
            <a:headEnd/>
            <a:tailEnd/>
          </a:ln>
        </p:spPr>
        <p:txBody>
          <a:bodyPr wrap="none" lIns="87920" tIns="43960" rIns="87920" bIns="43960" anchor="ctr"/>
          <a:lstStyle/>
          <a:p>
            <a:pPr algn="ctr"/>
            <a:r>
              <a:rPr lang="en-US" sz="1400" b="1" dirty="0" smtClean="0">
                <a:solidFill>
                  <a:schemeClr val="bg1"/>
                </a:solidFill>
              </a:rPr>
              <a:t>Quality Delivery</a:t>
            </a:r>
          </a:p>
          <a:p>
            <a:pPr algn="ctr"/>
            <a:r>
              <a:rPr lang="en-US" sz="1400" b="1" dirty="0" smtClean="0">
                <a:solidFill>
                  <a:schemeClr val="bg1"/>
                </a:solidFill>
              </a:rPr>
              <a:t> of PHE</a:t>
            </a:r>
            <a:endParaRPr lang="de-DE" sz="1400" dirty="0">
              <a:solidFill>
                <a:schemeClr val="bg1"/>
              </a:solidFill>
            </a:endParaRPr>
          </a:p>
        </p:txBody>
      </p:sp>
      <p:sp>
        <p:nvSpPr>
          <p:cNvPr id="91" name="Text Box 61"/>
          <p:cNvSpPr txBox="1">
            <a:spLocks noChangeArrowheads="1"/>
          </p:cNvSpPr>
          <p:nvPr/>
        </p:nvSpPr>
        <p:spPr bwMode="auto">
          <a:xfrm>
            <a:off x="6377559" y="2276872"/>
            <a:ext cx="2050536"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rgbClr val="0000FF"/>
                </a:solidFill>
                <a:latin typeface="Times New Roman" pitchFamily="18" charset="0"/>
              </a:rPr>
              <a:t>Czech </a:t>
            </a:r>
            <a:r>
              <a:rPr lang="de-DE" sz="1400" b="1" dirty="0" err="1" smtClean="0">
                <a:solidFill>
                  <a:srgbClr val="0000FF"/>
                </a:solidFill>
                <a:latin typeface="Times New Roman" pitchFamily="18" charset="0"/>
              </a:rPr>
              <a:t>Republic</a:t>
            </a:r>
            <a:r>
              <a:rPr lang="de-DE" sz="1400" b="1" dirty="0" smtClean="0">
                <a:solidFill>
                  <a:srgbClr val="0000FF"/>
                </a:solidFill>
                <a:latin typeface="Times New Roman" pitchFamily="18" charset="0"/>
              </a:rPr>
              <a:t> HEI-All</a:t>
            </a:r>
            <a:endParaRPr lang="de-DE" sz="1400" b="1" dirty="0">
              <a:solidFill>
                <a:srgbClr val="0000FF"/>
              </a:solidFill>
              <a:latin typeface="Times New Roman" pitchFamily="18" charset="0"/>
            </a:endParaRPr>
          </a:p>
        </p:txBody>
      </p:sp>
      <p:sp>
        <p:nvSpPr>
          <p:cNvPr id="92" name="Text Box 62"/>
          <p:cNvSpPr txBox="1">
            <a:spLocks noChangeArrowheads="1"/>
          </p:cNvSpPr>
          <p:nvPr/>
        </p:nvSpPr>
        <p:spPr bwMode="auto">
          <a:xfrm>
            <a:off x="4938957" y="2276872"/>
            <a:ext cx="1098351" cy="307764"/>
          </a:xfrm>
          <a:prstGeom prst="rect">
            <a:avLst/>
          </a:prstGeom>
          <a:noFill/>
          <a:ln w="9525">
            <a:noFill/>
            <a:miter lim="800000"/>
            <a:headEnd/>
            <a:tailEnd/>
          </a:ln>
          <a:effectLst/>
        </p:spPr>
        <p:txBody>
          <a:bodyPr wrap="none" lIns="91427" tIns="45714" rIns="91427" bIns="45714">
            <a:spAutoFit/>
          </a:bodyPr>
          <a:lstStyle/>
          <a:p>
            <a:pPr algn="ctr" defTabSz="914303" eaLnBrk="0" hangingPunct="0"/>
            <a:r>
              <a:rPr lang="de-DE" sz="1400" b="1" dirty="0" smtClean="0">
                <a:solidFill>
                  <a:schemeClr val="accent2">
                    <a:lumMod val="50000"/>
                  </a:schemeClr>
                </a:solidFill>
                <a:latin typeface="Times New Roman" pitchFamily="18" charset="0"/>
              </a:rPr>
              <a:t>EU HEI-All</a:t>
            </a:r>
            <a:endParaRPr lang="de-DE" sz="1400" b="1" dirty="0">
              <a:solidFill>
                <a:schemeClr val="accent2">
                  <a:lumMod val="50000"/>
                </a:schemeClr>
              </a:solidFill>
              <a:latin typeface="Times New Roman" pitchFamily="18" charset="0"/>
            </a:endParaRPr>
          </a:p>
        </p:txBody>
      </p:sp>
    </p:spTree>
    <p:extLst>
      <p:ext uri="{BB962C8B-B14F-4D97-AF65-F5344CB8AC3E}">
        <p14:creationId xmlns:p14="http://schemas.microsoft.com/office/powerpoint/2010/main" val="504156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67544" y="1268760"/>
            <a:ext cx="7200800" cy="864096"/>
          </a:xfrm>
          <a:noFill/>
        </p:spPr>
        <p:txBody>
          <a:bodyPr lIns="92063" tIns="46032" rIns="92063" bIns="46032" anchor="b">
            <a:normAutofit/>
          </a:bodyPr>
          <a:lstStyle/>
          <a:p>
            <a:r>
              <a:rPr lang="en-US" sz="1800" dirty="0" smtClean="0">
                <a:solidFill>
                  <a:schemeClr val="tx1"/>
                </a:solidFill>
              </a:rPr>
              <a:t>Q21. Are the majority of higher-education institutions interested in developing and implementing PHE in your country?</a:t>
            </a:r>
            <a:endParaRPr lang="en-US" sz="1800" b="1" dirty="0" smtClean="0">
              <a:solidFill>
                <a:srgbClr val="421C5E"/>
              </a:solidFill>
            </a:endParaRPr>
          </a:p>
        </p:txBody>
      </p:sp>
      <p:sp>
        <p:nvSpPr>
          <p:cNvPr id="28677" name="Text Box 3"/>
          <p:cNvSpPr txBox="1">
            <a:spLocks noChangeArrowheads="1"/>
          </p:cNvSpPr>
          <p:nvPr/>
        </p:nvSpPr>
        <p:spPr bwMode="auto">
          <a:xfrm>
            <a:off x="828675" y="6057900"/>
            <a:ext cx="5943600" cy="307975"/>
          </a:xfrm>
          <a:prstGeom prst="rect">
            <a:avLst/>
          </a:prstGeom>
          <a:noFill/>
          <a:ln w="12700">
            <a:noFill/>
            <a:miter lim="800000"/>
            <a:headEnd type="none" w="sm" len="sm"/>
            <a:tailEnd type="none" w="sm" len="sm"/>
          </a:ln>
        </p:spPr>
        <p:txBody>
          <a:bodyPr lIns="91427" tIns="45714" rIns="91427" bIns="45714">
            <a:spAutoFit/>
          </a:bodyPr>
          <a:lstStyle/>
          <a:p>
            <a:pPr defTabSz="912813" eaLnBrk="0" hangingPunct="0">
              <a:spcBef>
                <a:spcPct val="50000"/>
              </a:spcBef>
            </a:pPr>
            <a:endParaRPr lang="de-DE" sz="1400"/>
          </a:p>
        </p:txBody>
      </p:sp>
      <p:graphicFrame>
        <p:nvGraphicFramePr>
          <p:cNvPr id="11" name="Object 2"/>
          <p:cNvGraphicFramePr>
            <a:graphicFrameLocks noGrp="1" noChangeAspect="1"/>
          </p:cNvGraphicFramePr>
          <p:nvPr>
            <p:ph type="chart" sz="half" idx="1"/>
            <p:extLst>
              <p:ext uri="{D42A27DB-BD31-4B8C-83A1-F6EECF244321}">
                <p14:modId xmlns:p14="http://schemas.microsoft.com/office/powerpoint/2010/main" val="1478058092"/>
              </p:ext>
            </p:extLst>
          </p:nvPr>
        </p:nvGraphicFramePr>
        <p:xfrm>
          <a:off x="107504" y="2132856"/>
          <a:ext cx="8892480" cy="3979863"/>
        </p:xfrm>
        <a:graphic>
          <a:graphicData uri="http://schemas.openxmlformats.org/drawingml/2006/chart">
            <c:chart xmlns:c="http://schemas.openxmlformats.org/drawingml/2006/chart" xmlns:r="http://schemas.openxmlformats.org/officeDocument/2006/relationships" r:id="rId3"/>
          </a:graphicData>
        </a:graphic>
      </p:graphicFrame>
      <p:sp>
        <p:nvSpPr>
          <p:cNvPr id="28680" name="AutoShape 8"/>
          <p:cNvSpPr>
            <a:spLocks noChangeArrowheads="1"/>
          </p:cNvSpPr>
          <p:nvPr/>
        </p:nvSpPr>
        <p:spPr bwMode="auto">
          <a:xfrm>
            <a:off x="7668344" y="1336502"/>
            <a:ext cx="1328291" cy="868362"/>
          </a:xfrm>
          <a:prstGeom prst="roundRect">
            <a:avLst>
              <a:gd name="adj" fmla="val 16667"/>
            </a:avLst>
          </a:prstGeom>
          <a:solidFill>
            <a:schemeClr val="bg2">
              <a:lumMod val="25000"/>
            </a:schemeClr>
          </a:solidFill>
          <a:ln w="9525">
            <a:solidFill>
              <a:schemeClr val="tx1"/>
            </a:solidFill>
            <a:round/>
            <a:headEnd/>
            <a:tailEnd/>
          </a:ln>
        </p:spPr>
        <p:txBody>
          <a:bodyPr wrap="none" lIns="87920" tIns="43960" rIns="87920" bIns="43960" anchor="ctr"/>
          <a:lstStyle/>
          <a:p>
            <a:pPr algn="ctr" eaLnBrk="0" hangingPunct="0"/>
            <a:r>
              <a:rPr lang="de-DE" sz="1000" dirty="0" smtClean="0">
                <a:solidFill>
                  <a:schemeClr val="bg1"/>
                </a:solidFill>
              </a:rPr>
              <a:t>Development </a:t>
            </a:r>
            <a:br>
              <a:rPr lang="de-DE" sz="1000" dirty="0" smtClean="0">
                <a:solidFill>
                  <a:schemeClr val="bg1"/>
                </a:solidFill>
              </a:rPr>
            </a:br>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
        <p:nvSpPr>
          <p:cNvPr id="28682" name="Foliennummernplatzhalter 1"/>
          <p:cNvSpPr txBox="1">
            <a:spLocks/>
          </p:cNvSpPr>
          <p:nvPr/>
        </p:nvSpPr>
        <p:spPr bwMode="auto">
          <a:xfrm>
            <a:off x="5257800" y="6324600"/>
            <a:ext cx="3773488" cy="647700"/>
          </a:xfrm>
          <a:prstGeom prst="rect">
            <a:avLst/>
          </a:prstGeom>
          <a:noFill/>
          <a:ln w="9525">
            <a:noFill/>
            <a:miter lim="800000"/>
            <a:headEnd/>
            <a:tailEnd/>
          </a:ln>
        </p:spPr>
        <p:txBody>
          <a:bodyPr lIns="89927" tIns="44964" rIns="89927" bIns="44964"/>
          <a:lstStyle/>
          <a:p>
            <a:pPr algn="r"/>
            <a:endParaRPr lang="de-CH" sz="2800" dirty="0">
              <a:solidFill>
                <a:schemeClr val="hlink"/>
              </a:solidFill>
            </a:endParaRPr>
          </a:p>
        </p:txBody>
      </p:sp>
    </p:spTree>
    <p:extLst>
      <p:ext uri="{BB962C8B-B14F-4D97-AF65-F5344CB8AC3E}">
        <p14:creationId xmlns:p14="http://schemas.microsoft.com/office/powerpoint/2010/main" val="30451828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smtClean="0"/>
              <a:t>Defining </a:t>
            </a:r>
            <a:r>
              <a:rPr lang="en-GB" dirty="0" err="1" smtClean="0"/>
              <a:t>phe</a:t>
            </a:r>
            <a:r>
              <a:rPr lang="en-GB" dirty="0" smtClean="0"/>
              <a:t>…</a:t>
            </a:r>
            <a:endParaRPr lang="cs-CZ" dirty="0"/>
          </a:p>
        </p:txBody>
      </p:sp>
      <p:sp>
        <p:nvSpPr>
          <p:cNvPr id="5" name="Zástupný symbol pro text 4"/>
          <p:cNvSpPr>
            <a:spLocks noGrp="1"/>
          </p:cNvSpPr>
          <p:nvPr>
            <p:ph type="body" idx="1"/>
          </p:nvPr>
        </p:nvSpPr>
        <p:spPr/>
        <p:txBody>
          <a:bodyPr/>
          <a:lstStyle/>
          <a:p>
            <a:r>
              <a:rPr lang="en-GB" b="1" dirty="0" smtClean="0">
                <a:solidFill>
                  <a:schemeClr val="bg1">
                    <a:lumMod val="65000"/>
                  </a:schemeClr>
                </a:solidFill>
              </a:rPr>
              <a:t>NEXT PRESENTATION</a:t>
            </a:r>
            <a:endParaRPr lang="cs-CZ" b="1" dirty="0">
              <a:solidFill>
                <a:schemeClr val="bg1">
                  <a:lumMod val="65000"/>
                </a:schemeClr>
              </a:solidFill>
            </a:endParaRPr>
          </a:p>
        </p:txBody>
      </p:sp>
    </p:spTree>
    <p:extLst>
      <p:ext uri="{BB962C8B-B14F-4D97-AF65-F5344CB8AC3E}">
        <p14:creationId xmlns:p14="http://schemas.microsoft.com/office/powerpoint/2010/main" val="3581831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30882"/>
            <a:ext cx="4618856" cy="773832"/>
          </a:xfrm>
        </p:spPr>
        <p:txBody>
          <a:bodyPr>
            <a:normAutofit fontScale="90000"/>
          </a:bodyPr>
          <a:lstStyle/>
          <a:p>
            <a:r>
              <a:rPr lang="en-GB" dirty="0" smtClean="0"/>
              <a:t/>
            </a:r>
            <a:br>
              <a:rPr lang="en-GB" dirty="0" smtClean="0"/>
            </a:br>
            <a:r>
              <a:rPr lang="en-GB" dirty="0" smtClean="0"/>
              <a:t>Definition of PHE</a:t>
            </a:r>
            <a:r>
              <a:rPr lang="en-US" dirty="0"/>
              <a:t/>
            </a:r>
            <a:br>
              <a:rPr lang="en-US" dirty="0"/>
            </a:br>
            <a:r>
              <a:rPr lang="cs-CZ" dirty="0" smtClean="0"/>
              <a:t> </a:t>
            </a:r>
            <a:endParaRPr lang="en-GB" dirty="0"/>
          </a:p>
        </p:txBody>
      </p:sp>
      <p:sp>
        <p:nvSpPr>
          <p:cNvPr id="3" name="Content Placeholder 2"/>
          <p:cNvSpPr>
            <a:spLocks noGrp="1"/>
          </p:cNvSpPr>
          <p:nvPr>
            <p:ph idx="1"/>
          </p:nvPr>
        </p:nvSpPr>
        <p:spPr>
          <a:xfrm>
            <a:off x="457200" y="1336502"/>
            <a:ext cx="8075240" cy="4900810"/>
          </a:xfrm>
        </p:spPr>
        <p:txBody>
          <a:bodyPr>
            <a:noAutofit/>
          </a:bodyPr>
          <a:lstStyle/>
          <a:p>
            <a:pPr algn="just">
              <a:spcBef>
                <a:spcPts val="600"/>
              </a:spcBef>
            </a:pPr>
            <a:r>
              <a:rPr lang="en-GB" sz="2000" dirty="0">
                <a:solidFill>
                  <a:schemeClr val="tx2">
                    <a:lumMod val="75000"/>
                  </a:schemeClr>
                </a:solidFill>
              </a:rPr>
              <a:t>Professional Higher Education is a distinct form of Higher Education that offers a particularly intense integration with the world of work in all its aspects (including teaching, learning, research and governance) and at all levels of the overarching Qualifications Framework of the European Higher Education Area</a:t>
            </a:r>
            <a:r>
              <a:rPr lang="en-GB" sz="2000" dirty="0" smtClean="0">
                <a:solidFill>
                  <a:schemeClr val="tx2">
                    <a:lumMod val="75000"/>
                  </a:schemeClr>
                </a:solidFill>
              </a:rPr>
              <a:t>.</a:t>
            </a:r>
            <a:endParaRPr lang="en-GB" sz="2000" dirty="0">
              <a:solidFill>
                <a:schemeClr val="tx2">
                  <a:lumMod val="75000"/>
                </a:schemeClr>
              </a:solidFill>
            </a:endParaRPr>
          </a:p>
          <a:p>
            <a:pPr algn="just">
              <a:spcBef>
                <a:spcPts val="600"/>
              </a:spcBef>
            </a:pPr>
            <a:r>
              <a:rPr lang="en-GB" sz="2000" dirty="0">
                <a:solidFill>
                  <a:schemeClr val="tx2">
                    <a:lumMod val="75000"/>
                  </a:schemeClr>
                </a:solidFill>
              </a:rPr>
              <a:t>Its’ function is to diversify learning opportunities, enhance employability, offer qualifications and stimulate innovation, for the benefit of learners and society</a:t>
            </a:r>
            <a:r>
              <a:rPr lang="en-GB" sz="2000" dirty="0" smtClean="0">
                <a:solidFill>
                  <a:schemeClr val="tx2">
                    <a:lumMod val="75000"/>
                  </a:schemeClr>
                </a:solidFill>
              </a:rPr>
              <a:t>.</a:t>
            </a:r>
            <a:endParaRPr lang="en-GB" sz="2000" dirty="0">
              <a:solidFill>
                <a:schemeClr val="tx2">
                  <a:lumMod val="75000"/>
                </a:schemeClr>
              </a:solidFill>
            </a:endParaRPr>
          </a:p>
          <a:p>
            <a:pPr algn="just">
              <a:spcBef>
                <a:spcPts val="600"/>
              </a:spcBef>
            </a:pPr>
            <a:r>
              <a:rPr lang="en-GB" sz="2000" dirty="0">
                <a:solidFill>
                  <a:schemeClr val="tx2">
                    <a:lumMod val="75000"/>
                  </a:schemeClr>
                </a:solidFill>
              </a:rPr>
              <a:t>The world of work includes all enterprise, civil society organisations, and the public sector. The intensity of integration with the world of work is manifested by a strong focus on application of learning. This approach involves combining phases of work and study, a concern for employability, cooperation with employers, the use of practice-relevant knowledge and use-inspired research</a:t>
            </a:r>
            <a:r>
              <a:rPr lang="en-GB" sz="2000" dirty="0" smtClean="0">
                <a:solidFill>
                  <a:schemeClr val="tx2">
                    <a:lumMod val="75000"/>
                  </a:schemeClr>
                </a:solidFill>
              </a:rPr>
              <a:t>.</a:t>
            </a:r>
            <a:endParaRPr lang="en-GB" sz="2000" dirty="0">
              <a:solidFill>
                <a:schemeClr val="tx2">
                  <a:lumMod val="75000"/>
                </a:schemeClr>
              </a:solidFill>
            </a:endParaRPr>
          </a:p>
        </p:txBody>
      </p:sp>
    </p:spTree>
    <p:extLst>
      <p:ext uri="{BB962C8B-B14F-4D97-AF65-F5344CB8AC3E}">
        <p14:creationId xmlns:p14="http://schemas.microsoft.com/office/powerpoint/2010/main" val="36375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45840"/>
          </a:xfrm>
        </p:spPr>
        <p:txBody>
          <a:bodyPr>
            <a:normAutofit/>
          </a:bodyPr>
          <a:lstStyle/>
          <a:p>
            <a:r>
              <a:rPr lang="en-GB" sz="3600" dirty="0" smtClean="0"/>
              <a:t>PHE Characteristics Framework </a:t>
            </a:r>
            <a:endParaRPr lang="en-GB" sz="3600" dirty="0"/>
          </a:p>
        </p:txBody>
      </p:sp>
      <p:sp>
        <p:nvSpPr>
          <p:cNvPr id="3" name="Content Placeholder 2"/>
          <p:cNvSpPr>
            <a:spLocks noGrp="1"/>
          </p:cNvSpPr>
          <p:nvPr>
            <p:ph idx="1"/>
          </p:nvPr>
        </p:nvSpPr>
        <p:spPr>
          <a:xfrm>
            <a:off x="489347" y="2215060"/>
            <a:ext cx="8507288" cy="3878235"/>
          </a:xfrm>
        </p:spPr>
        <p:txBody>
          <a:bodyPr>
            <a:noAutofit/>
          </a:bodyPr>
          <a:lstStyle/>
          <a:p>
            <a:r>
              <a:rPr lang="en-US" sz="1800" dirty="0" smtClean="0">
                <a:solidFill>
                  <a:schemeClr val="tx2">
                    <a:lumMod val="75000"/>
                  </a:schemeClr>
                </a:solidFill>
              </a:rPr>
              <a:t>According to the overall aim of the project to </a:t>
            </a:r>
            <a:r>
              <a:rPr lang="en-US" sz="1800" b="1" dirty="0" err="1" smtClean="0">
                <a:solidFill>
                  <a:schemeClr val="tx2">
                    <a:lumMod val="75000"/>
                  </a:schemeClr>
                </a:solidFill>
              </a:rPr>
              <a:t>harmonise</a:t>
            </a:r>
            <a:r>
              <a:rPr lang="en-US" sz="1800" b="1" dirty="0" smtClean="0">
                <a:solidFill>
                  <a:schemeClr val="tx2">
                    <a:lumMod val="75000"/>
                  </a:schemeClr>
                </a:solidFill>
              </a:rPr>
              <a:t> approaches to professional higher education in Europe  </a:t>
            </a:r>
            <a:r>
              <a:rPr lang="en-US" sz="1800" dirty="0" smtClean="0">
                <a:solidFill>
                  <a:schemeClr val="tx2">
                    <a:lumMod val="75000"/>
                  </a:schemeClr>
                </a:solidFill>
              </a:rPr>
              <a:t>a set of key characteristics were defined.</a:t>
            </a:r>
          </a:p>
          <a:p>
            <a:endParaRPr lang="en-US" sz="1800" dirty="0" smtClean="0">
              <a:solidFill>
                <a:schemeClr val="tx2">
                  <a:lumMod val="75000"/>
                </a:schemeClr>
              </a:solidFill>
            </a:endParaRPr>
          </a:p>
          <a:p>
            <a:r>
              <a:rPr lang="en-US" sz="1800" dirty="0" smtClean="0">
                <a:solidFill>
                  <a:schemeClr val="tx2">
                    <a:lumMod val="75000"/>
                  </a:schemeClr>
                </a:solidFill>
              </a:rPr>
              <a:t>In particular the project objectives are to </a:t>
            </a:r>
            <a:r>
              <a:rPr lang="en-US" sz="1800" b="1" dirty="0" smtClean="0">
                <a:solidFill>
                  <a:schemeClr val="tx2">
                    <a:lumMod val="75000"/>
                  </a:schemeClr>
                </a:solidFill>
              </a:rPr>
              <a:t>reinforce the role of professional higher education </a:t>
            </a:r>
            <a:r>
              <a:rPr lang="en-US" sz="1800" dirty="0" smtClean="0">
                <a:solidFill>
                  <a:schemeClr val="tx2">
                    <a:lumMod val="75000"/>
                  </a:schemeClr>
                </a:solidFill>
              </a:rPr>
              <a:t>within overall HE provision in order to:</a:t>
            </a:r>
          </a:p>
          <a:p>
            <a:pPr lvl="1"/>
            <a:r>
              <a:rPr lang="en-US" sz="1400" dirty="0" smtClean="0">
                <a:solidFill>
                  <a:schemeClr val="tx2">
                    <a:lumMod val="75000"/>
                  </a:schemeClr>
                </a:solidFill>
              </a:rPr>
              <a:t>Better interconnect education, the </a:t>
            </a:r>
            <a:r>
              <a:rPr lang="en-US" sz="1400" dirty="0" err="1" smtClean="0">
                <a:solidFill>
                  <a:schemeClr val="tx2">
                    <a:lumMod val="75000"/>
                  </a:schemeClr>
                </a:solidFill>
              </a:rPr>
              <a:t>labour</a:t>
            </a:r>
            <a:r>
              <a:rPr lang="en-US" sz="1400" dirty="0" smtClean="0">
                <a:solidFill>
                  <a:schemeClr val="tx2">
                    <a:lumMod val="75000"/>
                  </a:schemeClr>
                </a:solidFill>
              </a:rPr>
              <a:t> market, research and innovation</a:t>
            </a:r>
          </a:p>
          <a:p>
            <a:pPr lvl="1"/>
            <a:r>
              <a:rPr lang="en-US" sz="1400" dirty="0" smtClean="0">
                <a:solidFill>
                  <a:schemeClr val="tx2">
                    <a:lumMod val="75000"/>
                  </a:schemeClr>
                </a:solidFill>
              </a:rPr>
              <a:t>Accelerate the development of professional education </a:t>
            </a:r>
          </a:p>
          <a:p>
            <a:pPr lvl="1"/>
            <a:r>
              <a:rPr lang="en-US" sz="1400" dirty="0" smtClean="0">
                <a:solidFill>
                  <a:schemeClr val="tx2">
                    <a:lumMod val="75000"/>
                  </a:schemeClr>
                </a:solidFill>
              </a:rPr>
              <a:t>Improve coordination and collaboration amongst actors in the sector</a:t>
            </a:r>
          </a:p>
          <a:p>
            <a:pPr lvl="1"/>
            <a:endParaRPr lang="en-US" sz="1800" dirty="0" smtClean="0">
              <a:solidFill>
                <a:schemeClr val="tx2">
                  <a:lumMod val="75000"/>
                </a:schemeClr>
              </a:solidFill>
            </a:endParaRPr>
          </a:p>
          <a:p>
            <a:r>
              <a:rPr lang="en-US" sz="1800" dirty="0" smtClean="0">
                <a:solidFill>
                  <a:schemeClr val="tx2">
                    <a:lumMod val="75000"/>
                  </a:schemeClr>
                </a:solidFill>
              </a:rPr>
              <a:t>The following framework defines </a:t>
            </a:r>
            <a:r>
              <a:rPr lang="en-US" sz="1800" b="1" dirty="0" smtClean="0">
                <a:solidFill>
                  <a:schemeClr val="tx2">
                    <a:lumMod val="75000"/>
                  </a:schemeClr>
                </a:solidFill>
              </a:rPr>
              <a:t>multidimensional characteristics </a:t>
            </a:r>
            <a:r>
              <a:rPr lang="en-US" sz="1800" dirty="0" smtClean="0">
                <a:solidFill>
                  <a:schemeClr val="tx2">
                    <a:lumMod val="75000"/>
                  </a:schemeClr>
                </a:solidFill>
              </a:rPr>
              <a:t>of Professional Higher Education and </a:t>
            </a:r>
            <a:r>
              <a:rPr lang="en-US" sz="1800" b="1" dirty="0" smtClean="0">
                <a:solidFill>
                  <a:schemeClr val="tx2">
                    <a:lumMod val="75000"/>
                  </a:schemeClr>
                </a:solidFill>
              </a:rPr>
              <a:t>quality indicators – the core criteria </a:t>
            </a:r>
            <a:r>
              <a:rPr lang="en-US" sz="1800" dirty="0" smtClean="0">
                <a:solidFill>
                  <a:schemeClr val="tx2">
                    <a:lumMod val="75000"/>
                  </a:schemeClr>
                </a:solidFill>
              </a:rPr>
              <a:t>for each characteristic. </a:t>
            </a:r>
          </a:p>
        </p:txBody>
      </p:sp>
      <p:sp>
        <p:nvSpPr>
          <p:cNvPr id="5" name="AutoShape 8"/>
          <p:cNvSpPr>
            <a:spLocks noChangeArrowheads="1"/>
          </p:cNvSpPr>
          <p:nvPr/>
        </p:nvSpPr>
        <p:spPr bwMode="auto">
          <a:xfrm>
            <a:off x="7812360" y="1336502"/>
            <a:ext cx="1184275" cy="868362"/>
          </a:xfrm>
          <a:prstGeom prst="roundRect">
            <a:avLst>
              <a:gd name="adj" fmla="val 16667"/>
            </a:avLst>
          </a:prstGeom>
          <a:solidFill>
            <a:schemeClr val="accent1"/>
          </a:solidFill>
          <a:ln w="9525">
            <a:solidFill>
              <a:schemeClr val="tx1"/>
            </a:solidFill>
            <a:round/>
            <a:headEnd/>
            <a:tailEnd/>
          </a:ln>
        </p:spPr>
        <p:txBody>
          <a:bodyPr wrap="none" lIns="87920" tIns="43960" rIns="87920" bIns="43960" anchor="ctr"/>
          <a:lstStyle/>
          <a:p>
            <a:pPr algn="ctr" eaLnBrk="0" hangingPunct="0"/>
            <a:r>
              <a:rPr lang="de-DE" sz="1000" dirty="0" err="1" smtClean="0">
                <a:solidFill>
                  <a:schemeClr val="bg1"/>
                </a:solidFill>
              </a:rPr>
              <a:t>Defining</a:t>
            </a:r>
            <a:r>
              <a:rPr lang="de-DE" sz="1000" dirty="0" smtClean="0">
                <a:solidFill>
                  <a:schemeClr val="bg1"/>
                </a:solidFill>
              </a:rPr>
              <a:t> </a:t>
            </a:r>
          </a:p>
          <a:p>
            <a:pPr algn="ctr" eaLnBrk="0" hangingPunct="0"/>
            <a:r>
              <a:rPr lang="de-DE" sz="1000" dirty="0" err="1" smtClean="0">
                <a:solidFill>
                  <a:schemeClr val="bg1"/>
                </a:solidFill>
              </a:rPr>
              <a:t>Characteristics</a:t>
            </a:r>
            <a:r>
              <a:rPr lang="de-DE" sz="1000" dirty="0" smtClean="0">
                <a:solidFill>
                  <a:schemeClr val="bg1"/>
                </a:solidFill>
              </a:rPr>
              <a:t> </a:t>
            </a:r>
          </a:p>
          <a:p>
            <a:pPr algn="ctr" eaLnBrk="0" hangingPunct="0"/>
            <a:r>
              <a:rPr lang="de-DE" sz="1000" dirty="0" err="1" smtClean="0">
                <a:solidFill>
                  <a:schemeClr val="bg1"/>
                </a:solidFill>
              </a:rPr>
              <a:t>of</a:t>
            </a:r>
            <a:r>
              <a:rPr lang="de-DE" sz="1000" dirty="0" smtClean="0">
                <a:solidFill>
                  <a:schemeClr val="bg1"/>
                </a:solidFill>
              </a:rPr>
              <a:t> </a:t>
            </a:r>
          </a:p>
          <a:p>
            <a:pPr algn="ctr" eaLnBrk="0" hangingPunct="0"/>
            <a:r>
              <a:rPr lang="de-DE" sz="1000" dirty="0" smtClean="0">
                <a:solidFill>
                  <a:schemeClr val="bg1"/>
                </a:solidFill>
              </a:rPr>
              <a:t>Professional Higher </a:t>
            </a:r>
          </a:p>
          <a:p>
            <a:pPr algn="ctr" eaLnBrk="0" hangingPunct="0"/>
            <a:r>
              <a:rPr lang="de-DE" sz="1000" dirty="0" smtClean="0">
                <a:solidFill>
                  <a:schemeClr val="bg1"/>
                </a:solidFill>
              </a:rPr>
              <a:t>Education</a:t>
            </a:r>
            <a:endParaRPr lang="en-US" sz="2300" dirty="0">
              <a:solidFill>
                <a:schemeClr val="bg1"/>
              </a:solidFill>
            </a:endParaRPr>
          </a:p>
        </p:txBody>
      </p:sp>
    </p:spTree>
    <p:extLst>
      <p:ext uri="{BB962C8B-B14F-4D97-AF65-F5344CB8AC3E}">
        <p14:creationId xmlns:p14="http://schemas.microsoft.com/office/powerpoint/2010/main" val="16210871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16632"/>
            <a:ext cx="6588224" cy="773832"/>
          </a:xfrm>
        </p:spPr>
        <p:txBody>
          <a:bodyPr>
            <a:normAutofit fontScale="90000"/>
          </a:bodyPr>
          <a:lstStyle/>
          <a:p>
            <a:r>
              <a:rPr lang="en-GB" sz="3600" dirty="0" smtClean="0"/>
              <a:t>PHE Characteristics Framework </a:t>
            </a:r>
            <a:endParaRPr lang="en-GB" sz="3600" dirty="0"/>
          </a:p>
        </p:txBody>
      </p:sp>
      <p:sp>
        <p:nvSpPr>
          <p:cNvPr id="3" name="Content Placeholder 2"/>
          <p:cNvSpPr>
            <a:spLocks noGrp="1"/>
          </p:cNvSpPr>
          <p:nvPr>
            <p:ph idx="1"/>
          </p:nvPr>
        </p:nvSpPr>
        <p:spPr>
          <a:xfrm>
            <a:off x="467544" y="1268760"/>
            <a:ext cx="8064896" cy="4896544"/>
          </a:xfrm>
        </p:spPr>
        <p:txBody>
          <a:bodyPr>
            <a:noAutofit/>
          </a:bodyPr>
          <a:lstStyle/>
          <a:p>
            <a:r>
              <a:rPr lang="en-GB" sz="2400" b="1" dirty="0" smtClean="0">
                <a:solidFill>
                  <a:schemeClr val="tx2">
                    <a:lumMod val="75000"/>
                  </a:schemeClr>
                </a:solidFill>
                <a:latin typeface="Comfortaa"/>
              </a:rPr>
              <a:t>Policy </a:t>
            </a:r>
            <a:r>
              <a:rPr lang="en-GB" sz="2400" dirty="0" smtClean="0">
                <a:solidFill>
                  <a:schemeClr val="tx2">
                    <a:lumMod val="75000"/>
                  </a:schemeClr>
                </a:solidFill>
                <a:latin typeface="Comfortaa"/>
              </a:rPr>
              <a:t>and </a:t>
            </a:r>
            <a:r>
              <a:rPr lang="en-GB" sz="2400" b="1" dirty="0" smtClean="0">
                <a:solidFill>
                  <a:schemeClr val="tx2">
                    <a:lumMod val="75000"/>
                  </a:schemeClr>
                </a:solidFill>
                <a:latin typeface="Comfortaa"/>
              </a:rPr>
              <a:t>Strategy</a:t>
            </a:r>
            <a:r>
              <a:rPr lang="en-GB" sz="2000" dirty="0" smtClean="0">
                <a:solidFill>
                  <a:schemeClr val="tx2">
                    <a:lumMod val="75000"/>
                  </a:schemeClr>
                </a:solidFill>
                <a:latin typeface="Comfortaa"/>
              </a:rPr>
              <a:t> : </a:t>
            </a:r>
          </a:p>
          <a:p>
            <a:pPr lvl="1"/>
            <a:r>
              <a:rPr lang="en-GB" sz="2000" dirty="0" smtClean="0">
                <a:solidFill>
                  <a:schemeClr val="tx2">
                    <a:lumMod val="75000"/>
                  </a:schemeClr>
                </a:solidFill>
                <a:latin typeface="Comfortaa"/>
                <a:ea typeface="Times New Roman"/>
                <a:cs typeface="Arial" pitchFamily="34" charset="0"/>
              </a:rPr>
              <a:t>How is PHE </a:t>
            </a:r>
            <a:r>
              <a:rPr lang="en-GB" sz="2000" b="1" i="1" dirty="0" smtClean="0">
                <a:solidFill>
                  <a:schemeClr val="tx2">
                    <a:lumMod val="75000"/>
                  </a:schemeClr>
                </a:solidFill>
                <a:latin typeface="Comfortaa"/>
                <a:ea typeface="Times New Roman"/>
                <a:cs typeface="Arial" pitchFamily="34" charset="0"/>
              </a:rPr>
              <a:t>embedded and represented </a:t>
            </a:r>
            <a:r>
              <a:rPr lang="en-GB" sz="2000" dirty="0" smtClean="0">
                <a:solidFill>
                  <a:schemeClr val="tx2">
                    <a:lumMod val="75000"/>
                  </a:schemeClr>
                </a:solidFill>
                <a:latin typeface="Comfortaa"/>
                <a:ea typeface="Times New Roman"/>
                <a:cs typeface="Arial" pitchFamily="34" charset="0"/>
              </a:rPr>
              <a:t>in the overall strategic framework and policies of higher education institutions?</a:t>
            </a:r>
          </a:p>
          <a:p>
            <a:pPr lvl="1"/>
            <a:endParaRPr lang="en-GB" sz="1400" i="1" dirty="0" smtClean="0">
              <a:solidFill>
                <a:schemeClr val="tx2">
                  <a:lumMod val="75000"/>
                </a:schemeClr>
              </a:solidFill>
              <a:latin typeface="Comfortaa"/>
              <a:ea typeface="Times New Roman"/>
              <a:cs typeface="Arial" pitchFamily="34" charset="0"/>
            </a:endParaRPr>
          </a:p>
          <a:p>
            <a:r>
              <a:rPr lang="en-GB" sz="2400" b="1" dirty="0" smtClean="0">
                <a:solidFill>
                  <a:schemeClr val="tx2">
                    <a:lumMod val="75000"/>
                  </a:schemeClr>
                </a:solidFill>
                <a:latin typeface="Comfortaa"/>
                <a:ea typeface="Times New Roman"/>
                <a:cs typeface="Arial" pitchFamily="34" charset="0"/>
              </a:rPr>
              <a:t>Teaching </a:t>
            </a:r>
            <a:r>
              <a:rPr lang="en-GB" sz="2400" dirty="0" smtClean="0">
                <a:solidFill>
                  <a:schemeClr val="tx2">
                    <a:lumMod val="75000"/>
                  </a:schemeClr>
                </a:solidFill>
                <a:latin typeface="Comfortaa"/>
                <a:ea typeface="Times New Roman"/>
                <a:cs typeface="Arial" pitchFamily="34" charset="0"/>
              </a:rPr>
              <a:t>and </a:t>
            </a:r>
            <a:r>
              <a:rPr lang="en-GB" sz="2400" b="1" dirty="0" smtClean="0">
                <a:solidFill>
                  <a:schemeClr val="tx2">
                    <a:lumMod val="75000"/>
                  </a:schemeClr>
                </a:solidFill>
                <a:latin typeface="Comfortaa"/>
                <a:ea typeface="Times New Roman"/>
                <a:cs typeface="Arial" pitchFamily="34" charset="0"/>
              </a:rPr>
              <a:t>Learning: </a:t>
            </a:r>
          </a:p>
          <a:p>
            <a:pPr lvl="1"/>
            <a:r>
              <a:rPr lang="en-GB" sz="2000" dirty="0" smtClean="0">
                <a:solidFill>
                  <a:schemeClr val="tx2">
                    <a:lumMod val="75000"/>
                  </a:schemeClr>
                </a:solidFill>
                <a:latin typeface="Comfortaa"/>
                <a:cs typeface="Arial"/>
              </a:rPr>
              <a:t>How is teaching and learning </a:t>
            </a:r>
            <a:r>
              <a:rPr lang="en-GB" sz="2000" b="1" i="1" dirty="0" smtClean="0">
                <a:solidFill>
                  <a:schemeClr val="tx2">
                    <a:lumMod val="75000"/>
                  </a:schemeClr>
                </a:solidFill>
                <a:latin typeface="Comfortaa"/>
                <a:cs typeface="Arial"/>
              </a:rPr>
              <a:t>influenced</a:t>
            </a:r>
            <a:r>
              <a:rPr lang="en-GB" sz="2000" dirty="0" smtClean="0">
                <a:solidFill>
                  <a:schemeClr val="tx2">
                    <a:lumMod val="75000"/>
                  </a:schemeClr>
                </a:solidFill>
                <a:latin typeface="Comfortaa"/>
                <a:cs typeface="Arial"/>
              </a:rPr>
              <a:t> through specific characteristics of PHE?</a:t>
            </a:r>
          </a:p>
          <a:p>
            <a:pPr lvl="1"/>
            <a:endParaRPr lang="en-GB" sz="2000" dirty="0" smtClean="0">
              <a:solidFill>
                <a:schemeClr val="tx2">
                  <a:lumMod val="75000"/>
                </a:schemeClr>
              </a:solidFill>
              <a:latin typeface="Comfortaa"/>
              <a:cs typeface="Arial"/>
            </a:endParaRPr>
          </a:p>
          <a:p>
            <a:r>
              <a:rPr lang="en-GB" sz="2400" b="1" dirty="0" smtClean="0">
                <a:solidFill>
                  <a:schemeClr val="tx2">
                    <a:lumMod val="75000"/>
                  </a:schemeClr>
                </a:solidFill>
                <a:latin typeface="Comfortaa"/>
                <a:cs typeface="Arial"/>
              </a:rPr>
              <a:t>Research</a:t>
            </a:r>
          </a:p>
          <a:p>
            <a:pPr lvl="1"/>
            <a:r>
              <a:rPr lang="en-GB" sz="2000" dirty="0" smtClean="0">
                <a:solidFill>
                  <a:schemeClr val="tx2">
                    <a:lumMod val="75000"/>
                  </a:schemeClr>
                </a:solidFill>
                <a:latin typeface="Comfortaa"/>
                <a:cs typeface="Arial"/>
              </a:rPr>
              <a:t>How is research</a:t>
            </a:r>
            <a:r>
              <a:rPr lang="en-GB" sz="2000" b="1" dirty="0" smtClean="0">
                <a:solidFill>
                  <a:schemeClr val="tx2">
                    <a:lumMod val="75000"/>
                  </a:schemeClr>
                </a:solidFill>
                <a:latin typeface="Comfortaa"/>
                <a:cs typeface="Arial"/>
              </a:rPr>
              <a:t> integrated </a:t>
            </a:r>
            <a:r>
              <a:rPr lang="en-GB" sz="2000" dirty="0" smtClean="0">
                <a:solidFill>
                  <a:schemeClr val="tx2">
                    <a:lumMod val="75000"/>
                  </a:schemeClr>
                </a:solidFill>
                <a:latin typeface="Comfortaa"/>
                <a:cs typeface="Arial"/>
              </a:rPr>
              <a:t>as part of a sustainable PHE, recognising that it might differ from level to level and has not been implemented in all institutions yet?</a:t>
            </a:r>
            <a:endParaRPr lang="en-GB" sz="2000" dirty="0" smtClean="0">
              <a:solidFill>
                <a:schemeClr val="tx2">
                  <a:lumMod val="75000"/>
                </a:schemeClr>
              </a:solidFill>
              <a:latin typeface="Comfortaa"/>
              <a:cs typeface="Arial"/>
            </a:endParaRPr>
          </a:p>
        </p:txBody>
      </p:sp>
    </p:spTree>
    <p:extLst>
      <p:ext uri="{BB962C8B-B14F-4D97-AF65-F5344CB8AC3E}">
        <p14:creationId xmlns:p14="http://schemas.microsoft.com/office/powerpoint/2010/main" val="131932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587" y="116632"/>
            <a:ext cx="6347048" cy="773832"/>
          </a:xfrm>
        </p:spPr>
        <p:txBody>
          <a:bodyPr>
            <a:normAutofit fontScale="90000"/>
          </a:bodyPr>
          <a:lstStyle/>
          <a:p>
            <a:r>
              <a:rPr lang="en-GB" sz="3600" dirty="0" smtClean="0"/>
              <a:t>PHE Characteristics Framework </a:t>
            </a:r>
            <a:endParaRPr lang="en-GB" sz="3600" dirty="0"/>
          </a:p>
        </p:txBody>
      </p:sp>
      <p:sp>
        <p:nvSpPr>
          <p:cNvPr id="3" name="Content Placeholder 2"/>
          <p:cNvSpPr>
            <a:spLocks noGrp="1"/>
          </p:cNvSpPr>
          <p:nvPr>
            <p:ph idx="1"/>
          </p:nvPr>
        </p:nvSpPr>
        <p:spPr>
          <a:xfrm>
            <a:off x="467544" y="1268760"/>
            <a:ext cx="8064896" cy="4946318"/>
          </a:xfrm>
        </p:spPr>
        <p:txBody>
          <a:bodyPr>
            <a:noAutofit/>
          </a:bodyPr>
          <a:lstStyle/>
          <a:p>
            <a:r>
              <a:rPr lang="en-GB" sz="1800" dirty="0" smtClean="0">
                <a:solidFill>
                  <a:schemeClr val="tx2">
                    <a:lumMod val="75000"/>
                  </a:schemeClr>
                </a:solidFill>
                <a:latin typeface="Comfortaa"/>
              </a:rPr>
              <a:t> </a:t>
            </a:r>
            <a:r>
              <a:rPr lang="en-GB" sz="2000" b="1" dirty="0" smtClean="0">
                <a:solidFill>
                  <a:schemeClr val="tx2">
                    <a:lumMod val="75000"/>
                  </a:schemeClr>
                </a:solidFill>
                <a:latin typeface="Comfortaa"/>
              </a:rPr>
              <a:t>Policy and Strategy</a:t>
            </a:r>
            <a:r>
              <a:rPr lang="en-GB" sz="2000" dirty="0" smtClean="0">
                <a:solidFill>
                  <a:schemeClr val="tx2">
                    <a:lumMod val="75000"/>
                  </a:schemeClr>
                </a:solidFill>
                <a:latin typeface="Comfortaa"/>
              </a:rPr>
              <a:t>: </a:t>
            </a:r>
            <a:endParaRPr lang="en-GB" sz="1800" dirty="0" smtClean="0">
              <a:solidFill>
                <a:schemeClr val="tx2">
                  <a:lumMod val="75000"/>
                </a:schemeClr>
              </a:solidFill>
              <a:latin typeface="Comfortaa"/>
            </a:endParaRPr>
          </a:p>
          <a:p>
            <a:pPr lvl="2"/>
            <a:r>
              <a:rPr lang="en-GB" sz="1600" dirty="0" smtClean="0">
                <a:solidFill>
                  <a:schemeClr val="tx2">
                    <a:lumMod val="75000"/>
                  </a:schemeClr>
                </a:solidFill>
                <a:latin typeface="Comfortaa"/>
                <a:cs typeface="Arial"/>
              </a:rPr>
              <a:t>Policy and Strategy Integration</a:t>
            </a:r>
          </a:p>
          <a:p>
            <a:pPr lvl="2"/>
            <a:r>
              <a:rPr lang="en-GB" sz="1600" dirty="0" smtClean="0">
                <a:solidFill>
                  <a:schemeClr val="tx2">
                    <a:lumMod val="75000"/>
                  </a:schemeClr>
                </a:solidFill>
                <a:latin typeface="Comfortaa"/>
                <a:ea typeface="Times New Roman"/>
                <a:cs typeface="Arial"/>
              </a:rPr>
              <a:t>Objectives and Outcomes of PHE</a:t>
            </a:r>
          </a:p>
          <a:p>
            <a:pPr lvl="2"/>
            <a:r>
              <a:rPr lang="en-GB" sz="1600" dirty="0" smtClean="0">
                <a:solidFill>
                  <a:schemeClr val="tx2">
                    <a:lumMod val="75000"/>
                  </a:schemeClr>
                </a:solidFill>
                <a:latin typeface="Comfortaa"/>
                <a:ea typeface="Times New Roman"/>
                <a:cs typeface="Arial"/>
              </a:rPr>
              <a:t>Regional Integration</a:t>
            </a:r>
            <a:endParaRPr lang="en-GB" sz="1000" i="1" dirty="0" smtClean="0">
              <a:solidFill>
                <a:schemeClr val="tx2">
                  <a:lumMod val="75000"/>
                </a:schemeClr>
              </a:solidFill>
              <a:latin typeface="Comfortaa"/>
              <a:ea typeface="Times New Roman"/>
              <a:cs typeface="Arial" pitchFamily="34" charset="0"/>
            </a:endParaRPr>
          </a:p>
          <a:p>
            <a:pPr>
              <a:spcBef>
                <a:spcPts val="1200"/>
              </a:spcBef>
            </a:pPr>
            <a:r>
              <a:rPr lang="en-GB" sz="2000" b="1" dirty="0" smtClean="0">
                <a:solidFill>
                  <a:schemeClr val="tx2">
                    <a:lumMod val="75000"/>
                  </a:schemeClr>
                </a:solidFill>
                <a:latin typeface="Comfortaa"/>
                <a:ea typeface="Times New Roman"/>
                <a:cs typeface="Arial" pitchFamily="34" charset="0"/>
              </a:rPr>
              <a:t>Teaching </a:t>
            </a:r>
            <a:r>
              <a:rPr lang="en-GB" sz="2000" dirty="0" smtClean="0">
                <a:solidFill>
                  <a:schemeClr val="tx2">
                    <a:lumMod val="75000"/>
                  </a:schemeClr>
                </a:solidFill>
                <a:latin typeface="Comfortaa"/>
                <a:ea typeface="Times New Roman"/>
                <a:cs typeface="Arial" pitchFamily="34" charset="0"/>
              </a:rPr>
              <a:t>and </a:t>
            </a:r>
            <a:r>
              <a:rPr lang="en-GB" sz="2000" b="1" dirty="0" smtClean="0">
                <a:solidFill>
                  <a:schemeClr val="tx2">
                    <a:lumMod val="75000"/>
                  </a:schemeClr>
                </a:solidFill>
                <a:latin typeface="Comfortaa"/>
                <a:ea typeface="Times New Roman"/>
                <a:cs typeface="Arial" pitchFamily="34" charset="0"/>
              </a:rPr>
              <a:t>Learning: </a:t>
            </a:r>
          </a:p>
          <a:p>
            <a:pPr lvl="2"/>
            <a:r>
              <a:rPr lang="en-GB" sz="1600" dirty="0" smtClean="0">
                <a:solidFill>
                  <a:schemeClr val="tx2">
                    <a:lumMod val="75000"/>
                  </a:schemeClr>
                </a:solidFill>
                <a:latin typeface="Comfortaa"/>
                <a:ea typeface="Times New Roman"/>
                <a:cs typeface="Arial"/>
              </a:rPr>
              <a:t>Methods of Curriculum Development </a:t>
            </a:r>
          </a:p>
          <a:p>
            <a:pPr lvl="2"/>
            <a:r>
              <a:rPr lang="en-GB" sz="1600" dirty="0" smtClean="0">
                <a:solidFill>
                  <a:schemeClr val="tx2">
                    <a:lumMod val="75000"/>
                  </a:schemeClr>
                </a:solidFill>
                <a:latin typeface="Comfortaa"/>
                <a:ea typeface="Times New Roman"/>
                <a:cs typeface="Arial"/>
              </a:rPr>
              <a:t>Learning Methodology </a:t>
            </a:r>
          </a:p>
          <a:p>
            <a:pPr lvl="2"/>
            <a:r>
              <a:rPr lang="en-GB" sz="1600" dirty="0" smtClean="0">
                <a:solidFill>
                  <a:schemeClr val="tx2">
                    <a:lumMod val="75000"/>
                  </a:schemeClr>
                </a:solidFill>
                <a:latin typeface="Comfortaa"/>
                <a:ea typeface="Times New Roman"/>
                <a:cs typeface="Arial"/>
              </a:rPr>
              <a:t>Content for Teaching and Learning</a:t>
            </a:r>
          </a:p>
          <a:p>
            <a:pPr lvl="2"/>
            <a:r>
              <a:rPr lang="en-GB" sz="1600" dirty="0" smtClean="0">
                <a:solidFill>
                  <a:schemeClr val="tx2">
                    <a:lumMod val="75000"/>
                  </a:schemeClr>
                </a:solidFill>
                <a:latin typeface="Comfortaa"/>
                <a:ea typeface="Times New Roman"/>
                <a:cs typeface="Arial"/>
              </a:rPr>
              <a:t>Learning Environment</a:t>
            </a:r>
          </a:p>
          <a:p>
            <a:pPr lvl="2"/>
            <a:r>
              <a:rPr lang="en-GB" sz="1600" dirty="0" smtClean="0">
                <a:solidFill>
                  <a:schemeClr val="tx2">
                    <a:lumMod val="75000"/>
                  </a:schemeClr>
                </a:solidFill>
                <a:latin typeface="Comfortaa"/>
                <a:ea typeface="Times New Roman"/>
                <a:cs typeface="Arial"/>
              </a:rPr>
              <a:t>Programme Team</a:t>
            </a:r>
          </a:p>
          <a:p>
            <a:pPr>
              <a:spcBef>
                <a:spcPts val="1200"/>
              </a:spcBef>
            </a:pPr>
            <a:r>
              <a:rPr lang="en-GB" sz="2000" b="1" dirty="0" smtClean="0">
                <a:solidFill>
                  <a:schemeClr val="tx2">
                    <a:lumMod val="75000"/>
                  </a:schemeClr>
                </a:solidFill>
                <a:latin typeface="Comfortaa"/>
                <a:ea typeface="Times New Roman"/>
                <a:cs typeface="Arial" pitchFamily="34" charset="0"/>
              </a:rPr>
              <a:t>Research: </a:t>
            </a:r>
          </a:p>
          <a:p>
            <a:pPr lvl="2"/>
            <a:r>
              <a:rPr lang="en-GB" sz="1600" dirty="0" smtClean="0">
                <a:solidFill>
                  <a:schemeClr val="tx2">
                    <a:lumMod val="75000"/>
                  </a:schemeClr>
                </a:solidFill>
                <a:latin typeface="Comfortaa"/>
                <a:cs typeface="Arial"/>
              </a:rPr>
              <a:t>Research Agenda </a:t>
            </a:r>
            <a:r>
              <a:rPr lang="en-GB" sz="1600" dirty="0" smtClean="0">
                <a:solidFill>
                  <a:schemeClr val="tx2">
                    <a:lumMod val="75000"/>
                  </a:schemeClr>
                </a:solidFill>
                <a:latin typeface="Comfortaa"/>
                <a:ea typeface="Times New Roman"/>
                <a:cs typeface="Arial"/>
              </a:rPr>
              <a:t> </a:t>
            </a:r>
          </a:p>
          <a:p>
            <a:pPr lvl="2"/>
            <a:r>
              <a:rPr lang="en-GB" sz="1600" dirty="0" smtClean="0">
                <a:solidFill>
                  <a:schemeClr val="tx2">
                    <a:lumMod val="75000"/>
                  </a:schemeClr>
                </a:solidFill>
                <a:latin typeface="Comfortaa"/>
                <a:cs typeface="Arial"/>
              </a:rPr>
              <a:t>Research Process</a:t>
            </a:r>
            <a:r>
              <a:rPr lang="en-GB" sz="1600" dirty="0" smtClean="0">
                <a:solidFill>
                  <a:schemeClr val="tx2">
                    <a:lumMod val="75000"/>
                  </a:schemeClr>
                </a:solidFill>
                <a:latin typeface="Comfortaa"/>
                <a:ea typeface="Times New Roman"/>
                <a:cs typeface="Arial"/>
              </a:rPr>
              <a:t> </a:t>
            </a:r>
          </a:p>
          <a:p>
            <a:pPr lvl="2"/>
            <a:r>
              <a:rPr lang="en-GB" sz="1600" dirty="0" smtClean="0">
                <a:solidFill>
                  <a:schemeClr val="tx2">
                    <a:lumMod val="75000"/>
                  </a:schemeClr>
                </a:solidFill>
                <a:latin typeface="Comfortaa"/>
                <a:cs typeface="Arial"/>
              </a:rPr>
              <a:t>Research Outputs and Outcomes </a:t>
            </a:r>
            <a:endParaRPr lang="en-GB" sz="1400" dirty="0"/>
          </a:p>
        </p:txBody>
      </p:sp>
    </p:spTree>
    <p:extLst>
      <p:ext uri="{BB962C8B-B14F-4D97-AF65-F5344CB8AC3E}">
        <p14:creationId xmlns:p14="http://schemas.microsoft.com/office/powerpoint/2010/main" val="3268878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PHE Characteristics Framework</a:t>
            </a:r>
            <a:endParaRPr lang="en-GB"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422231513"/>
              </p:ext>
            </p:extLst>
          </p:nvPr>
        </p:nvGraphicFramePr>
        <p:xfrm>
          <a:off x="539552" y="2492896"/>
          <a:ext cx="7992888" cy="3400384"/>
        </p:xfrm>
        <a:graphic>
          <a:graphicData uri="http://schemas.openxmlformats.org/drawingml/2006/table">
            <a:tbl>
              <a:tblPr firstRow="1" firstCol="1" bandRow="1">
                <a:tableStyleId>{5C22544A-7EE6-4342-B048-85BDC9FD1C3A}</a:tableStyleId>
              </a:tblPr>
              <a:tblGrid>
                <a:gridCol w="2320939"/>
                <a:gridCol w="2325040"/>
                <a:gridCol w="3346909"/>
              </a:tblGrid>
              <a:tr h="254635">
                <a:tc>
                  <a:txBody>
                    <a:bodyPr/>
                    <a:lstStyle/>
                    <a:p>
                      <a:pPr algn="ctr">
                        <a:lnSpc>
                          <a:spcPct val="105000"/>
                        </a:lnSpc>
                        <a:spcAft>
                          <a:spcPts val="0"/>
                        </a:spcAft>
                      </a:pPr>
                      <a:r>
                        <a:rPr lang="en-GB" sz="1200" noProof="0" dirty="0" smtClean="0">
                          <a:effectLst/>
                        </a:rPr>
                        <a:t> </a:t>
                      </a:r>
                      <a:r>
                        <a:rPr lang="en-GB" sz="1400" noProof="0" dirty="0" smtClean="0">
                          <a:effectLst/>
                        </a:rPr>
                        <a:t>Characteristics</a:t>
                      </a:r>
                      <a:endParaRPr lang="en-GB" sz="1400" noProof="0" dirty="0">
                        <a:effectLst/>
                        <a:latin typeface="Comfortaa"/>
                        <a:ea typeface="Times New Roman"/>
                        <a:cs typeface="Times New Roman"/>
                      </a:endParaRPr>
                    </a:p>
                  </a:txBody>
                  <a:tcPr marL="68580" marR="68580" marT="0" marB="0"/>
                </a:tc>
                <a:tc>
                  <a:txBody>
                    <a:bodyPr/>
                    <a:lstStyle/>
                    <a:p>
                      <a:pPr algn="ctr">
                        <a:lnSpc>
                          <a:spcPct val="105000"/>
                        </a:lnSpc>
                        <a:spcAft>
                          <a:spcPts val="0"/>
                        </a:spcAft>
                      </a:pPr>
                      <a:r>
                        <a:rPr lang="en-GB" sz="1400" noProof="0" dirty="0" smtClean="0">
                          <a:effectLst/>
                        </a:rPr>
                        <a:t>Description</a:t>
                      </a:r>
                      <a:endParaRPr lang="en-GB" sz="1400" noProof="0" dirty="0">
                        <a:effectLst/>
                        <a:latin typeface="Comfortaa"/>
                        <a:ea typeface="Times New Roman"/>
                        <a:cs typeface="Times New Roman"/>
                      </a:endParaRPr>
                    </a:p>
                  </a:txBody>
                  <a:tcPr marL="68580" marR="68580" marT="0" marB="0"/>
                </a:tc>
                <a:tc>
                  <a:txBody>
                    <a:bodyPr/>
                    <a:lstStyle/>
                    <a:p>
                      <a:pPr algn="ctr">
                        <a:lnSpc>
                          <a:spcPct val="105000"/>
                        </a:lnSpc>
                        <a:spcAft>
                          <a:spcPts val="0"/>
                        </a:spcAft>
                      </a:pPr>
                      <a:r>
                        <a:rPr lang="en-GB" sz="1400" noProof="0" dirty="0" smtClean="0">
                          <a:effectLst/>
                        </a:rPr>
                        <a:t>Core Criteria</a:t>
                      </a:r>
                      <a:endParaRPr lang="en-GB" sz="1400" noProof="0" dirty="0">
                        <a:effectLst/>
                        <a:latin typeface="Comfortaa"/>
                        <a:ea typeface="Times New Roman"/>
                        <a:cs typeface="Times New Roman"/>
                      </a:endParaRPr>
                    </a:p>
                  </a:txBody>
                  <a:tcPr marL="68580" marR="68580" marT="0" marB="0"/>
                </a:tc>
              </a:tr>
              <a:tr h="348615">
                <a:tc gridSpan="3">
                  <a:txBody>
                    <a:bodyPr/>
                    <a:lstStyle/>
                    <a:p>
                      <a:pPr>
                        <a:lnSpc>
                          <a:spcPct val="105000"/>
                        </a:lnSpc>
                        <a:spcAft>
                          <a:spcPts val="0"/>
                        </a:spcAft>
                      </a:pPr>
                      <a:r>
                        <a:rPr lang="en-GB" sz="1600" noProof="0" dirty="0" smtClean="0">
                          <a:solidFill>
                            <a:srgbClr val="2E67B2"/>
                          </a:solidFill>
                          <a:effectLst/>
                          <a:latin typeface="Arial" pitchFamily="34" charset="0"/>
                          <a:cs typeface="Arial" pitchFamily="34" charset="0"/>
                        </a:rPr>
                        <a:t>Policy and</a:t>
                      </a:r>
                      <a:r>
                        <a:rPr lang="en-GB" sz="1600" baseline="0" noProof="0" dirty="0" smtClean="0">
                          <a:solidFill>
                            <a:srgbClr val="2E67B2"/>
                          </a:solidFill>
                          <a:effectLst/>
                          <a:latin typeface="Arial" pitchFamily="34" charset="0"/>
                          <a:cs typeface="Arial" pitchFamily="34" charset="0"/>
                        </a:rPr>
                        <a:t> Strategy</a:t>
                      </a:r>
                      <a:endParaRPr lang="en-GB" sz="1600" noProof="0" dirty="0" smtClean="0">
                        <a:solidFill>
                          <a:srgbClr val="2E67B2"/>
                        </a:solidFill>
                        <a:effectLst/>
                        <a:latin typeface="Arial" pitchFamily="34" charset="0"/>
                        <a:cs typeface="Arial" pitchFamily="34" charset="0"/>
                      </a:endParaRPr>
                    </a:p>
                    <a:p>
                      <a:pPr>
                        <a:lnSpc>
                          <a:spcPct val="105000"/>
                        </a:lnSpc>
                        <a:spcAft>
                          <a:spcPts val="0"/>
                        </a:spcAft>
                      </a:pPr>
                      <a:r>
                        <a:rPr lang="en-GB" sz="1200" b="0" i="1" noProof="0" dirty="0" smtClean="0">
                          <a:solidFill>
                            <a:srgbClr val="2E67B2"/>
                          </a:solidFill>
                          <a:effectLst/>
                          <a:latin typeface="Arial" pitchFamily="34" charset="0"/>
                          <a:ea typeface="Times New Roman"/>
                          <a:cs typeface="Arial" pitchFamily="34" charset="0"/>
                        </a:rPr>
                        <a:t>How is PHE embedded and represented in the overall strategic policies  and framework of </a:t>
                      </a:r>
                      <a:r>
                        <a:rPr lang="en-GB" sz="1200" b="0" i="1" baseline="0" noProof="0" dirty="0" smtClean="0">
                          <a:solidFill>
                            <a:srgbClr val="2E67B2"/>
                          </a:solidFill>
                          <a:effectLst/>
                          <a:latin typeface="Arial" pitchFamily="34" charset="0"/>
                          <a:ea typeface="Times New Roman"/>
                          <a:cs typeface="Arial" pitchFamily="34" charset="0"/>
                        </a:rPr>
                        <a:t>higher education institutions.</a:t>
                      </a:r>
                      <a:endParaRPr lang="en-GB" sz="1200" b="0" i="1" noProof="0" dirty="0">
                        <a:solidFill>
                          <a:srgbClr val="2E67B2"/>
                        </a:solidFill>
                        <a:effectLst/>
                        <a:latin typeface="Arial" pitchFamily="34" charset="0"/>
                        <a:ea typeface="Times New Roman"/>
                        <a:cs typeface="Arial" pitchFamily="34" charset="0"/>
                      </a:endParaRPr>
                    </a:p>
                  </a:txBody>
                  <a:tcPr marL="68580" marR="68580" marT="0" marB="0">
                    <a:solidFill>
                      <a:srgbClr val="FFC000"/>
                    </a:solidFill>
                  </a:tcPr>
                </a:tc>
                <a:tc hMerge="1">
                  <a:txBody>
                    <a:bodyPr/>
                    <a:lstStyle/>
                    <a:p>
                      <a:endParaRPr lang="de-DE"/>
                    </a:p>
                  </a:txBody>
                  <a:tcPr/>
                </a:tc>
                <a:tc hMerge="1">
                  <a:txBody>
                    <a:bodyPr/>
                    <a:lstStyle/>
                    <a:p>
                      <a:endParaRPr lang="de-DE"/>
                    </a:p>
                  </a:txBody>
                  <a:tcPr/>
                </a:tc>
              </a:tr>
              <a:tr h="681461">
                <a:tc>
                  <a:txBody>
                    <a:bodyPr/>
                    <a:lstStyle/>
                    <a:p>
                      <a:pPr>
                        <a:lnSpc>
                          <a:spcPct val="105000"/>
                        </a:lnSpc>
                        <a:spcAft>
                          <a:spcPts val="0"/>
                        </a:spcAft>
                      </a:pPr>
                      <a:r>
                        <a:rPr lang="en-GB" sz="1200" noProof="0" dirty="0" smtClean="0">
                          <a:effectLst/>
                          <a:latin typeface="Arial"/>
                          <a:cs typeface="Arial"/>
                        </a:rPr>
                        <a:t>Policy and Strategy Integration</a:t>
                      </a:r>
                      <a:endParaRPr lang="en-GB" sz="120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200" i="0" noProof="0" dirty="0" smtClean="0">
                          <a:effectLst/>
                          <a:latin typeface="Arial"/>
                          <a:cs typeface="Arial"/>
                        </a:rPr>
                        <a:t>Integration of the world of work into </a:t>
                      </a:r>
                      <a:r>
                        <a:rPr lang="en-GB" sz="1200" i="0" baseline="0" noProof="0" dirty="0" smtClean="0">
                          <a:effectLst/>
                          <a:latin typeface="Arial"/>
                          <a:cs typeface="Arial"/>
                        </a:rPr>
                        <a:t>policy and </a:t>
                      </a:r>
                      <a:r>
                        <a:rPr lang="en-GB" sz="1200" i="0" noProof="0" dirty="0" smtClean="0">
                          <a:effectLst/>
                          <a:latin typeface="Arial"/>
                          <a:cs typeface="Arial"/>
                        </a:rPr>
                        <a:t>strategic</a:t>
                      </a:r>
                      <a:r>
                        <a:rPr lang="en-GB" sz="1200" i="0" baseline="0" noProof="0" dirty="0" smtClean="0">
                          <a:effectLst/>
                          <a:latin typeface="Arial"/>
                          <a:cs typeface="Arial"/>
                        </a:rPr>
                        <a:t> frameworks</a:t>
                      </a:r>
                      <a:r>
                        <a:rPr lang="en-GB" sz="1200" i="0" noProof="0" dirty="0" smtClean="0">
                          <a:effectLst/>
                          <a:latin typeface="Arial"/>
                          <a:cs typeface="Arial"/>
                        </a:rPr>
                        <a:t> </a:t>
                      </a:r>
                    </a:p>
                    <a:p>
                      <a:pPr>
                        <a:lnSpc>
                          <a:spcPct val="105000"/>
                        </a:lnSpc>
                        <a:spcAft>
                          <a:spcPts val="0"/>
                        </a:spcAft>
                      </a:pPr>
                      <a:r>
                        <a:rPr lang="en-GB" sz="1200" i="0" noProof="0" dirty="0" smtClean="0">
                          <a:effectLst/>
                          <a:latin typeface="Arial"/>
                          <a:cs typeface="Arial"/>
                        </a:rPr>
                        <a:t> </a:t>
                      </a:r>
                      <a:endParaRPr lang="en-GB" sz="1200" i="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200" i="0" kern="1200" noProof="0" dirty="0" smtClean="0">
                          <a:solidFill>
                            <a:schemeClr val="dk1"/>
                          </a:solidFill>
                          <a:effectLst/>
                          <a:latin typeface="Arial"/>
                          <a:ea typeface="+mn-ea"/>
                          <a:cs typeface="Arial"/>
                        </a:rPr>
                        <a:t>Institutional policies and strategies are defined in collaboration with the world of work. </a:t>
                      </a:r>
                      <a:endParaRPr lang="en-GB" sz="1200" i="0" noProof="0" dirty="0">
                        <a:effectLst/>
                        <a:latin typeface="Arial"/>
                        <a:ea typeface="Times New Roman"/>
                        <a:cs typeface="Arial"/>
                      </a:endParaRPr>
                    </a:p>
                  </a:txBody>
                  <a:tcPr marL="68580" marR="68580" marT="0" marB="0"/>
                </a:tc>
              </a:tr>
              <a:tr h="1161501">
                <a:tc>
                  <a:txBody>
                    <a:bodyPr/>
                    <a:lstStyle/>
                    <a:p>
                      <a:pPr>
                        <a:lnSpc>
                          <a:spcPct val="105000"/>
                        </a:lnSpc>
                        <a:spcAft>
                          <a:spcPts val="0"/>
                        </a:spcAft>
                      </a:pPr>
                      <a:r>
                        <a:rPr lang="en-GB" sz="1200" noProof="0" dirty="0" smtClean="0">
                          <a:effectLst/>
                          <a:latin typeface="Arial"/>
                          <a:ea typeface="Times New Roman"/>
                          <a:cs typeface="Arial"/>
                        </a:rPr>
                        <a:t>Objectives and Outcomes</a:t>
                      </a:r>
                    </a:p>
                    <a:p>
                      <a:pPr>
                        <a:lnSpc>
                          <a:spcPct val="105000"/>
                        </a:lnSpc>
                        <a:spcAft>
                          <a:spcPts val="0"/>
                        </a:spcAft>
                      </a:pPr>
                      <a:endParaRPr lang="en-GB" sz="1200" noProof="0" dirty="0" smtClean="0">
                        <a:effectLst/>
                        <a:latin typeface="Arial"/>
                        <a:ea typeface="Times New Roman"/>
                        <a:cs typeface="Arial"/>
                      </a:endParaRPr>
                    </a:p>
                    <a:p>
                      <a:pPr>
                        <a:lnSpc>
                          <a:spcPct val="105000"/>
                        </a:lnSpc>
                        <a:spcAft>
                          <a:spcPts val="0"/>
                        </a:spcAft>
                      </a:pPr>
                      <a:endParaRPr lang="en-GB" sz="1200" noProof="0" dirty="0" smtClean="0">
                        <a:effectLst/>
                        <a:latin typeface="Arial"/>
                        <a:ea typeface="Times New Roman"/>
                        <a:cs typeface="Arial"/>
                      </a:endParaRPr>
                    </a:p>
                    <a:p>
                      <a:pPr>
                        <a:lnSpc>
                          <a:spcPct val="105000"/>
                        </a:lnSpc>
                        <a:spcAft>
                          <a:spcPts val="0"/>
                        </a:spcAft>
                      </a:pPr>
                      <a:endParaRPr lang="en-GB" sz="120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200" i="0" kern="1200" noProof="0" dirty="0" smtClean="0">
                          <a:solidFill>
                            <a:schemeClr val="dk1"/>
                          </a:solidFill>
                          <a:effectLst/>
                          <a:latin typeface="Arial"/>
                          <a:ea typeface="+mn-ea"/>
                          <a:cs typeface="Arial"/>
                        </a:rPr>
                        <a:t>Main objectives in relation to the outcome of PHE</a:t>
                      </a:r>
                      <a:endParaRPr lang="en-GB" sz="1200" i="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200" i="0" noProof="0" dirty="0" smtClean="0">
                          <a:solidFill>
                            <a:schemeClr val="tx1"/>
                          </a:solidFill>
                          <a:effectLst/>
                          <a:latin typeface="Arial"/>
                          <a:ea typeface="Times New Roman"/>
                          <a:cs typeface="Arial"/>
                        </a:rPr>
                        <a:t>PHE specifically focuses on enhancing  job related skills and competencies with a view to raising employability of students. </a:t>
                      </a:r>
                      <a:br>
                        <a:rPr lang="en-GB" sz="1200" i="0" noProof="0" dirty="0" smtClean="0">
                          <a:solidFill>
                            <a:schemeClr val="tx1"/>
                          </a:solidFill>
                          <a:effectLst/>
                          <a:latin typeface="Arial"/>
                          <a:ea typeface="Times New Roman"/>
                          <a:cs typeface="Arial"/>
                        </a:rPr>
                      </a:br>
                      <a:r>
                        <a:rPr lang="en-GB" sz="1200" i="0" noProof="0" dirty="0" smtClean="0">
                          <a:solidFill>
                            <a:schemeClr val="tx1"/>
                          </a:solidFill>
                          <a:effectLst/>
                          <a:latin typeface="Arial"/>
                          <a:ea typeface="Times New Roman"/>
                          <a:cs typeface="Arial"/>
                        </a:rPr>
                        <a:t>The emphasis</a:t>
                      </a:r>
                      <a:r>
                        <a:rPr lang="en-GB" sz="1200" i="0" baseline="0" noProof="0" dirty="0" smtClean="0">
                          <a:solidFill>
                            <a:schemeClr val="tx1"/>
                          </a:solidFill>
                          <a:effectLst/>
                          <a:latin typeface="Arial"/>
                          <a:ea typeface="Times New Roman"/>
                          <a:cs typeface="Arial"/>
                        </a:rPr>
                        <a:t> is on learning outcomes and profession-oriented research.</a:t>
                      </a:r>
                    </a:p>
                    <a:p>
                      <a:pPr>
                        <a:lnSpc>
                          <a:spcPct val="105000"/>
                        </a:lnSpc>
                        <a:spcAft>
                          <a:spcPts val="0"/>
                        </a:spcAft>
                      </a:pPr>
                      <a:endParaRPr lang="en-GB" sz="1200" i="0" noProof="0" dirty="0">
                        <a:solidFill>
                          <a:schemeClr val="tx1"/>
                        </a:solidFill>
                        <a:effectLst/>
                        <a:latin typeface="Arial"/>
                        <a:ea typeface="Times New Roman"/>
                        <a:cs typeface="Arial"/>
                      </a:endParaRPr>
                    </a:p>
                  </a:txBody>
                  <a:tcPr marL="68580" marR="68580" marT="0" marB="0"/>
                </a:tc>
              </a:tr>
              <a:tr h="90170">
                <a:tc>
                  <a:txBody>
                    <a:bodyPr/>
                    <a:lstStyle/>
                    <a:p>
                      <a:pPr>
                        <a:lnSpc>
                          <a:spcPct val="105000"/>
                        </a:lnSpc>
                        <a:spcAft>
                          <a:spcPts val="0"/>
                        </a:spcAft>
                      </a:pPr>
                      <a:r>
                        <a:rPr lang="en-GB" sz="1200" noProof="0" dirty="0" smtClean="0">
                          <a:effectLst/>
                          <a:latin typeface="Arial"/>
                          <a:ea typeface="Times New Roman"/>
                          <a:cs typeface="Arial"/>
                        </a:rPr>
                        <a:t>Regional Integration</a:t>
                      </a:r>
                      <a:r>
                        <a:rPr lang="en-GB" sz="1200" baseline="0" noProof="0" dirty="0" smtClean="0">
                          <a:effectLst/>
                          <a:latin typeface="Arial"/>
                          <a:ea typeface="Times New Roman"/>
                          <a:cs typeface="Arial"/>
                        </a:rPr>
                        <a:t> </a:t>
                      </a:r>
                      <a:endParaRPr lang="en-GB" sz="1200" noProof="0" dirty="0" smtClean="0">
                        <a:effectLst/>
                        <a:latin typeface="Arial"/>
                        <a:ea typeface="Times New Roman"/>
                        <a:cs typeface="Arial"/>
                      </a:endParaRPr>
                    </a:p>
                    <a:p>
                      <a:pPr>
                        <a:lnSpc>
                          <a:spcPct val="105000"/>
                        </a:lnSpc>
                        <a:spcAft>
                          <a:spcPts val="0"/>
                        </a:spcAft>
                      </a:pPr>
                      <a:endParaRPr lang="en-GB" sz="1200" noProof="0" dirty="0" smtClean="0">
                        <a:effectLst/>
                        <a:latin typeface="Arial"/>
                        <a:ea typeface="Times New Roman"/>
                        <a:cs typeface="Arial"/>
                      </a:endParaRPr>
                    </a:p>
                    <a:p>
                      <a:pPr>
                        <a:lnSpc>
                          <a:spcPct val="105000"/>
                        </a:lnSpc>
                        <a:spcAft>
                          <a:spcPts val="0"/>
                        </a:spcAft>
                      </a:pPr>
                      <a:endParaRPr lang="en-GB" sz="120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200" i="0" noProof="0" dirty="0" smtClean="0">
                          <a:effectLst/>
                          <a:latin typeface="Arial"/>
                          <a:ea typeface="Times New Roman"/>
                          <a:cs typeface="Arial"/>
                        </a:rPr>
                        <a:t>Engagement with</a:t>
                      </a:r>
                      <a:r>
                        <a:rPr lang="en-GB" sz="1200" i="0" baseline="0" noProof="0" dirty="0" smtClean="0">
                          <a:effectLst/>
                          <a:latin typeface="Arial"/>
                          <a:ea typeface="Times New Roman"/>
                          <a:cs typeface="Arial"/>
                        </a:rPr>
                        <a:t> its</a:t>
                      </a:r>
                      <a:r>
                        <a:rPr lang="en-GB" sz="1200" i="0" noProof="0" dirty="0" smtClean="0">
                          <a:effectLst/>
                          <a:latin typeface="Arial"/>
                          <a:ea typeface="Times New Roman"/>
                          <a:cs typeface="Arial"/>
                        </a:rPr>
                        <a:t> regions</a:t>
                      </a:r>
                      <a:endParaRPr lang="en-GB" sz="1200" i="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200" i="0" noProof="0" dirty="0" smtClean="0">
                          <a:solidFill>
                            <a:schemeClr val="tx1"/>
                          </a:solidFill>
                          <a:effectLst/>
                          <a:latin typeface="Arial"/>
                          <a:ea typeface="Times New Roman"/>
                          <a:cs typeface="Arial"/>
                        </a:rPr>
                        <a:t>PHE is strongly embedded in</a:t>
                      </a:r>
                      <a:r>
                        <a:rPr lang="en-GB" sz="1200" i="0" baseline="0" noProof="0" dirty="0" smtClean="0">
                          <a:solidFill>
                            <a:schemeClr val="tx1"/>
                          </a:solidFill>
                          <a:effectLst/>
                          <a:latin typeface="Arial"/>
                          <a:ea typeface="Times New Roman"/>
                          <a:cs typeface="Arial"/>
                        </a:rPr>
                        <a:t> regional partnerships with </a:t>
                      </a:r>
                      <a:r>
                        <a:rPr lang="en-GB" sz="1200" i="0" noProof="0" dirty="0" smtClean="0">
                          <a:solidFill>
                            <a:schemeClr val="tx1"/>
                          </a:solidFill>
                          <a:effectLst/>
                          <a:latin typeface="Arial"/>
                          <a:ea typeface="Times New Roman"/>
                          <a:cs typeface="Arial"/>
                        </a:rPr>
                        <a:t>the world of work. </a:t>
                      </a:r>
                    </a:p>
                  </a:txBody>
                  <a:tcPr marL="68580" marR="68580" marT="0" marB="0"/>
                </a:tc>
              </a:tr>
            </a:tbl>
          </a:graphicData>
        </a:graphic>
      </p:graphicFrame>
    </p:spTree>
    <p:extLst>
      <p:ext uri="{BB962C8B-B14F-4D97-AF65-F5344CB8AC3E}">
        <p14:creationId xmlns:p14="http://schemas.microsoft.com/office/powerpoint/2010/main" val="705491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fld id="{5C8588E8-4E32-4487-8C20-0929BAD3CC52}" type="slidenum">
              <a:rPr lang="en-US"/>
              <a:pPr>
                <a:defRPr/>
              </a:pPr>
              <a:t>5</a:t>
            </a:fld>
            <a:endParaRPr lang="en-US"/>
          </a:p>
        </p:txBody>
      </p:sp>
      <p:sp>
        <p:nvSpPr>
          <p:cNvPr id="46082" name="Rectangle 2"/>
          <p:cNvSpPr>
            <a:spLocks noGrp="1"/>
          </p:cNvSpPr>
          <p:nvPr>
            <p:ph type="title"/>
          </p:nvPr>
        </p:nvSpPr>
        <p:spPr>
          <a:xfrm>
            <a:off x="457200" y="685800"/>
            <a:ext cx="8229600" cy="731838"/>
          </a:xfrm>
        </p:spPr>
        <p:txBody>
          <a:bodyPr/>
          <a:lstStyle/>
          <a:p>
            <a:r>
              <a:rPr lang="en-GB" sz="4000" dirty="0" smtClean="0"/>
              <a:t>Role of EURASHE</a:t>
            </a:r>
            <a:endParaRPr lang="cs-CZ" sz="4000" dirty="0" smtClean="0"/>
          </a:p>
        </p:txBody>
      </p:sp>
      <p:sp>
        <p:nvSpPr>
          <p:cNvPr id="46083" name="Rectangle 3"/>
          <p:cNvSpPr>
            <a:spLocks noGrp="1"/>
          </p:cNvSpPr>
          <p:nvPr>
            <p:ph type="body" idx="1"/>
          </p:nvPr>
        </p:nvSpPr>
        <p:spPr>
          <a:xfrm>
            <a:off x="457200" y="1600200"/>
            <a:ext cx="8229600" cy="4637112"/>
          </a:xfrm>
        </p:spPr>
        <p:txBody>
          <a:bodyPr>
            <a:normAutofit fontScale="85000" lnSpcReduction="10000"/>
          </a:bodyPr>
          <a:lstStyle/>
          <a:p>
            <a:r>
              <a:rPr lang="en-GB" dirty="0" smtClean="0"/>
              <a:t>Representation &amp; promotion of a “widely-comprehended PHE” within the changing environment:</a:t>
            </a:r>
          </a:p>
          <a:p>
            <a:pPr lvl="1"/>
            <a:r>
              <a:rPr lang="en-GB" dirty="0" smtClean="0"/>
              <a:t>A variety of institutions with PHE</a:t>
            </a:r>
          </a:p>
          <a:p>
            <a:pPr lvl="1"/>
            <a:r>
              <a:rPr lang="en-GB" dirty="0" smtClean="0"/>
              <a:t>Both associations and individual institutions</a:t>
            </a:r>
          </a:p>
          <a:p>
            <a:r>
              <a:rPr lang="en-GB" dirty="0" smtClean="0"/>
              <a:t>Policy formulation at EU/EHEA level</a:t>
            </a:r>
          </a:p>
          <a:p>
            <a:pPr lvl="1"/>
            <a:r>
              <a:rPr lang="en-GB" dirty="0" smtClean="0"/>
              <a:t>Focus on HE and relevant activities, not wider context (e.g. regional policies, labour market etc.)</a:t>
            </a:r>
          </a:p>
          <a:p>
            <a:pPr lvl="1"/>
            <a:r>
              <a:rPr lang="en-GB" dirty="0" smtClean="0"/>
              <a:t>Readiness to promote PHE at national level when required</a:t>
            </a:r>
          </a:p>
          <a:p>
            <a:r>
              <a:rPr lang="en-GB" dirty="0" smtClean="0"/>
              <a:t>Influence on decision making and developments at EU/EHEA level</a:t>
            </a:r>
          </a:p>
          <a:p>
            <a:r>
              <a:rPr lang="en-GB" dirty="0" smtClean="0"/>
              <a:t>Information on trends &amp; possible solutions</a:t>
            </a:r>
          </a:p>
          <a:p>
            <a:endParaRPr lang="en-GB" dirty="0" smtClean="0"/>
          </a:p>
        </p:txBody>
      </p:sp>
    </p:spTree>
    <p:extLst>
      <p:ext uri="{BB962C8B-B14F-4D97-AF65-F5344CB8AC3E}">
        <p14:creationId xmlns:p14="http://schemas.microsoft.com/office/powerpoint/2010/main" val="37895229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2786899857"/>
              </p:ext>
            </p:extLst>
          </p:nvPr>
        </p:nvGraphicFramePr>
        <p:xfrm>
          <a:off x="324287" y="1052736"/>
          <a:ext cx="8496943" cy="5431105"/>
        </p:xfrm>
        <a:graphic>
          <a:graphicData uri="http://schemas.openxmlformats.org/drawingml/2006/table">
            <a:tbl>
              <a:tblPr firstRow="1" firstCol="1" bandRow="1">
                <a:tableStyleId>{5C22544A-7EE6-4342-B048-85BDC9FD1C3A}</a:tableStyleId>
              </a:tblPr>
              <a:tblGrid>
                <a:gridCol w="2016223"/>
                <a:gridCol w="2736304"/>
                <a:gridCol w="186441"/>
                <a:gridCol w="3557975"/>
              </a:tblGrid>
              <a:tr h="275378">
                <a:tc>
                  <a:txBody>
                    <a:bodyPr/>
                    <a:lstStyle/>
                    <a:p>
                      <a:pPr algn="ctr">
                        <a:lnSpc>
                          <a:spcPct val="105000"/>
                        </a:lnSpc>
                        <a:spcAft>
                          <a:spcPts val="0"/>
                        </a:spcAft>
                      </a:pPr>
                      <a:r>
                        <a:rPr lang="en-GB" sz="1400" noProof="0" dirty="0" smtClean="0">
                          <a:effectLst/>
                          <a:latin typeface="Arial"/>
                          <a:cs typeface="Arial"/>
                        </a:rPr>
                        <a:t> Characteristics</a:t>
                      </a:r>
                      <a:endParaRPr lang="en-GB" sz="1400" noProof="0" dirty="0">
                        <a:effectLst/>
                        <a:latin typeface="Arial"/>
                        <a:ea typeface="Times New Roman"/>
                        <a:cs typeface="Arial"/>
                      </a:endParaRPr>
                    </a:p>
                  </a:txBody>
                  <a:tcPr marL="68580" marR="68580" marT="0" marB="0"/>
                </a:tc>
                <a:tc gridSpan="2">
                  <a:txBody>
                    <a:bodyPr/>
                    <a:lstStyle/>
                    <a:p>
                      <a:pPr algn="ctr">
                        <a:lnSpc>
                          <a:spcPct val="105000"/>
                        </a:lnSpc>
                        <a:spcAft>
                          <a:spcPts val="0"/>
                        </a:spcAft>
                      </a:pPr>
                      <a:r>
                        <a:rPr lang="en-GB" sz="1400" noProof="0" dirty="0" smtClean="0">
                          <a:effectLst/>
                          <a:latin typeface="Arial"/>
                          <a:cs typeface="Arial"/>
                        </a:rPr>
                        <a:t>Description</a:t>
                      </a:r>
                      <a:endParaRPr lang="en-GB" sz="1400" noProof="0" dirty="0">
                        <a:effectLst/>
                        <a:latin typeface="Arial"/>
                        <a:ea typeface="Times New Roman"/>
                        <a:cs typeface="Arial"/>
                      </a:endParaRPr>
                    </a:p>
                  </a:txBody>
                  <a:tcPr marL="68580" marR="68580" marT="0" marB="0"/>
                </a:tc>
                <a:tc hMerge="1">
                  <a:txBody>
                    <a:bodyPr/>
                    <a:lstStyle/>
                    <a:p>
                      <a:endParaRPr lang="de-DE"/>
                    </a:p>
                  </a:txBody>
                  <a:tcPr/>
                </a:tc>
                <a:tc>
                  <a:txBody>
                    <a:bodyPr/>
                    <a:lstStyle/>
                    <a:p>
                      <a:pPr algn="ctr">
                        <a:lnSpc>
                          <a:spcPct val="105000"/>
                        </a:lnSpc>
                        <a:spcAft>
                          <a:spcPts val="0"/>
                        </a:spcAft>
                      </a:pPr>
                      <a:r>
                        <a:rPr lang="en-GB" sz="1400" noProof="0" dirty="0" smtClean="0">
                          <a:effectLst/>
                          <a:latin typeface="Arial"/>
                          <a:cs typeface="Arial"/>
                        </a:rPr>
                        <a:t>Core Criteria</a:t>
                      </a:r>
                      <a:endParaRPr lang="en-GB" sz="1400" noProof="0" dirty="0">
                        <a:effectLst/>
                        <a:latin typeface="Arial"/>
                        <a:ea typeface="Times New Roman"/>
                        <a:cs typeface="Arial"/>
                      </a:endParaRPr>
                    </a:p>
                  </a:txBody>
                  <a:tcPr marL="68580" marR="68580" marT="0" marB="0"/>
                </a:tc>
              </a:tr>
              <a:tr h="516710">
                <a:tc gridSpan="4">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800" b="1" kern="1200" noProof="0" dirty="0" smtClean="0">
                          <a:solidFill>
                            <a:srgbClr val="2E67B2"/>
                          </a:solidFill>
                          <a:effectLst/>
                          <a:latin typeface="Arial"/>
                          <a:ea typeface="+mn-ea"/>
                          <a:cs typeface="Arial"/>
                        </a:rPr>
                        <a:t>Teaching and Learning</a:t>
                      </a:r>
                    </a:p>
                    <a:p>
                      <a:pPr marL="0" marR="0" indent="0" algn="l" defTabSz="914400" rtl="0" eaLnBrk="1" fontAlgn="auto" latinLnBrk="0" hangingPunct="1">
                        <a:lnSpc>
                          <a:spcPct val="105000"/>
                        </a:lnSpc>
                        <a:spcBef>
                          <a:spcPts val="0"/>
                        </a:spcBef>
                        <a:spcAft>
                          <a:spcPts val="0"/>
                        </a:spcAft>
                        <a:buClrTx/>
                        <a:buSzTx/>
                        <a:buFontTx/>
                        <a:buNone/>
                        <a:tabLst/>
                        <a:defRPr/>
                      </a:pPr>
                      <a:r>
                        <a:rPr lang="en-GB" sz="1400" b="0" i="1" kern="1200" noProof="0" dirty="0" smtClean="0">
                          <a:solidFill>
                            <a:srgbClr val="2E67B2"/>
                          </a:solidFill>
                          <a:effectLst/>
                          <a:latin typeface="Arial"/>
                          <a:ea typeface="+mn-ea"/>
                          <a:cs typeface="Arial"/>
                        </a:rPr>
                        <a:t>How is teaching and learning</a:t>
                      </a:r>
                      <a:r>
                        <a:rPr lang="en-GB" sz="1400" b="0" i="1" kern="1200" baseline="0" noProof="0" dirty="0" smtClean="0">
                          <a:solidFill>
                            <a:srgbClr val="2E67B2"/>
                          </a:solidFill>
                          <a:effectLst/>
                          <a:latin typeface="Arial"/>
                          <a:ea typeface="+mn-ea"/>
                          <a:cs typeface="Arial"/>
                        </a:rPr>
                        <a:t> influenced through the specific characteristics of PHE?</a:t>
                      </a:r>
                      <a:endParaRPr lang="en-GB" sz="1400" b="0" i="1" kern="1200" noProof="0" dirty="0" smtClean="0">
                        <a:solidFill>
                          <a:srgbClr val="2E67B2"/>
                        </a:solidFill>
                        <a:effectLst/>
                        <a:latin typeface="Arial"/>
                        <a:ea typeface="+mn-ea"/>
                        <a:cs typeface="Arial"/>
                      </a:endParaRPr>
                    </a:p>
                  </a:txBody>
                  <a:tcPr marL="68580" marR="68580" marT="0" marB="0">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038331">
                <a:tc>
                  <a:txBody>
                    <a:bodyPr/>
                    <a:lstStyle/>
                    <a:p>
                      <a:pPr marL="228600">
                        <a:lnSpc>
                          <a:spcPct val="105000"/>
                        </a:lnSpc>
                        <a:spcAft>
                          <a:spcPts val="0"/>
                        </a:spcAft>
                      </a:pPr>
                      <a:r>
                        <a:rPr lang="en-GB" sz="1400" b="1" noProof="0" dirty="0" smtClean="0">
                          <a:solidFill>
                            <a:srgbClr val="FFFFFF"/>
                          </a:solidFill>
                          <a:effectLst/>
                          <a:latin typeface="Arial"/>
                          <a:ea typeface="Times New Roman"/>
                          <a:cs typeface="Arial"/>
                        </a:rPr>
                        <a:t>Methods of Curriculum Development </a:t>
                      </a:r>
                      <a:endParaRPr lang="en-GB" sz="1400" noProof="0" dirty="0" smtClean="0">
                        <a:effectLst/>
                        <a:latin typeface="Arial"/>
                        <a:ea typeface="Times New Roman"/>
                        <a:cs typeface="Arial"/>
                      </a:endParaRPr>
                    </a:p>
                    <a:p>
                      <a:pPr marL="228600">
                        <a:lnSpc>
                          <a:spcPct val="105000"/>
                        </a:lnSpc>
                        <a:spcAft>
                          <a:spcPts val="0"/>
                        </a:spcAft>
                      </a:pPr>
                      <a:endParaRPr lang="en-GB" sz="140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300" noProof="0" dirty="0" smtClean="0">
                          <a:solidFill>
                            <a:schemeClr val="tx1"/>
                          </a:solidFill>
                          <a:effectLst/>
                          <a:latin typeface="Arial"/>
                          <a:ea typeface="Times New Roman"/>
                          <a:cs typeface="Arial"/>
                        </a:rPr>
                        <a:t>Curriculum development refers to </a:t>
                      </a:r>
                    </a:p>
                    <a:p>
                      <a:pPr>
                        <a:lnSpc>
                          <a:spcPct val="105000"/>
                        </a:lnSpc>
                        <a:spcAft>
                          <a:spcPts val="0"/>
                        </a:spcAft>
                      </a:pPr>
                      <a:r>
                        <a:rPr lang="en-GB" sz="1300" noProof="0" dirty="0" smtClean="0">
                          <a:solidFill>
                            <a:schemeClr val="tx1"/>
                          </a:solidFill>
                          <a:effectLst/>
                          <a:latin typeface="Arial"/>
                          <a:ea typeface="Times New Roman"/>
                          <a:cs typeface="Arial"/>
                        </a:rPr>
                        <a:t>- methods of learning </a:t>
                      </a:r>
                    </a:p>
                    <a:p>
                      <a:pPr>
                        <a:lnSpc>
                          <a:spcPct val="105000"/>
                        </a:lnSpc>
                        <a:spcAft>
                          <a:spcPts val="0"/>
                        </a:spcAft>
                        <a:buFontTx/>
                        <a:buChar char="-"/>
                      </a:pPr>
                      <a:r>
                        <a:rPr lang="en-GB" sz="1300" noProof="0" dirty="0" smtClean="0">
                          <a:solidFill>
                            <a:schemeClr val="tx1"/>
                          </a:solidFill>
                          <a:effectLst/>
                          <a:latin typeface="Arial"/>
                          <a:ea typeface="Times New Roman"/>
                          <a:cs typeface="Arial"/>
                        </a:rPr>
                        <a:t> design and development of curricula</a:t>
                      </a:r>
                    </a:p>
                    <a:p>
                      <a:pPr>
                        <a:lnSpc>
                          <a:spcPct val="105000"/>
                        </a:lnSpc>
                        <a:spcAft>
                          <a:spcPts val="0"/>
                        </a:spcAft>
                        <a:buFontTx/>
                        <a:buChar char="-"/>
                      </a:pPr>
                      <a:r>
                        <a:rPr lang="en-GB" sz="1300" noProof="0" dirty="0" smtClean="0">
                          <a:solidFill>
                            <a:schemeClr val="tx1"/>
                          </a:solidFill>
                          <a:effectLst/>
                          <a:latin typeface="Arial"/>
                          <a:ea typeface="Times New Roman"/>
                          <a:cs typeface="Arial"/>
                        </a:rPr>
                        <a:t> learning objectives and outcomes</a:t>
                      </a:r>
                      <a:r>
                        <a:rPr lang="en-GB" sz="1300" baseline="0" noProof="0" dirty="0" smtClean="0">
                          <a:solidFill>
                            <a:schemeClr val="tx1"/>
                          </a:solidFill>
                          <a:effectLst/>
                          <a:latin typeface="Arial"/>
                          <a:ea typeface="Times New Roman"/>
                          <a:cs typeface="Arial"/>
                        </a:rPr>
                        <a:t>.</a:t>
                      </a:r>
                      <a:endParaRPr lang="en-GB" sz="1300" noProof="0" dirty="0">
                        <a:solidFill>
                          <a:schemeClr val="tx1"/>
                        </a:solidFill>
                        <a:effectLst/>
                        <a:latin typeface="Arial"/>
                        <a:ea typeface="Times New Roman"/>
                        <a:cs typeface="Arial"/>
                      </a:endParaRPr>
                    </a:p>
                  </a:txBody>
                  <a:tcPr marL="68580" marR="68580" marT="0" marB="0"/>
                </a:tc>
                <a:tc gridSpan="2">
                  <a:txBody>
                    <a:bodyPr/>
                    <a:lstStyle/>
                    <a:p>
                      <a:pPr>
                        <a:lnSpc>
                          <a:spcPct val="105000"/>
                        </a:lnSpc>
                        <a:spcAft>
                          <a:spcPts val="0"/>
                        </a:spcAft>
                      </a:pPr>
                      <a:r>
                        <a:rPr lang="en-GB" sz="1300" noProof="0" dirty="0" smtClean="0">
                          <a:solidFill>
                            <a:schemeClr val="tx1"/>
                          </a:solidFill>
                          <a:effectLst/>
                          <a:latin typeface="Arial"/>
                          <a:ea typeface="Times New Roman"/>
                          <a:cs typeface="Arial"/>
                        </a:rPr>
                        <a:t>Curricula are developed by academia in collaboration with stakeholders, in particular with the world of work.</a:t>
                      </a:r>
                    </a:p>
                    <a:p>
                      <a:pPr>
                        <a:lnSpc>
                          <a:spcPct val="105000"/>
                        </a:lnSpc>
                        <a:spcAft>
                          <a:spcPts val="0"/>
                        </a:spcAft>
                      </a:pPr>
                      <a:r>
                        <a:rPr lang="en-GB" sz="1300" noProof="0" dirty="0" smtClean="0">
                          <a:solidFill>
                            <a:schemeClr val="tx1"/>
                          </a:solidFill>
                          <a:effectLst/>
                          <a:latin typeface="Arial"/>
                          <a:ea typeface="Times New Roman"/>
                          <a:cs typeface="Arial"/>
                        </a:rPr>
                        <a:t>Curricula are aligned to the future needs of the practice and employment context</a:t>
                      </a:r>
                      <a:r>
                        <a:rPr lang="en-GB" sz="1300" baseline="0" noProof="0" dirty="0" smtClean="0">
                          <a:solidFill>
                            <a:schemeClr val="tx1"/>
                          </a:solidFill>
                          <a:effectLst/>
                          <a:latin typeface="Arial"/>
                          <a:ea typeface="Times New Roman"/>
                          <a:cs typeface="Arial"/>
                        </a:rPr>
                        <a:t> based on evidence.</a:t>
                      </a:r>
                      <a:endParaRPr lang="en-GB" sz="1300" baseline="0" noProof="0" dirty="0" smtClean="0">
                        <a:solidFill>
                          <a:schemeClr val="tx1"/>
                        </a:solidFill>
                        <a:effectLst/>
                        <a:latin typeface="Arial"/>
                        <a:ea typeface="Times New Roman"/>
                        <a:cs typeface="Arial"/>
                      </a:endParaRPr>
                    </a:p>
                  </a:txBody>
                  <a:tcPr marL="68580" marR="68580" marT="0" marB="0"/>
                </a:tc>
                <a:tc hMerge="1">
                  <a:txBody>
                    <a:bodyPr/>
                    <a:lstStyle/>
                    <a:p>
                      <a:pPr>
                        <a:lnSpc>
                          <a:spcPct val="105000"/>
                        </a:lnSpc>
                        <a:spcAft>
                          <a:spcPts val="0"/>
                        </a:spcAft>
                      </a:pPr>
                      <a:endParaRPr lang="de-DE" sz="1200" dirty="0">
                        <a:effectLst/>
                        <a:latin typeface="Arial"/>
                        <a:ea typeface="Times New Roman"/>
                        <a:cs typeface="Arial"/>
                      </a:endParaRPr>
                    </a:p>
                  </a:txBody>
                  <a:tcPr marL="68580" marR="68580" marT="0" marB="0"/>
                </a:tc>
              </a:tr>
              <a:tr h="2076664">
                <a:tc>
                  <a:txBody>
                    <a:bodyPr/>
                    <a:lstStyle/>
                    <a:p>
                      <a:pPr marL="228600">
                        <a:lnSpc>
                          <a:spcPct val="105000"/>
                        </a:lnSpc>
                        <a:spcAft>
                          <a:spcPts val="0"/>
                        </a:spcAft>
                      </a:pPr>
                      <a:r>
                        <a:rPr lang="en-GB" sz="1400" b="1" noProof="0" dirty="0" smtClean="0">
                          <a:solidFill>
                            <a:srgbClr val="FFFFFF"/>
                          </a:solidFill>
                          <a:effectLst/>
                          <a:latin typeface="Arial"/>
                          <a:ea typeface="Times New Roman"/>
                          <a:cs typeface="Arial"/>
                        </a:rPr>
                        <a:t>Learning </a:t>
                      </a:r>
                      <a:br>
                        <a:rPr lang="en-GB" sz="1400" b="1" noProof="0" dirty="0" smtClean="0">
                          <a:solidFill>
                            <a:srgbClr val="FFFFFF"/>
                          </a:solidFill>
                          <a:effectLst/>
                          <a:latin typeface="Arial"/>
                          <a:ea typeface="Times New Roman"/>
                          <a:cs typeface="Arial"/>
                        </a:rPr>
                      </a:br>
                      <a:r>
                        <a:rPr lang="en-GB" sz="1400" b="1" noProof="0" dirty="0" smtClean="0">
                          <a:solidFill>
                            <a:srgbClr val="FFFFFF"/>
                          </a:solidFill>
                          <a:effectLst/>
                          <a:latin typeface="Arial"/>
                          <a:ea typeface="Times New Roman"/>
                          <a:cs typeface="Arial"/>
                        </a:rPr>
                        <a:t>Methodology </a:t>
                      </a:r>
                    </a:p>
                    <a:p>
                      <a:pPr marL="228600">
                        <a:lnSpc>
                          <a:spcPct val="105000"/>
                        </a:lnSpc>
                        <a:spcAft>
                          <a:spcPts val="0"/>
                        </a:spcAft>
                      </a:pPr>
                      <a:endParaRPr lang="en-GB" sz="1400" b="1" noProof="0" dirty="0" smtClean="0">
                        <a:solidFill>
                          <a:srgbClr val="FFFFFF"/>
                        </a:solidFill>
                        <a:effectLst/>
                        <a:latin typeface="Arial"/>
                        <a:ea typeface="Times New Roman"/>
                        <a:cs typeface="Arial"/>
                      </a:endParaRPr>
                    </a:p>
                    <a:p>
                      <a:pPr marL="228600">
                        <a:lnSpc>
                          <a:spcPct val="105000"/>
                        </a:lnSpc>
                        <a:spcAft>
                          <a:spcPts val="0"/>
                        </a:spcAft>
                      </a:pPr>
                      <a:r>
                        <a:rPr lang="en-GB" sz="1400" b="1" i="1" u="sng" noProof="0" dirty="0" smtClean="0">
                          <a:solidFill>
                            <a:srgbClr val="FFFF00"/>
                          </a:solidFill>
                          <a:effectLst/>
                          <a:latin typeface="Arial"/>
                          <a:ea typeface="Times New Roman"/>
                          <a:cs typeface="Arial"/>
                        </a:rPr>
                        <a:t>The How</a:t>
                      </a:r>
                      <a:endParaRPr lang="en-GB" sz="1400" i="1" u="sng" noProof="0" dirty="0" smtClean="0">
                        <a:solidFill>
                          <a:srgbClr val="FFFF00"/>
                        </a:solidFill>
                        <a:effectLst/>
                        <a:latin typeface="Arial"/>
                        <a:ea typeface="Times New Roman"/>
                        <a:cs typeface="Arial"/>
                      </a:endParaRPr>
                    </a:p>
                    <a:p>
                      <a:pPr>
                        <a:lnSpc>
                          <a:spcPct val="105000"/>
                        </a:lnSpc>
                        <a:spcAft>
                          <a:spcPts val="0"/>
                        </a:spcAft>
                      </a:pPr>
                      <a:endParaRPr lang="en-GB" sz="1400" i="1" u="sng" noProof="0" dirty="0">
                        <a:solidFill>
                          <a:srgbClr val="FFFF00"/>
                        </a:solidFill>
                        <a:effectLst/>
                        <a:latin typeface="Arial"/>
                        <a:ea typeface="Times New Roman"/>
                        <a:cs typeface="Arial"/>
                      </a:endParaRPr>
                    </a:p>
                  </a:txBody>
                  <a:tcPr marL="68580" marR="68580" marT="0" marB="0"/>
                </a:tc>
                <a:tc>
                  <a:txBody>
                    <a:bodyPr/>
                    <a:lstStyle/>
                    <a:p>
                      <a:pPr>
                        <a:lnSpc>
                          <a:spcPct val="105000"/>
                        </a:lnSpc>
                        <a:spcAft>
                          <a:spcPts val="0"/>
                        </a:spcAft>
                      </a:pPr>
                      <a:r>
                        <a:rPr lang="en-GB" sz="1300" noProof="0" dirty="0" smtClean="0">
                          <a:solidFill>
                            <a:schemeClr val="tx1"/>
                          </a:solidFill>
                          <a:effectLst/>
                          <a:latin typeface="Arial"/>
                          <a:ea typeface="Times New Roman"/>
                          <a:cs typeface="Arial"/>
                        </a:rPr>
                        <a:t>The learning methodology comprises </a:t>
                      </a:r>
                    </a:p>
                    <a:p>
                      <a:pPr>
                        <a:lnSpc>
                          <a:spcPct val="105000"/>
                        </a:lnSpc>
                        <a:spcAft>
                          <a:spcPts val="0"/>
                        </a:spcAft>
                        <a:buFontTx/>
                        <a:buChar char="-"/>
                      </a:pPr>
                      <a:r>
                        <a:rPr lang="en-GB" sz="1300" noProof="0" dirty="0" smtClean="0">
                          <a:solidFill>
                            <a:schemeClr val="tx1"/>
                          </a:solidFill>
                          <a:effectLst/>
                          <a:latin typeface="Arial"/>
                          <a:ea typeface="Times New Roman"/>
                          <a:cs typeface="Arial"/>
                        </a:rPr>
                        <a:t> the learning design </a:t>
                      </a:r>
                    </a:p>
                    <a:p>
                      <a:pPr>
                        <a:lnSpc>
                          <a:spcPct val="105000"/>
                        </a:lnSpc>
                        <a:spcAft>
                          <a:spcPts val="0"/>
                        </a:spcAft>
                        <a:buFontTx/>
                        <a:buChar char="-"/>
                      </a:pPr>
                      <a:r>
                        <a:rPr lang="en-GB" sz="1300" noProof="0" dirty="0" smtClean="0">
                          <a:solidFill>
                            <a:schemeClr val="tx1"/>
                          </a:solidFill>
                          <a:effectLst/>
                          <a:latin typeface="Arial"/>
                          <a:ea typeface="Times New Roman"/>
                          <a:cs typeface="Arial"/>
                        </a:rPr>
                        <a:t> the assessments</a:t>
                      </a:r>
                      <a:br>
                        <a:rPr lang="en-GB" sz="1300" noProof="0" dirty="0" smtClean="0">
                          <a:solidFill>
                            <a:schemeClr val="tx1"/>
                          </a:solidFill>
                          <a:effectLst/>
                          <a:latin typeface="Arial"/>
                          <a:ea typeface="Times New Roman"/>
                          <a:cs typeface="Arial"/>
                        </a:rPr>
                      </a:br>
                      <a:r>
                        <a:rPr lang="en-GB" sz="1300" noProof="0" dirty="0" smtClean="0">
                          <a:solidFill>
                            <a:schemeClr val="tx1"/>
                          </a:solidFill>
                          <a:effectLst/>
                          <a:latin typeface="Arial"/>
                          <a:ea typeface="Times New Roman"/>
                          <a:cs typeface="Arial"/>
                        </a:rPr>
                        <a:t>needed</a:t>
                      </a:r>
                      <a:r>
                        <a:rPr lang="en-GB" sz="1300" baseline="0" noProof="0" dirty="0" smtClean="0">
                          <a:solidFill>
                            <a:schemeClr val="tx1"/>
                          </a:solidFill>
                          <a:effectLst/>
                          <a:latin typeface="Arial"/>
                          <a:ea typeface="Times New Roman"/>
                          <a:cs typeface="Arial"/>
                        </a:rPr>
                        <a:t> </a:t>
                      </a:r>
                      <a:r>
                        <a:rPr lang="en-GB" sz="1300" noProof="0" dirty="0" smtClean="0">
                          <a:solidFill>
                            <a:schemeClr val="tx1"/>
                          </a:solidFill>
                          <a:effectLst/>
                          <a:latin typeface="Arial"/>
                          <a:ea typeface="Times New Roman"/>
                          <a:cs typeface="Arial"/>
                        </a:rPr>
                        <a:t>to assess the learning outcomes.</a:t>
                      </a:r>
                      <a:endParaRPr lang="en-GB" sz="1300" noProof="0" dirty="0">
                        <a:solidFill>
                          <a:schemeClr val="tx1"/>
                        </a:solidFill>
                        <a:effectLst/>
                        <a:latin typeface="Arial"/>
                        <a:ea typeface="Times New Roman"/>
                        <a:cs typeface="Arial"/>
                      </a:endParaRPr>
                    </a:p>
                  </a:txBody>
                  <a:tcPr marL="68580" marR="68580" marT="0" marB="0"/>
                </a:tc>
                <a:tc gridSpan="2">
                  <a:txBody>
                    <a:bodyPr/>
                    <a:lstStyle/>
                    <a:p>
                      <a:pPr>
                        <a:lnSpc>
                          <a:spcPct val="105000"/>
                        </a:lnSpc>
                        <a:spcAft>
                          <a:spcPts val="0"/>
                        </a:spcAft>
                      </a:pPr>
                      <a:r>
                        <a:rPr lang="en-GB" sz="1300" noProof="0" dirty="0" smtClean="0">
                          <a:solidFill>
                            <a:srgbClr val="000000"/>
                          </a:solidFill>
                          <a:effectLst/>
                          <a:latin typeface="Arial"/>
                          <a:ea typeface="Times New Roman"/>
                          <a:cs typeface="Arial"/>
                        </a:rPr>
                        <a:t>The learning methodology comprises</a:t>
                      </a:r>
                      <a:r>
                        <a:rPr lang="en-GB" sz="1300" baseline="0" noProof="0" dirty="0" smtClean="0">
                          <a:solidFill>
                            <a:srgbClr val="000000"/>
                          </a:solidFill>
                          <a:effectLst/>
                          <a:latin typeface="Arial"/>
                          <a:ea typeface="Times New Roman"/>
                          <a:cs typeface="Arial"/>
                        </a:rPr>
                        <a:t> methods of active, collaborative and self-organised learning and while focussing on e</a:t>
                      </a:r>
                      <a:r>
                        <a:rPr lang="en-GB" sz="1300" noProof="0" dirty="0" smtClean="0">
                          <a:solidFill>
                            <a:srgbClr val="000000"/>
                          </a:solidFill>
                          <a:effectLst/>
                          <a:latin typeface="Arial"/>
                          <a:ea typeface="Times New Roman"/>
                          <a:cs typeface="Arial"/>
                        </a:rPr>
                        <a:t>xperience based learning methods including but not limited to simulation based learning (SBL), scenario based learning (</a:t>
                      </a:r>
                      <a:r>
                        <a:rPr lang="en-GB" sz="1300" noProof="0" dirty="0" err="1" smtClean="0">
                          <a:solidFill>
                            <a:srgbClr val="000000"/>
                          </a:solidFill>
                          <a:effectLst/>
                          <a:latin typeface="Arial"/>
                          <a:ea typeface="Times New Roman"/>
                          <a:cs typeface="Arial"/>
                        </a:rPr>
                        <a:t>SceBL</a:t>
                      </a:r>
                      <a:r>
                        <a:rPr lang="en-GB" sz="1300" noProof="0" dirty="0" smtClean="0">
                          <a:solidFill>
                            <a:srgbClr val="000000"/>
                          </a:solidFill>
                          <a:effectLst/>
                          <a:latin typeface="Arial"/>
                          <a:ea typeface="Times New Roman"/>
                          <a:cs typeface="Arial"/>
                        </a:rPr>
                        <a:t>), problem based learning (PBL).  </a:t>
                      </a:r>
                    </a:p>
                    <a:p>
                      <a:pPr>
                        <a:lnSpc>
                          <a:spcPct val="105000"/>
                        </a:lnSpc>
                        <a:spcAft>
                          <a:spcPts val="0"/>
                        </a:spcAft>
                      </a:pPr>
                      <a:r>
                        <a:rPr lang="en-GB" sz="1300" noProof="0" dirty="0" smtClean="0">
                          <a:solidFill>
                            <a:srgbClr val="000000"/>
                          </a:solidFill>
                          <a:effectLst/>
                          <a:latin typeface="Arial"/>
                          <a:ea typeface="Times New Roman"/>
                          <a:cs typeface="Arial"/>
                        </a:rPr>
                        <a:t>Both formative and summative assessments should reflect the nature and methodology of the specific PHE learning environment. </a:t>
                      </a:r>
                    </a:p>
                  </a:txBody>
                  <a:tcPr marL="68580" marR="68580" marT="0" marB="0"/>
                </a:tc>
                <a:tc hMerge="1">
                  <a:txBody>
                    <a:bodyPr/>
                    <a:lstStyle/>
                    <a:p>
                      <a:pPr>
                        <a:lnSpc>
                          <a:spcPct val="105000"/>
                        </a:lnSpc>
                        <a:spcAft>
                          <a:spcPts val="0"/>
                        </a:spcAft>
                      </a:pPr>
                      <a:endParaRPr lang="de-DE" sz="1200" dirty="0">
                        <a:solidFill>
                          <a:schemeClr val="tx1"/>
                        </a:solidFill>
                        <a:effectLst/>
                        <a:latin typeface="Arial"/>
                        <a:ea typeface="Times New Roman"/>
                        <a:cs typeface="Arial"/>
                      </a:endParaRPr>
                    </a:p>
                  </a:txBody>
                  <a:tcPr marL="68580" marR="68580" marT="0" marB="0"/>
                </a:tc>
              </a:tr>
              <a:tr h="1245998">
                <a:tc>
                  <a:txBody>
                    <a:bodyPr/>
                    <a:lstStyle/>
                    <a:p>
                      <a:pPr marL="228600">
                        <a:lnSpc>
                          <a:spcPct val="105000"/>
                        </a:lnSpc>
                        <a:spcAft>
                          <a:spcPts val="0"/>
                        </a:spcAft>
                      </a:pPr>
                      <a:r>
                        <a:rPr lang="en-GB" sz="1400" b="1" noProof="0" dirty="0" smtClean="0">
                          <a:solidFill>
                            <a:srgbClr val="FFFFFF"/>
                          </a:solidFill>
                          <a:effectLst/>
                          <a:latin typeface="Arial"/>
                          <a:ea typeface="Times New Roman"/>
                          <a:cs typeface="Arial"/>
                        </a:rPr>
                        <a:t>Content for Teaching and Learning</a:t>
                      </a:r>
                    </a:p>
                    <a:p>
                      <a:pPr marL="228600">
                        <a:lnSpc>
                          <a:spcPct val="105000"/>
                        </a:lnSpc>
                        <a:spcAft>
                          <a:spcPts val="0"/>
                        </a:spcAft>
                      </a:pPr>
                      <a:endParaRPr lang="en-GB" sz="1400" b="1" noProof="0" dirty="0" smtClean="0">
                        <a:solidFill>
                          <a:srgbClr val="FFFFFF"/>
                        </a:solidFill>
                        <a:effectLst/>
                        <a:latin typeface="Arial"/>
                        <a:ea typeface="Times New Roman"/>
                        <a:cs typeface="Arial"/>
                      </a:endParaRPr>
                    </a:p>
                    <a:p>
                      <a:pPr marL="228600">
                        <a:lnSpc>
                          <a:spcPct val="105000"/>
                        </a:lnSpc>
                        <a:spcAft>
                          <a:spcPts val="0"/>
                        </a:spcAft>
                      </a:pPr>
                      <a:r>
                        <a:rPr lang="en-GB" sz="1400" b="1" i="1" u="sng" noProof="0" dirty="0" smtClean="0">
                          <a:solidFill>
                            <a:srgbClr val="FFFF00"/>
                          </a:solidFill>
                          <a:effectLst/>
                          <a:latin typeface="Arial"/>
                          <a:ea typeface="Times New Roman"/>
                          <a:cs typeface="Arial"/>
                        </a:rPr>
                        <a:t>The What </a:t>
                      </a:r>
                      <a:endParaRPr lang="en-GB" sz="1400" noProof="0" dirty="0" smtClean="0">
                        <a:effectLst/>
                        <a:latin typeface="Arial"/>
                        <a:ea typeface="Times New Roman"/>
                        <a:cs typeface="Arial"/>
                      </a:endParaRPr>
                    </a:p>
                    <a:p>
                      <a:pPr>
                        <a:lnSpc>
                          <a:spcPct val="105000"/>
                        </a:lnSpc>
                        <a:spcAft>
                          <a:spcPts val="0"/>
                        </a:spcAft>
                      </a:pPr>
                      <a:r>
                        <a:rPr lang="en-GB" sz="1400" b="1" noProof="0" dirty="0" smtClean="0">
                          <a:solidFill>
                            <a:srgbClr val="FFFFFF"/>
                          </a:solidFill>
                          <a:effectLst/>
                          <a:latin typeface="Arial"/>
                          <a:ea typeface="Times New Roman"/>
                          <a:cs typeface="Arial"/>
                        </a:rPr>
                        <a:t> </a:t>
                      </a:r>
                      <a:endParaRPr lang="en-GB" sz="140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300" noProof="0" dirty="0" smtClean="0">
                          <a:solidFill>
                            <a:schemeClr val="tx1"/>
                          </a:solidFill>
                          <a:effectLst/>
                          <a:latin typeface="Arial"/>
                          <a:ea typeface="Times New Roman"/>
                          <a:cs typeface="Arial"/>
                        </a:rPr>
                        <a:t>The content comprises </a:t>
                      </a:r>
                    </a:p>
                    <a:p>
                      <a:pPr>
                        <a:lnSpc>
                          <a:spcPct val="105000"/>
                        </a:lnSpc>
                        <a:spcAft>
                          <a:spcPts val="0"/>
                        </a:spcAft>
                        <a:buFontTx/>
                        <a:buChar char="-"/>
                      </a:pPr>
                      <a:r>
                        <a:rPr lang="en-GB" sz="1300" noProof="0" dirty="0" smtClean="0">
                          <a:solidFill>
                            <a:schemeClr val="tx1"/>
                          </a:solidFill>
                          <a:effectLst/>
                          <a:latin typeface="Arial"/>
                          <a:ea typeface="Times New Roman"/>
                          <a:cs typeface="Arial"/>
                        </a:rPr>
                        <a:t> working methods, </a:t>
                      </a:r>
                    </a:p>
                    <a:p>
                      <a:pPr>
                        <a:lnSpc>
                          <a:spcPct val="105000"/>
                        </a:lnSpc>
                        <a:spcAft>
                          <a:spcPts val="0"/>
                        </a:spcAft>
                        <a:buFontTx/>
                        <a:buChar char="-"/>
                      </a:pPr>
                      <a:r>
                        <a:rPr lang="en-GB" sz="1300" noProof="0" dirty="0" smtClean="0">
                          <a:solidFill>
                            <a:schemeClr val="tx1"/>
                          </a:solidFill>
                          <a:effectLst/>
                          <a:latin typeface="Arial"/>
                          <a:ea typeface="Times New Roman"/>
                          <a:cs typeface="Arial"/>
                        </a:rPr>
                        <a:t> practice examples</a:t>
                      </a:r>
                    </a:p>
                    <a:p>
                      <a:pPr>
                        <a:lnSpc>
                          <a:spcPct val="105000"/>
                        </a:lnSpc>
                        <a:spcAft>
                          <a:spcPts val="0"/>
                        </a:spcAft>
                        <a:buFontTx/>
                        <a:buChar char="-"/>
                      </a:pPr>
                      <a:r>
                        <a:rPr lang="en-GB" sz="1300" noProof="0" dirty="0" smtClean="0">
                          <a:solidFill>
                            <a:schemeClr val="tx1"/>
                          </a:solidFill>
                          <a:effectLst/>
                          <a:latin typeface="Arial"/>
                          <a:ea typeface="Times New Roman"/>
                          <a:cs typeface="Arial"/>
                        </a:rPr>
                        <a:t> a syllabus</a:t>
                      </a:r>
                      <a:r>
                        <a:rPr lang="en-GB" sz="1300" baseline="0" noProof="0" dirty="0" smtClean="0">
                          <a:solidFill>
                            <a:schemeClr val="tx1"/>
                          </a:solidFill>
                          <a:effectLst/>
                          <a:latin typeface="Arial"/>
                          <a:ea typeface="Times New Roman"/>
                          <a:cs typeface="Arial"/>
                        </a:rPr>
                        <a:t> and other </a:t>
                      </a:r>
                      <a:r>
                        <a:rPr lang="en-GB" sz="1300" noProof="0" dirty="0" smtClean="0">
                          <a:solidFill>
                            <a:schemeClr val="tx1"/>
                          </a:solidFill>
                          <a:effectLst/>
                          <a:latin typeface="Arial"/>
                          <a:ea typeface="Times New Roman"/>
                          <a:cs typeface="Arial"/>
                        </a:rPr>
                        <a:t>materials, </a:t>
                      </a:r>
                      <a:endParaRPr lang="en-GB" sz="1300" noProof="0" dirty="0" smtClean="0">
                        <a:solidFill>
                          <a:schemeClr val="tx1"/>
                        </a:solidFill>
                        <a:effectLst/>
                        <a:latin typeface="Arial"/>
                        <a:ea typeface="Times New Roman"/>
                        <a:cs typeface="Arial"/>
                      </a:endParaRPr>
                    </a:p>
                  </a:txBody>
                  <a:tcPr marL="68580" marR="68580" marT="0" marB="0"/>
                </a:tc>
                <a:tc gridSpan="2">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300" noProof="0" dirty="0" smtClean="0">
                          <a:solidFill>
                            <a:srgbClr val="000000"/>
                          </a:solidFill>
                          <a:effectLst/>
                          <a:latin typeface="Arial"/>
                          <a:ea typeface="Times New Roman"/>
                          <a:cs typeface="Arial"/>
                        </a:rPr>
                        <a:t>The learning content is productively integrating theory and practice through examples, case studies, problem- &amp; project-based learning, latest research</a:t>
                      </a:r>
                      <a:r>
                        <a:rPr lang="en-GB" sz="1300" baseline="0" noProof="0" dirty="0" smtClean="0">
                          <a:solidFill>
                            <a:srgbClr val="000000"/>
                          </a:solidFill>
                          <a:effectLst/>
                          <a:latin typeface="Arial"/>
                          <a:ea typeface="Times New Roman"/>
                          <a:cs typeface="Arial"/>
                        </a:rPr>
                        <a:t> or </a:t>
                      </a:r>
                      <a:r>
                        <a:rPr lang="en-GB" sz="1300" noProof="0" dirty="0" smtClean="0">
                          <a:solidFill>
                            <a:srgbClr val="000000"/>
                          </a:solidFill>
                          <a:effectLst/>
                          <a:latin typeface="Arial"/>
                          <a:ea typeface="Times New Roman"/>
                          <a:cs typeface="Arial"/>
                        </a:rPr>
                        <a:t>trends and references from both perspectives, the world of work and the</a:t>
                      </a:r>
                      <a:r>
                        <a:rPr lang="en-GB" sz="1300" baseline="0" noProof="0" dirty="0" smtClean="0">
                          <a:solidFill>
                            <a:srgbClr val="000000"/>
                          </a:solidFill>
                          <a:effectLst/>
                          <a:latin typeface="Arial"/>
                          <a:ea typeface="Times New Roman"/>
                          <a:cs typeface="Arial"/>
                        </a:rPr>
                        <a:t> </a:t>
                      </a:r>
                      <a:r>
                        <a:rPr lang="en-GB" sz="1300" noProof="0" dirty="0" smtClean="0">
                          <a:solidFill>
                            <a:srgbClr val="000000"/>
                          </a:solidFill>
                          <a:effectLst/>
                          <a:latin typeface="Arial"/>
                          <a:ea typeface="Times New Roman"/>
                          <a:cs typeface="Arial"/>
                        </a:rPr>
                        <a:t>academia.</a:t>
                      </a:r>
                      <a:endParaRPr lang="en-GB" sz="1300" noProof="0" dirty="0">
                        <a:solidFill>
                          <a:srgbClr val="000000"/>
                        </a:solidFill>
                        <a:effectLst/>
                        <a:latin typeface="Arial"/>
                        <a:ea typeface="Times New Roman"/>
                        <a:cs typeface="Arial"/>
                      </a:endParaRPr>
                    </a:p>
                  </a:txBody>
                  <a:tcPr marL="68580" marR="68580" marT="0" marB="0"/>
                </a:tc>
                <a:tc hMerge="1">
                  <a:txBody>
                    <a:bodyPr/>
                    <a:lstStyle/>
                    <a:p>
                      <a:pPr>
                        <a:lnSpc>
                          <a:spcPct val="105000"/>
                        </a:lnSpc>
                        <a:spcAft>
                          <a:spcPts val="0"/>
                        </a:spcAft>
                      </a:pPr>
                      <a:endParaRPr lang="cs-CZ" sz="1200" dirty="0">
                        <a:solidFill>
                          <a:srgbClr val="000000"/>
                        </a:solidFill>
                        <a:effectLst/>
                        <a:latin typeface="Arial"/>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587690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4238951173"/>
              </p:ext>
            </p:extLst>
          </p:nvPr>
        </p:nvGraphicFramePr>
        <p:xfrm>
          <a:off x="323528" y="1196752"/>
          <a:ext cx="8496943" cy="5417620"/>
        </p:xfrm>
        <a:graphic>
          <a:graphicData uri="http://schemas.openxmlformats.org/drawingml/2006/table">
            <a:tbl>
              <a:tblPr firstRow="1" firstCol="1" bandRow="1">
                <a:tableStyleId>{5C22544A-7EE6-4342-B048-85BDC9FD1C3A}</a:tableStyleId>
              </a:tblPr>
              <a:tblGrid>
                <a:gridCol w="2016224"/>
                <a:gridCol w="2736303"/>
                <a:gridCol w="3744416"/>
              </a:tblGrid>
              <a:tr h="279791">
                <a:tc>
                  <a:txBody>
                    <a:bodyPr/>
                    <a:lstStyle/>
                    <a:p>
                      <a:pPr algn="ctr">
                        <a:lnSpc>
                          <a:spcPct val="105000"/>
                        </a:lnSpc>
                        <a:spcAft>
                          <a:spcPts val="0"/>
                        </a:spcAft>
                      </a:pPr>
                      <a:r>
                        <a:rPr lang="en-GB" sz="1400" noProof="0" dirty="0" smtClean="0">
                          <a:effectLst/>
                          <a:latin typeface="Arial"/>
                          <a:cs typeface="Arial"/>
                        </a:rPr>
                        <a:t> Characteristics</a:t>
                      </a:r>
                      <a:endParaRPr lang="en-GB" sz="1400" noProof="0" dirty="0">
                        <a:effectLst/>
                        <a:latin typeface="Arial"/>
                        <a:ea typeface="Times New Roman"/>
                        <a:cs typeface="Arial"/>
                      </a:endParaRPr>
                    </a:p>
                  </a:txBody>
                  <a:tcPr marL="68580" marR="68580" marT="0" marB="0"/>
                </a:tc>
                <a:tc>
                  <a:txBody>
                    <a:bodyPr/>
                    <a:lstStyle/>
                    <a:p>
                      <a:pPr algn="ctr">
                        <a:lnSpc>
                          <a:spcPct val="105000"/>
                        </a:lnSpc>
                        <a:spcAft>
                          <a:spcPts val="0"/>
                        </a:spcAft>
                      </a:pPr>
                      <a:r>
                        <a:rPr lang="en-GB" sz="1400" noProof="0" dirty="0" smtClean="0">
                          <a:effectLst/>
                          <a:latin typeface="Arial"/>
                          <a:cs typeface="Arial"/>
                        </a:rPr>
                        <a:t>Description</a:t>
                      </a:r>
                      <a:endParaRPr lang="en-GB" sz="1400" noProof="0" dirty="0">
                        <a:effectLst/>
                        <a:latin typeface="Arial"/>
                        <a:ea typeface="Times New Roman"/>
                        <a:cs typeface="Arial"/>
                      </a:endParaRPr>
                    </a:p>
                  </a:txBody>
                  <a:tcPr marL="68580" marR="68580" marT="0" marB="0"/>
                </a:tc>
                <a:tc>
                  <a:txBody>
                    <a:bodyPr/>
                    <a:lstStyle/>
                    <a:p>
                      <a:pPr algn="ctr">
                        <a:lnSpc>
                          <a:spcPct val="105000"/>
                        </a:lnSpc>
                        <a:spcAft>
                          <a:spcPts val="0"/>
                        </a:spcAft>
                      </a:pPr>
                      <a:r>
                        <a:rPr lang="en-GB" sz="1400" noProof="0" dirty="0" smtClean="0">
                          <a:effectLst/>
                          <a:latin typeface="Arial"/>
                          <a:cs typeface="Arial"/>
                        </a:rPr>
                        <a:t>Core Criteria</a:t>
                      </a:r>
                      <a:endParaRPr lang="en-GB" sz="1400" noProof="0" dirty="0">
                        <a:effectLst/>
                        <a:latin typeface="Arial"/>
                        <a:ea typeface="Times New Roman"/>
                        <a:cs typeface="Arial"/>
                      </a:endParaRPr>
                    </a:p>
                  </a:txBody>
                  <a:tcPr marL="68580" marR="68580" marT="0" marB="0"/>
                </a:tc>
              </a:tr>
              <a:tr h="703315">
                <a:tc gridSpan="3">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800" b="1" kern="1200" noProof="0" dirty="0" smtClean="0">
                          <a:solidFill>
                            <a:srgbClr val="2E67B2"/>
                          </a:solidFill>
                          <a:effectLst/>
                          <a:latin typeface="Arial"/>
                          <a:ea typeface="+mn-ea"/>
                          <a:cs typeface="Arial"/>
                        </a:rPr>
                        <a:t>Teaching and Learning</a:t>
                      </a:r>
                    </a:p>
                    <a:p>
                      <a:pPr marL="0" marR="0" indent="0" algn="l" defTabSz="914400" rtl="0" eaLnBrk="1" fontAlgn="auto" latinLnBrk="0" hangingPunct="1">
                        <a:lnSpc>
                          <a:spcPct val="105000"/>
                        </a:lnSpc>
                        <a:spcBef>
                          <a:spcPts val="0"/>
                        </a:spcBef>
                        <a:spcAft>
                          <a:spcPts val="0"/>
                        </a:spcAft>
                        <a:buClrTx/>
                        <a:buSzTx/>
                        <a:buFontTx/>
                        <a:buNone/>
                        <a:tabLst/>
                        <a:defRPr/>
                      </a:pPr>
                      <a:r>
                        <a:rPr lang="en-GB" sz="1400" b="0" i="1" kern="1200" noProof="0" dirty="0" smtClean="0">
                          <a:solidFill>
                            <a:srgbClr val="2E67B2"/>
                          </a:solidFill>
                          <a:effectLst/>
                          <a:latin typeface="Arial"/>
                          <a:ea typeface="+mn-ea"/>
                          <a:cs typeface="Arial"/>
                        </a:rPr>
                        <a:t>How is teaching and learning</a:t>
                      </a:r>
                      <a:r>
                        <a:rPr lang="en-GB" sz="1400" b="0" i="1" kern="1200" baseline="0" noProof="0" dirty="0" smtClean="0">
                          <a:solidFill>
                            <a:srgbClr val="2E67B2"/>
                          </a:solidFill>
                          <a:effectLst/>
                          <a:latin typeface="Arial"/>
                          <a:ea typeface="+mn-ea"/>
                          <a:cs typeface="Arial"/>
                        </a:rPr>
                        <a:t> influenced through the specific characteristics of PHE.</a:t>
                      </a:r>
                    </a:p>
                    <a:p>
                      <a:pPr marL="0" marR="0" indent="0" algn="l" defTabSz="914400" rtl="0" eaLnBrk="1" fontAlgn="auto" latinLnBrk="0" hangingPunct="1">
                        <a:lnSpc>
                          <a:spcPct val="105000"/>
                        </a:lnSpc>
                        <a:spcBef>
                          <a:spcPts val="0"/>
                        </a:spcBef>
                        <a:spcAft>
                          <a:spcPts val="0"/>
                        </a:spcAft>
                        <a:buClrTx/>
                        <a:buSzTx/>
                        <a:buFontTx/>
                        <a:buNone/>
                        <a:tabLst/>
                        <a:defRPr/>
                      </a:pPr>
                      <a:endParaRPr lang="en-GB" sz="1400" noProof="0" dirty="0">
                        <a:effectLst/>
                        <a:latin typeface="Arial"/>
                        <a:ea typeface="Times New Roman"/>
                        <a:cs typeface="Arial"/>
                      </a:endParaRPr>
                    </a:p>
                  </a:txBody>
                  <a:tcPr marL="68580" marR="68580" marT="0" marB="0">
                    <a:solidFill>
                      <a:srgbClr val="FFC000"/>
                    </a:solidFill>
                  </a:tcPr>
                </a:tc>
                <a:tc hMerge="1">
                  <a:txBody>
                    <a:bodyPr/>
                    <a:lstStyle/>
                    <a:p>
                      <a:endParaRPr lang="de-DE"/>
                    </a:p>
                  </a:txBody>
                  <a:tcPr/>
                </a:tc>
                <a:tc hMerge="1">
                  <a:txBody>
                    <a:bodyPr/>
                    <a:lstStyle/>
                    <a:p>
                      <a:endParaRPr lang="de-DE"/>
                    </a:p>
                  </a:txBody>
                  <a:tcPr/>
                </a:tc>
              </a:tr>
              <a:tr h="1808523">
                <a:tc>
                  <a:txBody>
                    <a:bodyPr/>
                    <a:lstStyle/>
                    <a:p>
                      <a:pPr marL="228600">
                        <a:lnSpc>
                          <a:spcPct val="105000"/>
                        </a:lnSpc>
                        <a:spcAft>
                          <a:spcPts val="0"/>
                        </a:spcAft>
                      </a:pPr>
                      <a:r>
                        <a:rPr lang="en-GB" sz="1400" b="1" noProof="0" dirty="0" smtClean="0">
                          <a:solidFill>
                            <a:srgbClr val="FFFFFF"/>
                          </a:solidFill>
                          <a:effectLst/>
                          <a:latin typeface="Arial" pitchFamily="34" charset="0"/>
                          <a:ea typeface="Times New Roman"/>
                          <a:cs typeface="Arial" pitchFamily="34" charset="0"/>
                        </a:rPr>
                        <a:t>Learning  </a:t>
                      </a:r>
                      <a:br>
                        <a:rPr lang="en-GB" sz="1400" b="1" noProof="0" dirty="0" smtClean="0">
                          <a:solidFill>
                            <a:srgbClr val="FFFFFF"/>
                          </a:solidFill>
                          <a:effectLst/>
                          <a:latin typeface="Arial" pitchFamily="34" charset="0"/>
                          <a:ea typeface="Times New Roman"/>
                          <a:cs typeface="Arial" pitchFamily="34" charset="0"/>
                        </a:rPr>
                      </a:br>
                      <a:r>
                        <a:rPr lang="en-GB" sz="1400" b="1" noProof="0" dirty="0" smtClean="0">
                          <a:solidFill>
                            <a:srgbClr val="FFFFFF"/>
                          </a:solidFill>
                          <a:effectLst/>
                          <a:latin typeface="Arial" pitchFamily="34" charset="0"/>
                          <a:ea typeface="Times New Roman"/>
                          <a:cs typeface="Arial" pitchFamily="34" charset="0"/>
                        </a:rPr>
                        <a:t>Outcomes</a:t>
                      </a:r>
                    </a:p>
                    <a:p>
                      <a:pPr marL="228600">
                        <a:lnSpc>
                          <a:spcPct val="105000"/>
                        </a:lnSpc>
                        <a:spcAft>
                          <a:spcPts val="0"/>
                        </a:spcAft>
                      </a:pPr>
                      <a:endParaRPr lang="en-GB" sz="1400" b="1" noProof="0" dirty="0" smtClean="0">
                        <a:solidFill>
                          <a:srgbClr val="FFFFFF"/>
                        </a:solidFill>
                        <a:effectLst/>
                        <a:latin typeface="Arial" pitchFamily="34" charset="0"/>
                        <a:ea typeface="Times New Roman"/>
                        <a:cs typeface="Arial" pitchFamily="34" charset="0"/>
                      </a:endParaRPr>
                    </a:p>
                    <a:p>
                      <a:pPr marL="228600" marR="0" indent="0" algn="l" defTabSz="914400" rtl="0" eaLnBrk="1" fontAlgn="auto" latinLnBrk="0" hangingPunct="1">
                        <a:lnSpc>
                          <a:spcPct val="105000"/>
                        </a:lnSpc>
                        <a:spcBef>
                          <a:spcPts val="0"/>
                        </a:spcBef>
                        <a:spcAft>
                          <a:spcPts val="0"/>
                        </a:spcAft>
                        <a:buClrTx/>
                        <a:buSzTx/>
                        <a:buFontTx/>
                        <a:buNone/>
                        <a:tabLst/>
                        <a:defRPr/>
                      </a:pPr>
                      <a:r>
                        <a:rPr lang="en-GB" sz="1400" b="1" i="1" u="sng" noProof="0" dirty="0" smtClean="0">
                          <a:solidFill>
                            <a:srgbClr val="FFFF00"/>
                          </a:solidFill>
                          <a:effectLst/>
                          <a:latin typeface="Arial" pitchFamily="34" charset="0"/>
                          <a:ea typeface="Times New Roman"/>
                          <a:cs typeface="Arial" pitchFamily="34" charset="0"/>
                        </a:rPr>
                        <a:t>The Why</a:t>
                      </a:r>
                      <a:endParaRPr lang="en-GB" sz="1400" i="1" u="sng" noProof="0" dirty="0" smtClean="0">
                        <a:solidFill>
                          <a:srgbClr val="FFFF00"/>
                        </a:solidFill>
                        <a:effectLst/>
                        <a:latin typeface="Arial" pitchFamily="34" charset="0"/>
                        <a:ea typeface="Times New Roman"/>
                        <a:cs typeface="Arial" pitchFamily="34" charset="0"/>
                      </a:endParaRPr>
                    </a:p>
                    <a:p>
                      <a:pPr marL="228600">
                        <a:lnSpc>
                          <a:spcPct val="105000"/>
                        </a:lnSpc>
                        <a:spcAft>
                          <a:spcPts val="0"/>
                        </a:spcAft>
                      </a:pPr>
                      <a:endParaRPr lang="en-GB" sz="1400" b="1" noProof="0" dirty="0" smtClean="0">
                        <a:solidFill>
                          <a:srgbClr val="FFFFFF"/>
                        </a:solidFill>
                        <a:effectLst/>
                        <a:latin typeface="Arial" pitchFamily="34" charset="0"/>
                        <a:ea typeface="Times New Roman"/>
                        <a:cs typeface="Arial" pitchFamily="34" charset="0"/>
                      </a:endParaRPr>
                    </a:p>
                    <a:p>
                      <a:pPr>
                        <a:lnSpc>
                          <a:spcPct val="105000"/>
                        </a:lnSpc>
                        <a:spcAft>
                          <a:spcPts val="0"/>
                        </a:spcAft>
                      </a:pPr>
                      <a:r>
                        <a:rPr lang="en-GB" sz="1400" b="1" noProof="0" dirty="0" smtClean="0">
                          <a:solidFill>
                            <a:srgbClr val="FFFFFF"/>
                          </a:solidFill>
                          <a:effectLst/>
                          <a:latin typeface="Arial" pitchFamily="34" charset="0"/>
                          <a:ea typeface="Times New Roman"/>
                          <a:cs typeface="Arial" pitchFamily="34" charset="0"/>
                        </a:rPr>
                        <a:t> </a:t>
                      </a:r>
                      <a:endParaRPr lang="en-GB" sz="1400" noProof="0" dirty="0">
                        <a:effectLst/>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400" b="0" kern="1200" noProof="0" dirty="0" smtClean="0">
                          <a:solidFill>
                            <a:schemeClr val="tx1"/>
                          </a:solidFill>
                          <a:effectLst/>
                          <a:latin typeface="Arial" pitchFamily="34" charset="0"/>
                          <a:ea typeface="+mn-ea"/>
                          <a:cs typeface="Arial" pitchFamily="34" charset="0"/>
                        </a:rPr>
                        <a:t>The learning outcomes refer to</a:t>
                      </a:r>
                      <a:r>
                        <a:rPr lang="en-GB" sz="1400" b="0" kern="1200" baseline="0" noProof="0" dirty="0" smtClean="0">
                          <a:solidFill>
                            <a:schemeClr val="tx1"/>
                          </a:solidFill>
                          <a:effectLst/>
                          <a:latin typeface="Arial" pitchFamily="34" charset="0"/>
                          <a:ea typeface="+mn-ea"/>
                          <a:cs typeface="Arial" pitchFamily="34" charset="0"/>
                        </a:rPr>
                        <a:t> </a:t>
                      </a:r>
                      <a:r>
                        <a:rPr lang="en-GB" sz="1400" kern="1200" noProof="0" dirty="0" smtClean="0">
                          <a:solidFill>
                            <a:schemeClr val="dk1"/>
                          </a:solidFill>
                          <a:latin typeface="Arial" pitchFamily="34" charset="0"/>
                          <a:ea typeface="+mn-ea"/>
                          <a:cs typeface="Arial" pitchFamily="34" charset="0"/>
                        </a:rPr>
                        <a:t>what a learner is expected to know, understand and be able to do as the result of a process of learning</a:t>
                      </a:r>
                      <a:endParaRPr lang="en-GB" sz="1400" b="0" baseline="0" noProof="0" dirty="0" smtClean="0">
                        <a:solidFill>
                          <a:schemeClr val="tx1"/>
                        </a:solidFill>
                        <a:effectLst/>
                        <a:latin typeface="Arial" pitchFamily="34" charset="0"/>
                        <a:ea typeface="Times New Roman"/>
                        <a:cs typeface="Arial" pitchFamily="34" charset="0"/>
                      </a:endParaRPr>
                    </a:p>
                    <a:p>
                      <a:pPr>
                        <a:lnSpc>
                          <a:spcPct val="105000"/>
                        </a:lnSpc>
                        <a:spcAft>
                          <a:spcPts val="0"/>
                        </a:spcAft>
                        <a:buFontTx/>
                        <a:buChar char="-"/>
                      </a:pPr>
                      <a:endParaRPr lang="en-GB" sz="1400" noProof="0" dirty="0">
                        <a:solidFill>
                          <a:schemeClr val="tx1"/>
                        </a:solidFill>
                        <a:effectLst/>
                        <a:latin typeface="Arial" pitchFamily="34" charset="0"/>
                        <a:ea typeface="Times New Roman"/>
                        <a:cs typeface="Arial" pitchFamily="34" charset="0"/>
                      </a:endParaRPr>
                    </a:p>
                  </a:txBody>
                  <a:tcPr marL="68580" marR="68580" marT="0" marB="0"/>
                </a:tc>
                <a:tc>
                  <a:txBody>
                    <a:bodyPr/>
                    <a:lstStyle/>
                    <a:p>
                      <a:r>
                        <a:rPr lang="en-GB" sz="1400" kern="1200" noProof="0" dirty="0" smtClean="0">
                          <a:solidFill>
                            <a:schemeClr val="tx1"/>
                          </a:solidFill>
                          <a:effectLst/>
                          <a:latin typeface="Arial"/>
                          <a:ea typeface="+mn-ea"/>
                          <a:cs typeface="Arial"/>
                        </a:rPr>
                        <a:t>The learning outcomes reflect essential knowledge, skills, and attitudes related to the specific professional requirements but should not be limited to this. </a:t>
                      </a:r>
                    </a:p>
                    <a:p>
                      <a:r>
                        <a:rPr lang="en-GB" sz="1400" kern="1200" noProof="0" dirty="0" smtClean="0">
                          <a:solidFill>
                            <a:schemeClr val="tx1"/>
                          </a:solidFill>
                          <a:effectLst/>
                          <a:latin typeface="Arial"/>
                          <a:ea typeface="+mn-ea"/>
                          <a:cs typeface="Arial"/>
                        </a:rPr>
                        <a:t>In addition students acquire professional and life skills which enable them to act successfully and in a self-organised way in a potentially changing work environment. </a:t>
                      </a:r>
                    </a:p>
                  </a:txBody>
                  <a:tcPr marL="68580" marR="68580" marT="0" marB="0"/>
                </a:tc>
              </a:tr>
              <a:tr h="1054972">
                <a:tc>
                  <a:txBody>
                    <a:bodyPr/>
                    <a:lstStyle/>
                    <a:p>
                      <a:pPr marL="228600">
                        <a:lnSpc>
                          <a:spcPct val="105000"/>
                        </a:lnSpc>
                        <a:spcAft>
                          <a:spcPts val="0"/>
                        </a:spcAft>
                      </a:pPr>
                      <a:r>
                        <a:rPr lang="en-GB" sz="1400" b="1" noProof="0" dirty="0" smtClean="0">
                          <a:solidFill>
                            <a:srgbClr val="FFFFFF"/>
                          </a:solidFill>
                          <a:effectLst/>
                          <a:latin typeface="Arial"/>
                          <a:ea typeface="Times New Roman"/>
                          <a:cs typeface="Arial"/>
                        </a:rPr>
                        <a:t>Learning </a:t>
                      </a:r>
                    </a:p>
                    <a:p>
                      <a:pPr marL="228600">
                        <a:lnSpc>
                          <a:spcPct val="105000"/>
                        </a:lnSpc>
                        <a:spcAft>
                          <a:spcPts val="0"/>
                        </a:spcAft>
                      </a:pPr>
                      <a:r>
                        <a:rPr lang="en-GB" sz="1400" b="1" noProof="0" dirty="0" smtClean="0">
                          <a:solidFill>
                            <a:srgbClr val="FFFFFF"/>
                          </a:solidFill>
                          <a:effectLst/>
                          <a:latin typeface="Arial"/>
                          <a:ea typeface="Times New Roman"/>
                          <a:cs typeface="Arial"/>
                        </a:rPr>
                        <a:t>Environment</a:t>
                      </a:r>
                      <a:endParaRPr lang="en-GB" sz="1400" noProof="0" dirty="0" smtClean="0">
                        <a:effectLst/>
                        <a:latin typeface="Arial"/>
                        <a:ea typeface="Times New Roman"/>
                        <a:cs typeface="Arial"/>
                      </a:endParaRPr>
                    </a:p>
                    <a:p>
                      <a:pPr marL="0" marR="0" indent="0" algn="l" defTabSz="914400" rtl="0" eaLnBrk="1" fontAlgn="auto" latinLnBrk="0" hangingPunct="1">
                        <a:lnSpc>
                          <a:spcPct val="105000"/>
                        </a:lnSpc>
                        <a:spcBef>
                          <a:spcPts val="0"/>
                        </a:spcBef>
                        <a:spcAft>
                          <a:spcPts val="0"/>
                        </a:spcAft>
                        <a:buClrTx/>
                        <a:buSzTx/>
                        <a:buFontTx/>
                        <a:buNone/>
                        <a:tabLst/>
                        <a:defRPr/>
                      </a:pPr>
                      <a:r>
                        <a:rPr lang="en-GB" sz="1400" b="1" noProof="0" dirty="0" smtClean="0">
                          <a:solidFill>
                            <a:srgbClr val="FFFFFF"/>
                          </a:solidFill>
                          <a:effectLst/>
                          <a:latin typeface="Arial"/>
                          <a:ea typeface="Times New Roman"/>
                          <a:cs typeface="Arial"/>
                        </a:rPr>
                        <a:t> </a:t>
                      </a:r>
                    </a:p>
                    <a:p>
                      <a:pPr marL="0" marR="0" indent="0" algn="l" defTabSz="914400" rtl="0" eaLnBrk="1" fontAlgn="auto" latinLnBrk="0" hangingPunct="1">
                        <a:lnSpc>
                          <a:spcPct val="105000"/>
                        </a:lnSpc>
                        <a:spcBef>
                          <a:spcPts val="0"/>
                        </a:spcBef>
                        <a:spcAft>
                          <a:spcPts val="0"/>
                        </a:spcAft>
                        <a:buClrTx/>
                        <a:buSzTx/>
                        <a:buFontTx/>
                        <a:buNone/>
                        <a:tabLst/>
                        <a:defRPr/>
                      </a:pPr>
                      <a:r>
                        <a:rPr lang="en-GB" sz="1400" b="1" i="1" u="sng" baseline="0" noProof="0" dirty="0" smtClean="0">
                          <a:solidFill>
                            <a:srgbClr val="FFFF00"/>
                          </a:solidFill>
                          <a:effectLst/>
                          <a:latin typeface="Arial"/>
                          <a:ea typeface="Times New Roman"/>
                          <a:cs typeface="Arial"/>
                        </a:rPr>
                        <a:t>    T</a:t>
                      </a:r>
                      <a:r>
                        <a:rPr lang="en-GB" sz="1400" b="1" i="1" u="sng" noProof="0" dirty="0" smtClean="0">
                          <a:solidFill>
                            <a:srgbClr val="FFFF00"/>
                          </a:solidFill>
                          <a:effectLst/>
                          <a:latin typeface="Arial"/>
                          <a:ea typeface="Times New Roman"/>
                          <a:cs typeface="Arial"/>
                        </a:rPr>
                        <a:t>he Where</a:t>
                      </a:r>
                      <a:endParaRPr lang="en-GB" sz="1400" i="1" u="sng" noProof="0" dirty="0" smtClean="0">
                        <a:solidFill>
                          <a:srgbClr val="FFFF00"/>
                        </a:solidFill>
                        <a:effectLst/>
                        <a:latin typeface="Arial"/>
                        <a:ea typeface="Times New Roman"/>
                        <a:cs typeface="Arial"/>
                      </a:endParaRPr>
                    </a:p>
                    <a:p>
                      <a:pPr>
                        <a:lnSpc>
                          <a:spcPct val="105000"/>
                        </a:lnSpc>
                        <a:spcAft>
                          <a:spcPts val="0"/>
                        </a:spcAft>
                      </a:pPr>
                      <a:endParaRPr lang="en-GB" sz="1400" noProof="0" dirty="0">
                        <a:effectLst/>
                        <a:latin typeface="Arial"/>
                        <a:ea typeface="Times New Roman"/>
                        <a:cs typeface="Arial"/>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The learning environment refers to the surroundings and</a:t>
                      </a:r>
                      <a:r>
                        <a:rPr lang="en-GB" sz="1400" kern="1200" baseline="0" noProof="0" dirty="0" smtClean="0">
                          <a:solidFill>
                            <a:schemeClr val="tx1"/>
                          </a:solidFill>
                          <a:effectLst/>
                          <a:latin typeface="Arial"/>
                          <a:ea typeface="+mn-ea"/>
                          <a:cs typeface="Arial"/>
                        </a:rPr>
                        <a:t> conditions in which learning takes place</a:t>
                      </a:r>
                      <a:endParaRPr lang="en-GB" sz="1400" kern="1200" noProof="0" dirty="0" smtClean="0">
                        <a:solidFill>
                          <a:schemeClr val="tx1"/>
                        </a:solidFill>
                        <a:effectLst/>
                        <a:latin typeface="Arial"/>
                        <a:ea typeface="+mn-ea"/>
                        <a:cs typeface="Arial"/>
                      </a:endParaRPr>
                    </a:p>
                  </a:txBody>
                  <a:tcPr marL="68580" marR="68580" marT="0" marB="0"/>
                </a:tc>
                <a:tc>
                  <a:txBody>
                    <a:bodyPr/>
                    <a:lstStyle/>
                    <a:p>
                      <a:r>
                        <a:rPr lang="en-GB" sz="1400" kern="1200" noProof="0" dirty="0" smtClean="0">
                          <a:solidFill>
                            <a:schemeClr val="tx1"/>
                          </a:solidFill>
                          <a:effectLst/>
                          <a:latin typeface="Arial"/>
                          <a:ea typeface="+mn-ea"/>
                          <a:cs typeface="Arial"/>
                        </a:rPr>
                        <a:t>The learning environment includes experience within the Institution as well as outside, in the world of work.</a:t>
                      </a:r>
                    </a:p>
                    <a:p>
                      <a:r>
                        <a:rPr lang="en-GB" sz="1400" kern="1200" noProof="0" dirty="0" smtClean="0">
                          <a:solidFill>
                            <a:schemeClr val="tx1"/>
                          </a:solidFill>
                          <a:effectLst/>
                          <a:latin typeface="Arial"/>
                          <a:ea typeface="+mn-ea"/>
                          <a:cs typeface="Arial"/>
                        </a:rPr>
                        <a:t>Significant practice phases and/or job experiences serve to reflect theory in a practical context</a:t>
                      </a:r>
                      <a:r>
                        <a:rPr lang="en-GB" sz="1400" kern="1200" noProof="0" dirty="0" smtClean="0">
                          <a:solidFill>
                            <a:schemeClr val="tx1"/>
                          </a:solidFill>
                          <a:effectLst/>
                          <a:latin typeface="Arial"/>
                          <a:ea typeface="+mn-ea"/>
                          <a:cs typeface="Arial"/>
                        </a:rPr>
                        <a:t>.</a:t>
                      </a:r>
                      <a:endParaRPr lang="en-GB" sz="1400" kern="1200" noProof="0" dirty="0" smtClean="0">
                        <a:solidFill>
                          <a:schemeClr val="tx1"/>
                        </a:solidFill>
                        <a:effectLst/>
                        <a:latin typeface="Arial"/>
                        <a:ea typeface="+mn-ea"/>
                        <a:cs typeface="Arial"/>
                      </a:endParaRPr>
                    </a:p>
                  </a:txBody>
                  <a:tcPr marL="68580" marR="68580" marT="0" marB="0"/>
                </a:tc>
              </a:tr>
              <a:tr h="1265967">
                <a:tc>
                  <a:txBody>
                    <a:bodyPr/>
                    <a:lstStyle/>
                    <a:p>
                      <a:pPr marL="228600">
                        <a:lnSpc>
                          <a:spcPct val="105000"/>
                        </a:lnSpc>
                        <a:spcAft>
                          <a:spcPts val="0"/>
                        </a:spcAft>
                      </a:pPr>
                      <a:r>
                        <a:rPr lang="en-GB" sz="1400" b="1" noProof="0" dirty="0" smtClean="0">
                          <a:solidFill>
                            <a:srgbClr val="FFFFFF"/>
                          </a:solidFill>
                          <a:effectLst/>
                          <a:latin typeface="Arial"/>
                          <a:ea typeface="Times New Roman"/>
                          <a:cs typeface="Arial"/>
                        </a:rPr>
                        <a:t>Programme Team</a:t>
                      </a:r>
                    </a:p>
                    <a:p>
                      <a:pPr marL="228600">
                        <a:lnSpc>
                          <a:spcPct val="105000"/>
                        </a:lnSpc>
                        <a:spcAft>
                          <a:spcPts val="0"/>
                        </a:spcAft>
                      </a:pPr>
                      <a:endParaRPr lang="en-GB" sz="1400" b="1" noProof="0" dirty="0" smtClean="0">
                        <a:solidFill>
                          <a:srgbClr val="FFFFFF"/>
                        </a:solidFill>
                        <a:effectLst/>
                        <a:latin typeface="Arial"/>
                        <a:ea typeface="Times New Roman"/>
                        <a:cs typeface="Arial"/>
                      </a:endParaRPr>
                    </a:p>
                    <a:p>
                      <a:pPr marL="228600" marR="0" indent="0" algn="l" defTabSz="914400" rtl="0" eaLnBrk="1" fontAlgn="auto" latinLnBrk="0" hangingPunct="1">
                        <a:lnSpc>
                          <a:spcPct val="105000"/>
                        </a:lnSpc>
                        <a:spcBef>
                          <a:spcPts val="0"/>
                        </a:spcBef>
                        <a:spcAft>
                          <a:spcPts val="0"/>
                        </a:spcAft>
                        <a:buClrTx/>
                        <a:buSzTx/>
                        <a:buFontTx/>
                        <a:buNone/>
                        <a:tabLst/>
                        <a:defRPr/>
                      </a:pPr>
                      <a:r>
                        <a:rPr lang="en-GB" sz="1400" b="1" i="1" u="sng" noProof="0" dirty="0" smtClean="0">
                          <a:solidFill>
                            <a:srgbClr val="FFFF00"/>
                          </a:solidFill>
                          <a:effectLst/>
                          <a:latin typeface="Arial"/>
                          <a:ea typeface="Times New Roman"/>
                          <a:cs typeface="Arial"/>
                        </a:rPr>
                        <a:t>The Who</a:t>
                      </a:r>
                      <a:endParaRPr lang="en-GB" sz="1400" i="1" u="sng" noProof="0" dirty="0" smtClean="0">
                        <a:solidFill>
                          <a:srgbClr val="FFFF00"/>
                        </a:solidFill>
                        <a:effectLst/>
                        <a:latin typeface="Arial"/>
                        <a:ea typeface="Times New Roman"/>
                        <a:cs typeface="Arial"/>
                      </a:endParaRPr>
                    </a:p>
                    <a:p>
                      <a:pPr marL="228600">
                        <a:lnSpc>
                          <a:spcPct val="105000"/>
                        </a:lnSpc>
                        <a:spcAft>
                          <a:spcPts val="0"/>
                        </a:spcAft>
                      </a:pPr>
                      <a:endParaRPr lang="en-GB" sz="1400" b="1" noProof="0" dirty="0" smtClean="0">
                        <a:solidFill>
                          <a:srgbClr val="FFFFFF"/>
                        </a:solidFill>
                        <a:effectLst/>
                        <a:latin typeface="Arial"/>
                        <a:ea typeface="Times New Roman"/>
                        <a:cs typeface="Arial"/>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The programme team refers to all persons involved in the design, delivery and assessment of learning,</a:t>
                      </a:r>
                    </a:p>
                    <a:p>
                      <a:pPr marL="0" marR="0" indent="0" algn="l" defTabSz="914400" rtl="0" eaLnBrk="1" fontAlgn="auto" latinLnBrk="0" hangingPunct="1">
                        <a:lnSpc>
                          <a:spcPct val="105000"/>
                        </a:lnSpc>
                        <a:spcBef>
                          <a:spcPts val="0"/>
                        </a:spcBef>
                        <a:spcAft>
                          <a:spcPts val="0"/>
                        </a:spcAft>
                        <a:buClrTx/>
                        <a:buSzTx/>
                        <a:buFontTx/>
                        <a:buNone/>
                        <a:tabLst/>
                        <a:defRPr/>
                      </a:pPr>
                      <a:r>
                        <a:rPr lang="en-GB" sz="1400" kern="1200" baseline="0" noProof="0" dirty="0" smtClean="0">
                          <a:solidFill>
                            <a:schemeClr val="tx1"/>
                          </a:solidFill>
                          <a:effectLst/>
                          <a:latin typeface="Arial"/>
                          <a:ea typeface="+mn-ea"/>
                          <a:cs typeface="Arial"/>
                        </a:rPr>
                        <a:t>including visiting lecturers, professionals and support </a:t>
                      </a:r>
                      <a:r>
                        <a:rPr lang="en-GB" sz="1400" kern="1200" baseline="0" noProof="0" dirty="0" smtClean="0">
                          <a:solidFill>
                            <a:schemeClr val="tx1"/>
                          </a:solidFill>
                          <a:effectLst/>
                          <a:latin typeface="Arial"/>
                          <a:ea typeface="+mn-ea"/>
                          <a:cs typeface="Arial"/>
                        </a:rPr>
                        <a:t>staff</a:t>
                      </a:r>
                      <a:endParaRPr lang="en-GB" sz="1400" kern="1200" baseline="0" noProof="0" dirty="0" smtClean="0">
                        <a:solidFill>
                          <a:schemeClr val="tx1"/>
                        </a:solidFill>
                        <a:effectLst/>
                        <a:latin typeface="Arial"/>
                        <a:ea typeface="+mn-ea"/>
                        <a:cs typeface="Arial"/>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At the programme level, the team shows an appropriate</a:t>
                      </a:r>
                      <a:r>
                        <a:rPr lang="en-GB" sz="1400" kern="1200" baseline="0" noProof="0" dirty="0" smtClean="0">
                          <a:solidFill>
                            <a:schemeClr val="tx1"/>
                          </a:solidFill>
                          <a:effectLst/>
                          <a:latin typeface="Arial"/>
                          <a:ea typeface="+mn-ea"/>
                          <a:cs typeface="Arial"/>
                        </a:rPr>
                        <a:t> </a:t>
                      </a:r>
                      <a:r>
                        <a:rPr lang="en-GB" sz="1400" kern="1200" noProof="0" dirty="0" smtClean="0">
                          <a:solidFill>
                            <a:schemeClr val="tx1"/>
                          </a:solidFill>
                          <a:effectLst/>
                          <a:latin typeface="Arial"/>
                          <a:ea typeface="+mn-ea"/>
                          <a:cs typeface="Arial"/>
                        </a:rPr>
                        <a:t>balance of academic background and relevant experience</a:t>
                      </a:r>
                      <a:r>
                        <a:rPr lang="en-GB" sz="1400" kern="1200" baseline="0" noProof="0" dirty="0" smtClean="0">
                          <a:solidFill>
                            <a:schemeClr val="tx1"/>
                          </a:solidFill>
                          <a:effectLst/>
                          <a:latin typeface="Arial"/>
                          <a:ea typeface="+mn-ea"/>
                          <a:cs typeface="Arial"/>
                        </a:rPr>
                        <a:t> </a:t>
                      </a:r>
                      <a:r>
                        <a:rPr lang="en-GB" sz="1400" kern="1200" noProof="0" dirty="0" smtClean="0">
                          <a:solidFill>
                            <a:schemeClr val="tx1"/>
                          </a:solidFill>
                          <a:effectLst/>
                          <a:latin typeface="Arial"/>
                          <a:ea typeface="+mn-ea"/>
                          <a:cs typeface="Arial"/>
                        </a:rPr>
                        <a:t>from the world of work.  </a:t>
                      </a:r>
                      <a:endParaRPr lang="en-GB" sz="1400" noProof="0" dirty="0">
                        <a:solidFill>
                          <a:schemeClr val="tx1"/>
                        </a:solidFill>
                        <a:effectLst/>
                        <a:latin typeface="Arial"/>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2943485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3073712142"/>
              </p:ext>
            </p:extLst>
          </p:nvPr>
        </p:nvGraphicFramePr>
        <p:xfrm>
          <a:off x="395536" y="1412776"/>
          <a:ext cx="8496943" cy="5110450"/>
        </p:xfrm>
        <a:graphic>
          <a:graphicData uri="http://schemas.openxmlformats.org/drawingml/2006/table">
            <a:tbl>
              <a:tblPr firstRow="1" firstCol="1" bandRow="1">
                <a:tableStyleId>{5C22544A-7EE6-4342-B048-85BDC9FD1C3A}</a:tableStyleId>
              </a:tblPr>
              <a:tblGrid>
                <a:gridCol w="2016223"/>
                <a:gridCol w="2736304"/>
                <a:gridCol w="3744416"/>
              </a:tblGrid>
              <a:tr h="276486">
                <a:tc>
                  <a:txBody>
                    <a:bodyPr/>
                    <a:lstStyle/>
                    <a:p>
                      <a:pPr algn="ctr">
                        <a:lnSpc>
                          <a:spcPct val="105000"/>
                        </a:lnSpc>
                        <a:spcAft>
                          <a:spcPts val="0"/>
                        </a:spcAft>
                      </a:pPr>
                      <a:r>
                        <a:rPr lang="en-GB" sz="1400" noProof="0" dirty="0" smtClean="0">
                          <a:effectLst/>
                          <a:latin typeface="Arial"/>
                          <a:cs typeface="Arial"/>
                        </a:rPr>
                        <a:t> Characteristics</a:t>
                      </a:r>
                      <a:endParaRPr lang="en-GB" sz="1400" noProof="0" dirty="0">
                        <a:effectLst/>
                        <a:latin typeface="Arial"/>
                        <a:ea typeface="Times New Roman"/>
                        <a:cs typeface="Arial"/>
                      </a:endParaRPr>
                    </a:p>
                  </a:txBody>
                  <a:tcPr marL="68580" marR="68580" marT="0" marB="0"/>
                </a:tc>
                <a:tc>
                  <a:txBody>
                    <a:bodyPr/>
                    <a:lstStyle/>
                    <a:p>
                      <a:pPr algn="ctr">
                        <a:lnSpc>
                          <a:spcPct val="105000"/>
                        </a:lnSpc>
                        <a:spcAft>
                          <a:spcPts val="0"/>
                        </a:spcAft>
                      </a:pPr>
                      <a:r>
                        <a:rPr lang="en-GB" sz="1400" noProof="0" dirty="0" smtClean="0">
                          <a:effectLst/>
                          <a:latin typeface="Arial"/>
                          <a:cs typeface="Arial"/>
                        </a:rPr>
                        <a:t>Description</a:t>
                      </a:r>
                      <a:endParaRPr lang="en-GB" sz="1400" noProof="0" dirty="0">
                        <a:effectLst/>
                        <a:latin typeface="Arial"/>
                        <a:ea typeface="Times New Roman"/>
                        <a:cs typeface="Arial"/>
                      </a:endParaRPr>
                    </a:p>
                  </a:txBody>
                  <a:tcPr marL="68580" marR="68580" marT="0" marB="0"/>
                </a:tc>
                <a:tc>
                  <a:txBody>
                    <a:bodyPr/>
                    <a:lstStyle/>
                    <a:p>
                      <a:pPr algn="ctr">
                        <a:lnSpc>
                          <a:spcPct val="105000"/>
                        </a:lnSpc>
                        <a:spcAft>
                          <a:spcPts val="0"/>
                        </a:spcAft>
                      </a:pPr>
                      <a:r>
                        <a:rPr lang="en-GB" sz="1400" noProof="0" dirty="0" smtClean="0">
                          <a:effectLst/>
                          <a:latin typeface="Arial"/>
                          <a:cs typeface="Arial"/>
                        </a:rPr>
                        <a:t>Core Criteria</a:t>
                      </a:r>
                      <a:endParaRPr lang="en-GB" sz="1400" noProof="0" dirty="0">
                        <a:effectLst/>
                        <a:latin typeface="Arial"/>
                        <a:ea typeface="Times New Roman"/>
                        <a:cs typeface="Arial"/>
                      </a:endParaRPr>
                    </a:p>
                  </a:txBody>
                  <a:tcPr marL="68580" marR="68580" marT="0" marB="0"/>
                </a:tc>
              </a:tr>
              <a:tr h="903508">
                <a:tc gridSpan="3">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800" b="1" kern="1200" noProof="0" dirty="0" smtClean="0">
                          <a:solidFill>
                            <a:srgbClr val="2E67B2"/>
                          </a:solidFill>
                          <a:effectLst/>
                          <a:latin typeface="Arial"/>
                          <a:ea typeface="+mn-ea"/>
                          <a:cs typeface="Arial"/>
                        </a:rPr>
                        <a:t>Research</a:t>
                      </a:r>
                    </a:p>
                    <a:p>
                      <a:pPr marL="0" marR="0" indent="0" algn="l" defTabSz="914400" rtl="0" eaLnBrk="1" fontAlgn="auto" latinLnBrk="0" hangingPunct="1">
                        <a:lnSpc>
                          <a:spcPct val="105000"/>
                        </a:lnSpc>
                        <a:spcBef>
                          <a:spcPts val="0"/>
                        </a:spcBef>
                        <a:spcAft>
                          <a:spcPts val="0"/>
                        </a:spcAft>
                        <a:buClrTx/>
                        <a:buSzTx/>
                        <a:buFontTx/>
                        <a:buNone/>
                        <a:tabLst/>
                        <a:defRPr/>
                      </a:pPr>
                      <a:r>
                        <a:rPr lang="en-GB" sz="1400" b="0" i="1" kern="1200" noProof="0" dirty="0" smtClean="0">
                          <a:solidFill>
                            <a:srgbClr val="2E67B2"/>
                          </a:solidFill>
                          <a:effectLst/>
                          <a:latin typeface="Arial"/>
                          <a:ea typeface="+mn-ea"/>
                          <a:cs typeface="Arial"/>
                        </a:rPr>
                        <a:t>How is Research integrated as part of a sustainable PHE, recognising that it might differ from level to level and is not implemented in all institutions yet?</a:t>
                      </a:r>
                    </a:p>
                    <a:p>
                      <a:pPr>
                        <a:lnSpc>
                          <a:spcPct val="105000"/>
                        </a:lnSpc>
                        <a:spcAft>
                          <a:spcPts val="0"/>
                        </a:spcAft>
                      </a:pPr>
                      <a:endParaRPr lang="en-GB" sz="1400" noProof="0" dirty="0">
                        <a:effectLst/>
                        <a:latin typeface="Arial"/>
                        <a:ea typeface="Times New Roman"/>
                        <a:cs typeface="Arial"/>
                      </a:endParaRPr>
                    </a:p>
                  </a:txBody>
                  <a:tcPr marL="68580" marR="68580" marT="0" marB="0">
                    <a:solidFill>
                      <a:srgbClr val="FFC000"/>
                    </a:solidFill>
                  </a:tcPr>
                </a:tc>
                <a:tc hMerge="1">
                  <a:txBody>
                    <a:bodyPr/>
                    <a:lstStyle/>
                    <a:p>
                      <a:endParaRPr lang="de-DE"/>
                    </a:p>
                  </a:txBody>
                  <a:tcPr/>
                </a:tc>
                <a:tc hMerge="1">
                  <a:txBody>
                    <a:bodyPr/>
                    <a:lstStyle/>
                    <a:p>
                      <a:endParaRPr lang="de-DE"/>
                    </a:p>
                  </a:txBody>
                  <a:tcPr/>
                </a:tc>
              </a:tr>
              <a:tr h="794293">
                <a:tc>
                  <a:txBody>
                    <a:bodyPr/>
                    <a:lstStyle/>
                    <a:p>
                      <a:pPr marL="228600">
                        <a:lnSpc>
                          <a:spcPct val="105000"/>
                        </a:lnSpc>
                        <a:spcAft>
                          <a:spcPts val="0"/>
                        </a:spcAft>
                      </a:pPr>
                      <a:r>
                        <a:rPr lang="en-GB" sz="1400" b="1" kern="1200" noProof="0" dirty="0" smtClean="0">
                          <a:solidFill>
                            <a:schemeClr val="lt1"/>
                          </a:solidFill>
                          <a:effectLst/>
                          <a:latin typeface="Arial"/>
                          <a:ea typeface="+mn-ea"/>
                          <a:cs typeface="Arial"/>
                        </a:rPr>
                        <a:t>Research Agenda </a:t>
                      </a:r>
                      <a:r>
                        <a:rPr lang="en-GB" sz="1400" b="1" noProof="0" dirty="0" smtClean="0">
                          <a:solidFill>
                            <a:srgbClr val="FFFFFF"/>
                          </a:solidFill>
                          <a:effectLst/>
                          <a:latin typeface="Arial"/>
                          <a:ea typeface="Times New Roman"/>
                          <a:cs typeface="Arial"/>
                        </a:rPr>
                        <a:t> </a:t>
                      </a:r>
                    </a:p>
                    <a:p>
                      <a:pPr marL="228600">
                        <a:lnSpc>
                          <a:spcPct val="105000"/>
                        </a:lnSpc>
                        <a:spcAft>
                          <a:spcPts val="0"/>
                        </a:spcAft>
                      </a:pPr>
                      <a:endParaRPr lang="en-GB" sz="1400" noProof="0" dirty="0">
                        <a:effectLst/>
                        <a:latin typeface="Arial"/>
                        <a:ea typeface="Times New Roman"/>
                        <a:cs typeface="Arial"/>
                      </a:endParaRPr>
                    </a:p>
                  </a:txBody>
                  <a:tcPr marL="68580" marR="68580" marT="0" marB="0"/>
                </a:tc>
                <a:tc>
                  <a:txBody>
                    <a:bodyPr/>
                    <a:lstStyle/>
                    <a:p>
                      <a:r>
                        <a:rPr lang="en-GB" sz="1400" kern="1200" noProof="0" dirty="0" smtClean="0">
                          <a:solidFill>
                            <a:schemeClr val="tx1"/>
                          </a:solidFill>
                          <a:effectLst/>
                          <a:latin typeface="Arial"/>
                          <a:ea typeface="+mn-ea"/>
                          <a:cs typeface="Arial"/>
                        </a:rPr>
                        <a:t>The research agenda is the scope of the research activity</a:t>
                      </a:r>
                    </a:p>
                    <a:p>
                      <a:pPr>
                        <a:lnSpc>
                          <a:spcPct val="105000"/>
                        </a:lnSpc>
                        <a:spcAft>
                          <a:spcPts val="0"/>
                        </a:spcAft>
                      </a:pPr>
                      <a:endParaRPr lang="en-GB" sz="1400" noProof="0" dirty="0">
                        <a:solidFill>
                          <a:schemeClr val="tx1"/>
                        </a:solidFill>
                        <a:effectLst/>
                        <a:latin typeface="Arial"/>
                        <a:ea typeface="Times New Roman"/>
                        <a:cs typeface="Arial"/>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The research</a:t>
                      </a:r>
                      <a:r>
                        <a:rPr lang="en-GB" sz="1400" kern="1200" baseline="0" noProof="0" dirty="0" smtClean="0">
                          <a:solidFill>
                            <a:schemeClr val="tx1"/>
                          </a:solidFill>
                          <a:effectLst/>
                          <a:latin typeface="Arial"/>
                          <a:ea typeface="+mn-ea"/>
                          <a:cs typeface="Arial"/>
                        </a:rPr>
                        <a:t> </a:t>
                      </a:r>
                      <a:r>
                        <a:rPr lang="en-GB" sz="1400" kern="1200" noProof="0" dirty="0" smtClean="0">
                          <a:solidFill>
                            <a:schemeClr val="tx1"/>
                          </a:solidFill>
                          <a:effectLst/>
                          <a:latin typeface="Arial"/>
                          <a:ea typeface="+mn-ea"/>
                          <a:cs typeface="Arial"/>
                        </a:rPr>
                        <a:t>agenda is </a:t>
                      </a:r>
                      <a:r>
                        <a:rPr lang="en-GB" sz="1400" u="none" kern="1200" noProof="0" dirty="0" smtClean="0">
                          <a:solidFill>
                            <a:schemeClr val="tx1"/>
                          </a:solidFill>
                          <a:effectLst/>
                          <a:latin typeface="Arial"/>
                          <a:ea typeface="+mn-ea"/>
                          <a:cs typeface="Arial"/>
                        </a:rPr>
                        <a:t>informed </a:t>
                      </a:r>
                      <a:r>
                        <a:rPr lang="en-GB" sz="1400" kern="1200" noProof="0" dirty="0" smtClean="0">
                          <a:solidFill>
                            <a:schemeClr val="tx1"/>
                          </a:solidFill>
                          <a:effectLst/>
                          <a:latin typeface="Arial"/>
                          <a:ea typeface="+mn-ea"/>
                          <a:cs typeface="Arial"/>
                        </a:rPr>
                        <a:t>by the world of work</a:t>
                      </a:r>
                      <a:r>
                        <a:rPr lang="en-GB" sz="1400" i="0" kern="1200" noProof="0" dirty="0" smtClean="0">
                          <a:solidFill>
                            <a:schemeClr val="tx1"/>
                          </a:solidFill>
                          <a:effectLst/>
                          <a:latin typeface="Arial"/>
                          <a:ea typeface="+mn-ea"/>
                          <a:cs typeface="Arial"/>
                        </a:rPr>
                        <a:t> in order to meet the needs of society and of enterprises</a:t>
                      </a:r>
                      <a:r>
                        <a:rPr lang="en-GB" sz="1400" i="0" kern="1200" noProof="0" dirty="0" smtClean="0">
                          <a:solidFill>
                            <a:schemeClr val="tx1"/>
                          </a:solidFill>
                          <a:effectLst/>
                          <a:latin typeface="Arial"/>
                          <a:ea typeface="+mn-ea"/>
                          <a:cs typeface="Arial"/>
                        </a:rPr>
                        <a:t>.</a:t>
                      </a:r>
                      <a:endParaRPr lang="en-GB" sz="1400" i="0" noProof="0" dirty="0" smtClean="0">
                        <a:solidFill>
                          <a:schemeClr val="tx1"/>
                        </a:solidFill>
                        <a:effectLst/>
                        <a:latin typeface="Arial"/>
                        <a:ea typeface="Times New Roman"/>
                        <a:cs typeface="Arial"/>
                      </a:endParaRPr>
                    </a:p>
                  </a:txBody>
                  <a:tcPr marL="68580" marR="68580" marT="0" marB="0"/>
                </a:tc>
              </a:tr>
              <a:tr h="1390013">
                <a:tc>
                  <a:txBody>
                    <a:bodyPr/>
                    <a:lstStyle/>
                    <a:p>
                      <a:pPr marL="228600">
                        <a:lnSpc>
                          <a:spcPct val="105000"/>
                        </a:lnSpc>
                        <a:spcAft>
                          <a:spcPts val="0"/>
                        </a:spcAft>
                      </a:pPr>
                      <a:r>
                        <a:rPr lang="en-GB" sz="1400" b="1" kern="1200" noProof="0" dirty="0" smtClean="0">
                          <a:solidFill>
                            <a:schemeClr val="lt1"/>
                          </a:solidFill>
                          <a:effectLst/>
                          <a:latin typeface="Arial"/>
                          <a:ea typeface="+mn-ea"/>
                          <a:cs typeface="Arial"/>
                        </a:rPr>
                        <a:t>Research Process</a:t>
                      </a:r>
                      <a:r>
                        <a:rPr lang="en-GB" sz="1400" b="1" noProof="0" dirty="0" smtClean="0">
                          <a:solidFill>
                            <a:srgbClr val="FFFFFF"/>
                          </a:solidFill>
                          <a:effectLst/>
                          <a:latin typeface="Arial"/>
                          <a:ea typeface="Times New Roman"/>
                          <a:cs typeface="Arial"/>
                        </a:rPr>
                        <a:t> </a:t>
                      </a:r>
                      <a:endParaRPr lang="en-GB" sz="1400" noProof="0" dirty="0">
                        <a:effectLst/>
                        <a:latin typeface="Arial"/>
                        <a:ea typeface="Times New Roman"/>
                        <a:cs typeface="Arial"/>
                      </a:endParaRPr>
                    </a:p>
                  </a:txBody>
                  <a:tcPr marL="68580" marR="68580" marT="0" marB="0"/>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Academic and practical or</a:t>
                      </a:r>
                      <a:r>
                        <a:rPr lang="en-GB" sz="1400" kern="1200" baseline="0" noProof="0" dirty="0" smtClean="0">
                          <a:solidFill>
                            <a:schemeClr val="tx1"/>
                          </a:solidFill>
                          <a:effectLst/>
                          <a:latin typeface="Arial"/>
                          <a:ea typeface="+mn-ea"/>
                          <a:cs typeface="Arial"/>
                        </a:rPr>
                        <a:t> applied </a:t>
                      </a:r>
                      <a:r>
                        <a:rPr lang="en-GB" sz="1400" kern="1200" noProof="0" dirty="0" smtClean="0">
                          <a:solidFill>
                            <a:schemeClr val="tx1"/>
                          </a:solidFill>
                          <a:effectLst/>
                          <a:latin typeface="Arial"/>
                          <a:ea typeface="+mn-ea"/>
                          <a:cs typeface="Arial"/>
                        </a:rPr>
                        <a:t>research</a:t>
                      </a:r>
                    </a:p>
                    <a:p>
                      <a:pPr>
                        <a:lnSpc>
                          <a:spcPct val="105000"/>
                        </a:lnSpc>
                        <a:spcAft>
                          <a:spcPts val="0"/>
                        </a:spcAft>
                      </a:pPr>
                      <a:endParaRPr lang="en-GB" sz="1400" noProof="0" dirty="0">
                        <a:solidFill>
                          <a:schemeClr val="tx1"/>
                        </a:solidFill>
                        <a:effectLst/>
                        <a:latin typeface="Arial"/>
                        <a:ea typeface="Times New Roman"/>
                        <a:cs typeface="Arial"/>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Researchers seek input from the world of work and value stakeholders’ requests and contributions.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The research process respects the nature</a:t>
                      </a:r>
                      <a:r>
                        <a:rPr lang="en-GB" sz="1400" kern="1200" baseline="0" noProof="0" dirty="0" smtClean="0">
                          <a:solidFill>
                            <a:schemeClr val="tx1"/>
                          </a:solidFill>
                          <a:effectLst/>
                          <a:latin typeface="Arial"/>
                          <a:ea typeface="+mn-ea"/>
                          <a:cs typeface="Arial"/>
                        </a:rPr>
                        <a:t> of the inputs and </a:t>
                      </a:r>
                      <a:r>
                        <a:rPr lang="en-GB" sz="1400" kern="1200" noProof="0" dirty="0" smtClean="0">
                          <a:solidFill>
                            <a:schemeClr val="tx1"/>
                          </a:solidFill>
                          <a:effectLst/>
                          <a:latin typeface="Arial"/>
                          <a:ea typeface="+mn-ea"/>
                          <a:cs typeface="Arial"/>
                        </a:rPr>
                        <a:t>can include various types of research </a:t>
                      </a:r>
                      <a:r>
                        <a:rPr lang="en-GB" sz="1400" i="0" kern="1200" noProof="0" dirty="0" smtClean="0">
                          <a:solidFill>
                            <a:schemeClr val="tx1"/>
                          </a:solidFill>
                          <a:effectLst/>
                          <a:latin typeface="Arial"/>
                          <a:ea typeface="+mn-ea"/>
                          <a:cs typeface="Arial"/>
                        </a:rPr>
                        <a:t>activities and scholarship, as appropriate to the EQF level.</a:t>
                      </a:r>
                      <a:r>
                        <a:rPr lang="en-GB" sz="1400" strike="sngStrike" kern="1200" baseline="0" noProof="0" dirty="0" smtClean="0">
                          <a:solidFill>
                            <a:schemeClr val="tx1"/>
                          </a:solidFill>
                          <a:effectLst/>
                          <a:latin typeface="Arial"/>
                          <a:ea typeface="+mn-ea"/>
                          <a:cs typeface="Arial"/>
                        </a:rPr>
                        <a:t> </a:t>
                      </a:r>
                    </a:p>
                    <a:p>
                      <a:endParaRPr lang="en-GB" sz="1400" kern="1200" noProof="0" dirty="0" smtClean="0">
                        <a:solidFill>
                          <a:schemeClr val="tx1"/>
                        </a:solidFill>
                        <a:effectLst/>
                        <a:latin typeface="Arial"/>
                        <a:ea typeface="+mn-ea"/>
                        <a:cs typeface="Arial"/>
                      </a:endParaRPr>
                    </a:p>
                  </a:txBody>
                  <a:tcPr marL="68580" marR="68580" marT="0" marB="0"/>
                </a:tc>
              </a:tr>
              <a:tr h="1388228">
                <a:tc>
                  <a:txBody>
                    <a:bodyPr/>
                    <a:lstStyle/>
                    <a:p>
                      <a:pPr marL="228600">
                        <a:lnSpc>
                          <a:spcPct val="105000"/>
                        </a:lnSpc>
                        <a:spcAft>
                          <a:spcPts val="0"/>
                        </a:spcAft>
                      </a:pPr>
                      <a:r>
                        <a:rPr lang="en-GB" sz="1400" b="1" kern="1200" noProof="0" dirty="0" smtClean="0">
                          <a:solidFill>
                            <a:schemeClr val="lt1"/>
                          </a:solidFill>
                          <a:effectLst/>
                          <a:latin typeface="Arial"/>
                          <a:ea typeface="+mn-ea"/>
                          <a:cs typeface="Arial"/>
                        </a:rPr>
                        <a:t>Research Outputs </a:t>
                      </a:r>
                    </a:p>
                    <a:p>
                      <a:pPr marL="228600">
                        <a:lnSpc>
                          <a:spcPct val="105000"/>
                        </a:lnSpc>
                        <a:spcAft>
                          <a:spcPts val="0"/>
                        </a:spcAft>
                      </a:pPr>
                      <a:r>
                        <a:rPr lang="en-GB" sz="1400" b="1" kern="1200" noProof="0" dirty="0" smtClean="0">
                          <a:solidFill>
                            <a:schemeClr val="lt1"/>
                          </a:solidFill>
                          <a:effectLst/>
                          <a:latin typeface="Arial"/>
                          <a:ea typeface="+mn-ea"/>
                          <a:cs typeface="Arial"/>
                        </a:rPr>
                        <a:t>and Outcomes </a:t>
                      </a:r>
                    </a:p>
                    <a:p>
                      <a:pPr marL="228600">
                        <a:lnSpc>
                          <a:spcPct val="105000"/>
                        </a:lnSpc>
                        <a:spcAft>
                          <a:spcPts val="0"/>
                        </a:spcAft>
                      </a:pPr>
                      <a:endParaRPr lang="en-GB" sz="1400" b="1" kern="1200" noProof="0" dirty="0" smtClean="0">
                        <a:solidFill>
                          <a:schemeClr val="lt1"/>
                        </a:solidFill>
                        <a:effectLst/>
                        <a:latin typeface="Arial"/>
                        <a:ea typeface="+mn-ea"/>
                        <a:cs typeface="Arial"/>
                      </a:endParaRPr>
                    </a:p>
                    <a:p>
                      <a:pPr marL="228600">
                        <a:lnSpc>
                          <a:spcPct val="105000"/>
                        </a:lnSpc>
                        <a:spcAft>
                          <a:spcPts val="0"/>
                        </a:spcAft>
                      </a:pPr>
                      <a:endParaRPr lang="en-GB" sz="1400" noProof="0" dirty="0">
                        <a:effectLst/>
                        <a:latin typeface="Arial"/>
                        <a:ea typeface="Times New Roman"/>
                        <a:cs typeface="Arial"/>
                      </a:endParaRPr>
                    </a:p>
                  </a:txBody>
                  <a:tcPr marL="68580" marR="68580" marT="0" marB="0"/>
                </a:tc>
                <a:tc>
                  <a:txBody>
                    <a:bodyPr/>
                    <a:lstStyle/>
                    <a:p>
                      <a:pPr>
                        <a:lnSpc>
                          <a:spcPct val="105000"/>
                        </a:lnSpc>
                        <a:spcAft>
                          <a:spcPts val="0"/>
                        </a:spcAft>
                      </a:pPr>
                      <a:r>
                        <a:rPr lang="en-GB" sz="1400" kern="1200" noProof="0" dirty="0" smtClean="0">
                          <a:solidFill>
                            <a:schemeClr val="tx1"/>
                          </a:solidFill>
                          <a:effectLst/>
                          <a:latin typeface="Arial"/>
                          <a:ea typeface="+mn-ea"/>
                          <a:cs typeface="Arial"/>
                        </a:rPr>
                        <a:t>The expected result of research</a:t>
                      </a:r>
                      <a:endParaRPr lang="en-GB" sz="1400" noProof="0" dirty="0">
                        <a:solidFill>
                          <a:schemeClr val="tx1"/>
                        </a:solidFill>
                        <a:effectLst/>
                        <a:latin typeface="Arial"/>
                        <a:ea typeface="Times New Roman"/>
                        <a:cs typeface="Arial"/>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The</a:t>
                      </a:r>
                      <a:r>
                        <a:rPr lang="en-GB" sz="1400" kern="1200" baseline="0" noProof="0" dirty="0" smtClean="0">
                          <a:solidFill>
                            <a:schemeClr val="tx1"/>
                          </a:solidFill>
                          <a:effectLst/>
                          <a:latin typeface="Arial"/>
                          <a:ea typeface="+mn-ea"/>
                          <a:cs typeface="Arial"/>
                        </a:rPr>
                        <a:t> research outputs are likely to include licenses, patents, professional masters and professional doctorates.</a:t>
                      </a:r>
                      <a:endParaRPr lang="en-GB" sz="1400" kern="1200" noProof="0" dirty="0" smtClean="0">
                        <a:solidFill>
                          <a:schemeClr val="tx1"/>
                        </a:solidFill>
                        <a:effectLst/>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effectLst/>
                          <a:latin typeface="Arial"/>
                          <a:ea typeface="+mn-ea"/>
                          <a:cs typeface="Arial"/>
                        </a:rPr>
                        <a:t>Research outcomes aim</a:t>
                      </a:r>
                      <a:r>
                        <a:rPr lang="en-GB" sz="1400" kern="1200" baseline="0" noProof="0" dirty="0" smtClean="0">
                          <a:solidFill>
                            <a:schemeClr val="tx1"/>
                          </a:solidFill>
                          <a:effectLst/>
                          <a:latin typeface="Arial"/>
                          <a:ea typeface="+mn-ea"/>
                          <a:cs typeface="Arial"/>
                        </a:rPr>
                        <a:t> to be</a:t>
                      </a:r>
                      <a:r>
                        <a:rPr lang="en-GB" sz="1400" kern="1200" noProof="0" dirty="0" smtClean="0">
                          <a:solidFill>
                            <a:schemeClr val="tx1"/>
                          </a:solidFill>
                          <a:effectLst/>
                          <a:latin typeface="Arial"/>
                          <a:ea typeface="+mn-ea"/>
                          <a:cs typeface="Arial"/>
                        </a:rPr>
                        <a:t> relevant to the world of work. </a:t>
                      </a:r>
                    </a:p>
                  </a:txBody>
                  <a:tcPr marL="68580" marR="68580" marT="0" marB="0"/>
                </a:tc>
              </a:tr>
            </a:tbl>
          </a:graphicData>
        </a:graphic>
      </p:graphicFrame>
    </p:spTree>
    <p:extLst>
      <p:ext uri="{BB962C8B-B14F-4D97-AF65-F5344CB8AC3E}">
        <p14:creationId xmlns:p14="http://schemas.microsoft.com/office/powerpoint/2010/main" val="31932360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88640"/>
            <a:ext cx="5040560" cy="720080"/>
          </a:xfrm>
        </p:spPr>
        <p:txBody>
          <a:bodyPr>
            <a:noAutofit/>
          </a:bodyPr>
          <a:lstStyle/>
          <a:p>
            <a:r>
              <a:rPr lang="en-GB" sz="2800" dirty="0" smtClean="0"/>
              <a:t>Questions for Verification</a:t>
            </a:r>
            <a:endParaRPr lang="en-GB" sz="2800" dirty="0"/>
          </a:p>
        </p:txBody>
      </p:sp>
      <p:sp>
        <p:nvSpPr>
          <p:cNvPr id="3" name="Content Placeholder 2"/>
          <p:cNvSpPr>
            <a:spLocks noGrp="1"/>
          </p:cNvSpPr>
          <p:nvPr>
            <p:ph idx="1"/>
          </p:nvPr>
        </p:nvSpPr>
        <p:spPr>
          <a:xfrm>
            <a:off x="467544" y="1340768"/>
            <a:ext cx="8064896" cy="4968552"/>
          </a:xfrm>
        </p:spPr>
        <p:txBody>
          <a:bodyPr>
            <a:noAutofit/>
          </a:bodyPr>
          <a:lstStyle/>
          <a:p>
            <a:pPr>
              <a:spcBef>
                <a:spcPts val="600"/>
              </a:spcBef>
            </a:pPr>
            <a:r>
              <a:rPr lang="en-US" sz="1800" dirty="0" smtClean="0">
                <a:solidFill>
                  <a:srgbClr val="2E67B2"/>
                </a:solidFill>
              </a:rPr>
              <a:t>Is the definition also describing your understanding of PHE?</a:t>
            </a:r>
            <a:endParaRPr lang="en-US" sz="1800" dirty="0" smtClean="0">
              <a:solidFill>
                <a:srgbClr val="2E67B2"/>
              </a:solidFill>
              <a:latin typeface="Comfortaa"/>
              <a:cs typeface="Arial"/>
            </a:endParaRPr>
          </a:p>
          <a:p>
            <a:pPr>
              <a:spcBef>
                <a:spcPts val="600"/>
              </a:spcBef>
            </a:pPr>
            <a:r>
              <a:rPr lang="en-GB" sz="1800" dirty="0" smtClean="0">
                <a:solidFill>
                  <a:srgbClr val="2E67B2"/>
                </a:solidFill>
                <a:latin typeface="Comfortaa"/>
                <a:cs typeface="Arial"/>
              </a:rPr>
              <a:t>Do you believe this definition can fit the whole sector of HE?</a:t>
            </a:r>
            <a:endParaRPr lang="en-GB" sz="1800" i="1" dirty="0" smtClean="0">
              <a:solidFill>
                <a:srgbClr val="2E67B2"/>
              </a:solidFill>
              <a:latin typeface="Arial" pitchFamily="34" charset="0"/>
              <a:ea typeface="Times New Roman"/>
              <a:cs typeface="Arial" pitchFamily="34" charset="0"/>
            </a:endParaRPr>
          </a:p>
          <a:p>
            <a:pPr>
              <a:spcBef>
                <a:spcPts val="600"/>
              </a:spcBef>
            </a:pPr>
            <a:r>
              <a:rPr lang="en-GB" sz="1800" dirty="0" smtClean="0">
                <a:solidFill>
                  <a:srgbClr val="2E67B2"/>
                </a:solidFill>
                <a:latin typeface="Comfortaa"/>
                <a:ea typeface="Times New Roman"/>
                <a:cs typeface="Arial"/>
              </a:rPr>
              <a:t>Do you believe the previously mentioned dimensions and characteristics cover all aspects of PHE when looking for characterisation?</a:t>
            </a:r>
          </a:p>
          <a:p>
            <a:pPr>
              <a:spcBef>
                <a:spcPts val="600"/>
              </a:spcBef>
            </a:pPr>
            <a:r>
              <a:rPr lang="en-GB" sz="1800" dirty="0" smtClean="0">
                <a:solidFill>
                  <a:srgbClr val="2E67B2"/>
                </a:solidFill>
                <a:latin typeface="Comfortaa"/>
                <a:ea typeface="Times New Roman"/>
                <a:cs typeface="Arial"/>
              </a:rPr>
              <a:t>Is there any important dimension missing? </a:t>
            </a:r>
          </a:p>
          <a:p>
            <a:pPr>
              <a:spcBef>
                <a:spcPts val="600"/>
              </a:spcBef>
            </a:pPr>
            <a:r>
              <a:rPr lang="en-GB" sz="1800" dirty="0" smtClean="0">
                <a:solidFill>
                  <a:srgbClr val="2E67B2"/>
                </a:solidFill>
                <a:latin typeface="Comfortaa"/>
                <a:ea typeface="Times New Roman"/>
                <a:cs typeface="Arial"/>
              </a:rPr>
              <a:t>Do you agree with the PHE characteristics?</a:t>
            </a:r>
          </a:p>
          <a:p>
            <a:pPr>
              <a:spcBef>
                <a:spcPts val="600"/>
              </a:spcBef>
            </a:pPr>
            <a:r>
              <a:rPr lang="en-GB" sz="1800" dirty="0" smtClean="0">
                <a:solidFill>
                  <a:srgbClr val="2E67B2"/>
                </a:solidFill>
                <a:latin typeface="Comfortaa"/>
                <a:ea typeface="Times New Roman"/>
                <a:cs typeface="Arial"/>
              </a:rPr>
              <a:t>What would you like to change / add?</a:t>
            </a:r>
          </a:p>
          <a:p>
            <a:pPr>
              <a:spcBef>
                <a:spcPts val="600"/>
              </a:spcBef>
            </a:pPr>
            <a:r>
              <a:rPr lang="en-GB" sz="1800" dirty="0" smtClean="0">
                <a:solidFill>
                  <a:srgbClr val="2E67B2"/>
                </a:solidFill>
                <a:latin typeface="Comfortaa"/>
                <a:ea typeface="Times New Roman"/>
                <a:cs typeface="Arial"/>
              </a:rPr>
              <a:t>Are the PHE framework and characteristics adequate to cover the complexity of PHE</a:t>
            </a:r>
            <a:r>
              <a:rPr lang="en-GB" sz="1800" dirty="0" smtClean="0">
                <a:solidFill>
                  <a:srgbClr val="2E67B2"/>
                </a:solidFill>
                <a:latin typeface="Comfortaa"/>
                <a:ea typeface="Times New Roman"/>
                <a:cs typeface="Arial"/>
              </a:rPr>
              <a:t>?</a:t>
            </a:r>
            <a:endParaRPr lang="en-GB" sz="1800" dirty="0" smtClean="0">
              <a:solidFill>
                <a:srgbClr val="2E67B2"/>
              </a:solidFill>
              <a:latin typeface="Comfortaa"/>
              <a:ea typeface="Times New Roman"/>
              <a:cs typeface="Arial"/>
            </a:endParaRPr>
          </a:p>
        </p:txBody>
      </p:sp>
    </p:spTree>
    <p:extLst>
      <p:ext uri="{BB962C8B-B14F-4D97-AF65-F5344CB8AC3E}">
        <p14:creationId xmlns:p14="http://schemas.microsoft.com/office/powerpoint/2010/main" val="16704787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116632"/>
            <a:ext cx="5206169"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Acknowledgements</a:t>
            </a:r>
            <a:endParaRPr lang="en-GB" sz="4800" b="1" dirty="0">
              <a:solidFill>
                <a:prstClr val="white"/>
              </a:solidFill>
              <a:latin typeface="Calibri"/>
            </a:endParaRPr>
          </a:p>
        </p:txBody>
      </p:sp>
      <p:sp>
        <p:nvSpPr>
          <p:cNvPr id="3" name="TextBox 2"/>
          <p:cNvSpPr txBox="1"/>
          <p:nvPr/>
        </p:nvSpPr>
        <p:spPr>
          <a:xfrm>
            <a:off x="683568" y="1300163"/>
            <a:ext cx="3528392" cy="390876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Calibri"/>
              </a:rPr>
              <a:t>Conclusions/presentations</a:t>
            </a:r>
          </a:p>
          <a:p>
            <a:pPr fontAlgn="auto">
              <a:spcBef>
                <a:spcPts val="0"/>
              </a:spcBef>
              <a:spcAft>
                <a:spcPts val="0"/>
              </a:spcAft>
            </a:pPr>
            <a:r>
              <a:rPr lang="en-GB" dirty="0" smtClean="0">
                <a:solidFill>
                  <a:prstClr val="black"/>
                </a:solidFill>
                <a:latin typeface="Calibri"/>
              </a:rPr>
              <a:t>Anthony </a:t>
            </a:r>
            <a:r>
              <a:rPr lang="en-GB" dirty="0" err="1" smtClean="0">
                <a:solidFill>
                  <a:prstClr val="black"/>
                </a:solidFill>
                <a:latin typeface="Calibri"/>
              </a:rPr>
              <a:t>Camilieri</a:t>
            </a:r>
            <a:r>
              <a:rPr lang="en-GB" dirty="0" smtClean="0">
                <a:solidFill>
                  <a:prstClr val="black"/>
                </a:solidFill>
                <a:latin typeface="Calibri"/>
              </a:rPr>
              <a:t> - KIC Malta</a:t>
            </a:r>
            <a:endParaRPr lang="en-GB" dirty="0">
              <a:solidFill>
                <a:prstClr val="black"/>
              </a:solidFill>
              <a:latin typeface="Calibri"/>
            </a:endParaRPr>
          </a:p>
          <a:p>
            <a:pPr fontAlgn="auto">
              <a:spcBef>
                <a:spcPts val="0"/>
              </a:spcBef>
              <a:spcAft>
                <a:spcPts val="0"/>
              </a:spcAft>
            </a:pPr>
            <a:endParaRPr lang="en-GB" b="1" dirty="0" smtClean="0">
              <a:solidFill>
                <a:prstClr val="black"/>
              </a:solidFill>
              <a:latin typeface="Calibri"/>
            </a:endParaRPr>
          </a:p>
          <a:p>
            <a:pPr fontAlgn="auto">
              <a:spcBef>
                <a:spcPts val="0"/>
              </a:spcBef>
              <a:spcAft>
                <a:spcPts val="0"/>
              </a:spcAft>
            </a:pPr>
            <a:r>
              <a:rPr lang="en-GB" b="1" dirty="0" smtClean="0">
                <a:solidFill>
                  <a:prstClr val="black"/>
                </a:solidFill>
                <a:latin typeface="Calibri"/>
              </a:rPr>
              <a:t>Research Leaders</a:t>
            </a:r>
          </a:p>
          <a:p>
            <a:pPr fontAlgn="auto">
              <a:spcBef>
                <a:spcPts val="0"/>
              </a:spcBef>
              <a:spcAft>
                <a:spcPts val="0"/>
              </a:spcAft>
            </a:pPr>
            <a:r>
              <a:rPr lang="en-GB" dirty="0" smtClean="0">
                <a:solidFill>
                  <a:prstClr val="black"/>
                </a:solidFill>
                <a:latin typeface="Calibri"/>
              </a:rPr>
              <a:t>Raimund Hudak – DHBW</a:t>
            </a:r>
          </a:p>
          <a:p>
            <a:pPr fontAlgn="auto">
              <a:spcBef>
                <a:spcPts val="0"/>
              </a:spcBef>
              <a:spcAft>
                <a:spcPts val="0"/>
              </a:spcAft>
            </a:pPr>
            <a:r>
              <a:rPr lang="en-GB" dirty="0" err="1" smtClean="0">
                <a:solidFill>
                  <a:prstClr val="black"/>
                </a:solidFill>
                <a:latin typeface="Calibri"/>
              </a:rPr>
              <a:t>Marek</a:t>
            </a:r>
            <a:r>
              <a:rPr lang="en-GB" dirty="0" smtClean="0">
                <a:solidFill>
                  <a:prstClr val="black"/>
                </a:solidFill>
                <a:latin typeface="Calibri"/>
              </a:rPr>
              <a:t> </a:t>
            </a:r>
            <a:r>
              <a:rPr lang="en-GB" dirty="0" err="1" smtClean="0">
                <a:solidFill>
                  <a:prstClr val="black"/>
                </a:solidFill>
                <a:latin typeface="Calibri"/>
              </a:rPr>
              <a:t>Frankowicz</a:t>
            </a:r>
            <a:r>
              <a:rPr lang="en-GB" dirty="0" smtClean="0">
                <a:solidFill>
                  <a:prstClr val="black"/>
                </a:solidFill>
                <a:latin typeface="Calibri"/>
              </a:rPr>
              <a:t> – PWSZTAR</a:t>
            </a:r>
          </a:p>
          <a:p>
            <a:pPr fontAlgn="auto">
              <a:spcBef>
                <a:spcPts val="0"/>
              </a:spcBef>
              <a:spcAft>
                <a:spcPts val="0"/>
              </a:spcAft>
            </a:pPr>
            <a:endParaRPr lang="en-GB" dirty="0" smtClean="0">
              <a:solidFill>
                <a:prstClr val="black"/>
              </a:solidFill>
              <a:latin typeface="Calibri"/>
            </a:endParaRPr>
          </a:p>
          <a:p>
            <a:pPr fontAlgn="auto">
              <a:spcBef>
                <a:spcPts val="0"/>
              </a:spcBef>
              <a:spcAft>
                <a:spcPts val="0"/>
              </a:spcAft>
            </a:pPr>
            <a:r>
              <a:rPr lang="en-GB" b="1" dirty="0" smtClean="0">
                <a:solidFill>
                  <a:prstClr val="black"/>
                </a:solidFill>
                <a:latin typeface="Calibri"/>
              </a:rPr>
              <a:t>Project Leaders</a:t>
            </a:r>
            <a:endParaRPr lang="en-GB" b="1" dirty="0">
              <a:solidFill>
                <a:prstClr val="black"/>
              </a:solidFill>
              <a:latin typeface="Calibri"/>
            </a:endParaRPr>
          </a:p>
          <a:p>
            <a:pPr fontAlgn="auto">
              <a:spcBef>
                <a:spcPts val="0"/>
              </a:spcBef>
              <a:spcAft>
                <a:spcPts val="0"/>
              </a:spcAft>
            </a:pPr>
            <a:r>
              <a:rPr lang="en-GB" dirty="0" smtClean="0">
                <a:solidFill>
                  <a:prstClr val="black"/>
                </a:solidFill>
                <a:latin typeface="Calibri"/>
              </a:rPr>
              <a:t>Stefan Delplace</a:t>
            </a:r>
          </a:p>
          <a:p>
            <a:pPr fontAlgn="auto">
              <a:spcBef>
                <a:spcPts val="0"/>
              </a:spcBef>
              <a:spcAft>
                <a:spcPts val="0"/>
              </a:spcAft>
            </a:pPr>
            <a:r>
              <a:rPr lang="en-GB" dirty="0" smtClean="0">
                <a:solidFill>
                  <a:prstClr val="black"/>
                </a:solidFill>
                <a:latin typeface="Calibri"/>
              </a:rPr>
              <a:t>Iva Voldanova, Marko Grdosic, Alexandre Wipf</a:t>
            </a:r>
          </a:p>
          <a:p>
            <a:pPr fontAlgn="auto">
              <a:spcBef>
                <a:spcPts val="0"/>
              </a:spcBef>
              <a:spcAft>
                <a:spcPts val="0"/>
              </a:spcAft>
            </a:pPr>
            <a:endParaRPr lang="en-GB" dirty="0">
              <a:solidFill>
                <a:prstClr val="black"/>
              </a:solidFill>
              <a:latin typeface="Calibri"/>
            </a:endParaRPr>
          </a:p>
          <a:p>
            <a:pPr fontAlgn="auto">
              <a:spcBef>
                <a:spcPts val="0"/>
              </a:spcBef>
              <a:spcAft>
                <a:spcPts val="0"/>
              </a:spcAft>
            </a:pPr>
            <a:r>
              <a:rPr lang="en-GB" sz="1400" dirty="0">
                <a:solidFill>
                  <a:prstClr val="black"/>
                </a:solidFill>
                <a:latin typeface="Calibri"/>
              </a:rPr>
              <a:t> </a:t>
            </a:r>
            <a:endParaRPr lang="en-GB" sz="1400" dirty="0" smtClean="0">
              <a:solidFill>
                <a:prstClr val="black"/>
              </a:solidFill>
              <a:latin typeface="Calibri"/>
            </a:endParaRPr>
          </a:p>
          <a:p>
            <a:pPr fontAlgn="auto">
              <a:spcBef>
                <a:spcPts val="0"/>
              </a:spcBef>
              <a:spcAft>
                <a:spcPts val="0"/>
              </a:spcAft>
            </a:pPr>
            <a:endParaRPr lang="en-GB" dirty="0" smtClean="0">
              <a:solidFill>
                <a:prstClr val="black"/>
              </a:solidFill>
              <a:latin typeface="Calibri"/>
            </a:endParaRPr>
          </a:p>
        </p:txBody>
      </p:sp>
      <p:sp>
        <p:nvSpPr>
          <p:cNvPr id="6" name="AutoShape 2" descr="Belgium"/>
          <p:cNvSpPr>
            <a:spLocks noChangeAspect="1" noChangeArrowheads="1"/>
          </p:cNvSpPr>
          <p:nvPr/>
        </p:nvSpPr>
        <p:spPr bwMode="auto">
          <a:xfrm>
            <a:off x="3606800" y="-1452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7" name="AutoShape 3" descr="Germany"/>
          <p:cNvSpPr>
            <a:spLocks noChangeAspect="1" noChangeArrowheads="1"/>
          </p:cNvSpPr>
          <p:nvPr/>
        </p:nvSpPr>
        <p:spPr bwMode="auto">
          <a:xfrm>
            <a:off x="2643188" y="-1163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8" name="AutoShape 4" descr="Malta"/>
          <p:cNvSpPr>
            <a:spLocks noChangeAspect="1" noChangeArrowheads="1"/>
          </p:cNvSpPr>
          <p:nvPr/>
        </p:nvSpPr>
        <p:spPr bwMode="auto">
          <a:xfrm>
            <a:off x="1671638" y="-874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9" name="AutoShape 5" descr="Slovenia"/>
          <p:cNvSpPr>
            <a:spLocks noChangeAspect="1" noChangeArrowheads="1"/>
          </p:cNvSpPr>
          <p:nvPr/>
        </p:nvSpPr>
        <p:spPr bwMode="auto">
          <a:xfrm>
            <a:off x="1722438" y="-585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0" name="AutoShape 6" descr="Czech Republic"/>
          <p:cNvSpPr>
            <a:spLocks noChangeAspect="1" noChangeArrowheads="1"/>
          </p:cNvSpPr>
          <p:nvPr/>
        </p:nvSpPr>
        <p:spPr bwMode="auto">
          <a:xfrm>
            <a:off x="3373438" y="-2968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1" name="AutoShape 7" descr="Estonia"/>
          <p:cNvSpPr>
            <a:spLocks noChangeAspect="1" noChangeArrowheads="1"/>
          </p:cNvSpPr>
          <p:nvPr/>
        </p:nvSpPr>
        <p:spPr bwMode="auto">
          <a:xfrm>
            <a:off x="3011488"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2" name="AutoShape 8" descr="Belgium"/>
          <p:cNvSpPr>
            <a:spLocks noChangeAspect="1" noChangeArrowheads="1"/>
          </p:cNvSpPr>
          <p:nvPr/>
        </p:nvSpPr>
        <p:spPr bwMode="auto">
          <a:xfrm>
            <a:off x="1982788" y="280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3" name="AutoShape 9" descr="France"/>
          <p:cNvSpPr>
            <a:spLocks noChangeAspect="1" noChangeArrowheads="1"/>
          </p:cNvSpPr>
          <p:nvPr/>
        </p:nvSpPr>
        <p:spPr bwMode="auto">
          <a:xfrm>
            <a:off x="3144838" y="56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4" name="AutoShape 10" descr="Portugal"/>
          <p:cNvSpPr>
            <a:spLocks noChangeAspect="1" noChangeArrowheads="1"/>
          </p:cNvSpPr>
          <p:nvPr/>
        </p:nvSpPr>
        <p:spPr bwMode="auto">
          <a:xfrm>
            <a:off x="3284538" y="858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5" name="AutoShape 11" descr="Poland"/>
          <p:cNvSpPr>
            <a:spLocks noChangeAspect="1" noChangeArrowheads="1"/>
          </p:cNvSpPr>
          <p:nvPr/>
        </p:nvSpPr>
        <p:spPr bwMode="auto">
          <a:xfrm>
            <a:off x="2763838" y="1147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6" name="AutoShape 12" descr="Croatia"/>
          <p:cNvSpPr>
            <a:spLocks noChangeAspect="1" noChangeArrowheads="1"/>
          </p:cNvSpPr>
          <p:nvPr/>
        </p:nvSpPr>
        <p:spPr bwMode="auto">
          <a:xfrm>
            <a:off x="1811338" y="14366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endParaRPr>
          </a:p>
        </p:txBody>
      </p:sp>
      <p:sp>
        <p:nvSpPr>
          <p:cNvPr id="17" name="Rectangle 16"/>
          <p:cNvSpPr/>
          <p:nvPr/>
        </p:nvSpPr>
        <p:spPr>
          <a:xfrm>
            <a:off x="4427984" y="1147217"/>
            <a:ext cx="4572000" cy="4555093"/>
          </a:xfrm>
          <a:prstGeom prst="rect">
            <a:avLst/>
          </a:prstGeom>
        </p:spPr>
        <p:txBody>
          <a:bodyPr>
            <a:spAutoFit/>
          </a:bodyPr>
          <a:lstStyle/>
          <a:p>
            <a:pPr fontAlgn="auto">
              <a:spcBef>
                <a:spcPts val="0"/>
              </a:spcBef>
              <a:spcAft>
                <a:spcPts val="0"/>
              </a:spcAft>
            </a:pPr>
            <a:r>
              <a:rPr lang="en-GB" b="1" dirty="0">
                <a:solidFill>
                  <a:prstClr val="black"/>
                </a:solidFill>
                <a:latin typeface="Calibri"/>
              </a:rPr>
              <a:t>HAPHE Consortium</a:t>
            </a:r>
          </a:p>
          <a:p>
            <a:pPr marL="285750" indent="-285750" fontAlgn="auto">
              <a:spcBef>
                <a:spcPts val="0"/>
              </a:spcBef>
              <a:spcAft>
                <a:spcPts val="0"/>
              </a:spcAft>
              <a:buFont typeface="Arial" panose="020B0604020202020204" pitchFamily="34" charset="0"/>
              <a:buChar char="•"/>
            </a:pPr>
            <a:r>
              <a:rPr lang="en-GB" sz="1600" dirty="0">
                <a:solidFill>
                  <a:prstClr val="black"/>
                </a:solidFill>
                <a:latin typeface="Calibri"/>
              </a:rPr>
              <a:t>European Association of Institutions in Higher Education (EURASHE</a:t>
            </a:r>
            <a:r>
              <a:rPr lang="en-GB" sz="1600" dirty="0" smtClean="0">
                <a:solidFill>
                  <a:prstClr val="black"/>
                </a:solidFill>
                <a:latin typeface="Calibri"/>
              </a:rPr>
              <a:t>)</a:t>
            </a:r>
            <a:r>
              <a:rPr lang="en-GB" sz="1600" dirty="0">
                <a:solidFill>
                  <a:prstClr val="black"/>
                </a:solidFill>
                <a:latin typeface="Calibri"/>
              </a:rPr>
              <a:t>    </a:t>
            </a:r>
          </a:p>
          <a:p>
            <a:pPr marL="285750" indent="-285750" fontAlgn="auto">
              <a:spcBef>
                <a:spcPts val="0"/>
              </a:spcBef>
              <a:spcAft>
                <a:spcPts val="0"/>
              </a:spcAft>
              <a:buFont typeface="Arial" panose="020B0604020202020204" pitchFamily="34" charset="0"/>
              <a:buChar char="•"/>
            </a:pPr>
            <a:r>
              <a:rPr lang="en-GB" sz="1600" dirty="0">
                <a:solidFill>
                  <a:prstClr val="black"/>
                </a:solidFill>
                <a:latin typeface="Calibri"/>
              </a:rPr>
              <a:t>Cooperative State University Baden Wurttemberg </a:t>
            </a:r>
          </a:p>
          <a:p>
            <a:pPr marL="285750" indent="-285750" fontAlgn="auto">
              <a:spcBef>
                <a:spcPts val="0"/>
              </a:spcBef>
              <a:spcAft>
                <a:spcPts val="0"/>
              </a:spcAft>
              <a:buFont typeface="Arial" panose="020B0604020202020204" pitchFamily="34" charset="0"/>
              <a:buChar char="•"/>
            </a:pPr>
            <a:r>
              <a:rPr lang="en-GB" sz="1600" dirty="0">
                <a:solidFill>
                  <a:prstClr val="black"/>
                </a:solidFill>
                <a:latin typeface="Calibri"/>
              </a:rPr>
              <a:t>Knowledge Innovation </a:t>
            </a:r>
            <a:r>
              <a:rPr lang="en-GB" sz="1600" dirty="0" smtClean="0">
                <a:solidFill>
                  <a:prstClr val="black"/>
                </a:solidFill>
                <a:latin typeface="Calibri"/>
              </a:rPr>
              <a:t>Centre</a:t>
            </a:r>
            <a:endParaRPr lang="en-GB" sz="16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1600" dirty="0" err="1">
                <a:solidFill>
                  <a:prstClr val="black"/>
                </a:solidFill>
                <a:latin typeface="Calibri"/>
              </a:rPr>
              <a:t>Skupnost</a:t>
            </a:r>
            <a:r>
              <a:rPr lang="en-GB" sz="1600" dirty="0">
                <a:solidFill>
                  <a:prstClr val="black"/>
                </a:solidFill>
                <a:latin typeface="Calibri"/>
              </a:rPr>
              <a:t> </a:t>
            </a:r>
            <a:r>
              <a:rPr lang="en-GB" sz="1600" dirty="0" err="1">
                <a:solidFill>
                  <a:prstClr val="black"/>
                </a:solidFill>
                <a:latin typeface="Calibri"/>
              </a:rPr>
              <a:t>Višjih</a:t>
            </a:r>
            <a:r>
              <a:rPr lang="en-GB" sz="1600" dirty="0">
                <a:solidFill>
                  <a:prstClr val="black"/>
                </a:solidFill>
                <a:latin typeface="Calibri"/>
              </a:rPr>
              <a:t> </a:t>
            </a:r>
            <a:r>
              <a:rPr lang="en-GB" sz="1600" dirty="0" err="1">
                <a:solidFill>
                  <a:prstClr val="black"/>
                </a:solidFill>
                <a:latin typeface="Calibri"/>
              </a:rPr>
              <a:t>Strokovnih</a:t>
            </a:r>
            <a:r>
              <a:rPr lang="en-GB" sz="1600" dirty="0">
                <a:solidFill>
                  <a:prstClr val="black"/>
                </a:solidFill>
                <a:latin typeface="Calibri"/>
              </a:rPr>
              <a:t> </a:t>
            </a:r>
            <a:r>
              <a:rPr lang="en-GB" sz="1600" dirty="0" err="1" smtClean="0">
                <a:solidFill>
                  <a:prstClr val="black"/>
                </a:solidFill>
                <a:latin typeface="Calibri"/>
              </a:rPr>
              <a:t>Šol</a:t>
            </a:r>
            <a:r>
              <a:rPr lang="en-GB" sz="1600" dirty="0">
                <a:solidFill>
                  <a:prstClr val="black"/>
                </a:solidFill>
                <a:latin typeface="Calibri"/>
              </a:rPr>
              <a:t>            </a:t>
            </a:r>
          </a:p>
          <a:p>
            <a:pPr marL="285750" indent="-285750" fontAlgn="auto">
              <a:spcBef>
                <a:spcPts val="0"/>
              </a:spcBef>
              <a:spcAft>
                <a:spcPts val="0"/>
              </a:spcAft>
              <a:buFont typeface="Arial" panose="020B0604020202020204" pitchFamily="34" charset="0"/>
              <a:buChar char="•"/>
            </a:pPr>
            <a:r>
              <a:rPr lang="en-GB" sz="1600" dirty="0">
                <a:solidFill>
                  <a:prstClr val="black"/>
                </a:solidFill>
                <a:latin typeface="Calibri"/>
              </a:rPr>
              <a:t>Czech Association of Schools of Professional Higher </a:t>
            </a:r>
            <a:r>
              <a:rPr lang="en-GB" sz="1600" dirty="0" smtClean="0">
                <a:solidFill>
                  <a:prstClr val="black"/>
                </a:solidFill>
                <a:latin typeface="Calibri"/>
              </a:rPr>
              <a:t>Education</a:t>
            </a:r>
            <a:endParaRPr lang="en-GB" sz="16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1600" dirty="0" err="1">
                <a:solidFill>
                  <a:prstClr val="black"/>
                </a:solidFill>
                <a:latin typeface="Calibri"/>
              </a:rPr>
              <a:t>Tallinna</a:t>
            </a:r>
            <a:r>
              <a:rPr lang="en-GB" sz="1600" dirty="0">
                <a:solidFill>
                  <a:prstClr val="black"/>
                </a:solidFill>
                <a:latin typeface="Calibri"/>
              </a:rPr>
              <a:t> </a:t>
            </a:r>
            <a:r>
              <a:rPr lang="en-GB" sz="1600" dirty="0" err="1">
                <a:solidFill>
                  <a:prstClr val="black"/>
                </a:solidFill>
                <a:latin typeface="Calibri"/>
              </a:rPr>
              <a:t>Tehnikakõrgkool</a:t>
            </a:r>
            <a:r>
              <a:rPr lang="en-GB" sz="1600" dirty="0">
                <a:solidFill>
                  <a:prstClr val="black"/>
                </a:solidFill>
                <a:latin typeface="Calibri"/>
              </a:rPr>
              <a:t> University of Applied </a:t>
            </a:r>
            <a:r>
              <a:rPr lang="en-GB" sz="1600" dirty="0" smtClean="0">
                <a:solidFill>
                  <a:prstClr val="black"/>
                </a:solidFill>
                <a:latin typeface="Calibri"/>
              </a:rPr>
              <a:t>Science</a:t>
            </a:r>
            <a:r>
              <a:rPr lang="en-GB" sz="1600" dirty="0">
                <a:solidFill>
                  <a:prstClr val="black"/>
                </a:solidFill>
                <a:latin typeface="Calibri"/>
              </a:rPr>
              <a:t>      </a:t>
            </a:r>
          </a:p>
          <a:p>
            <a:pPr marL="285750" indent="-285750" fontAlgn="auto">
              <a:spcBef>
                <a:spcPts val="0"/>
              </a:spcBef>
              <a:spcAft>
                <a:spcPts val="0"/>
              </a:spcAft>
              <a:buFont typeface="Arial" panose="020B0604020202020204" pitchFamily="34" charset="0"/>
              <a:buChar char="•"/>
            </a:pPr>
            <a:r>
              <a:rPr lang="en-GB" sz="1600" dirty="0" err="1">
                <a:solidFill>
                  <a:prstClr val="black"/>
                </a:solidFill>
                <a:latin typeface="Calibri"/>
              </a:rPr>
              <a:t>Vlaamse</a:t>
            </a:r>
            <a:r>
              <a:rPr lang="en-GB" sz="1600" dirty="0">
                <a:solidFill>
                  <a:prstClr val="black"/>
                </a:solidFill>
                <a:latin typeface="Calibri"/>
              </a:rPr>
              <a:t> </a:t>
            </a:r>
            <a:r>
              <a:rPr lang="en-GB" sz="1600" dirty="0" err="1">
                <a:solidFill>
                  <a:prstClr val="black"/>
                </a:solidFill>
                <a:latin typeface="Calibri"/>
              </a:rPr>
              <a:t>Hogescholenraad</a:t>
            </a:r>
            <a:r>
              <a:rPr lang="en-GB" sz="1600" dirty="0">
                <a:solidFill>
                  <a:prstClr val="black"/>
                </a:solidFill>
                <a:latin typeface="Calibri"/>
              </a:rPr>
              <a:t> (</a:t>
            </a:r>
            <a:r>
              <a:rPr lang="en-GB" sz="1600" dirty="0" err="1">
                <a:solidFill>
                  <a:prstClr val="black"/>
                </a:solidFill>
                <a:latin typeface="Calibri"/>
              </a:rPr>
              <a:t>Vlhora</a:t>
            </a:r>
            <a:r>
              <a:rPr lang="en-GB" sz="1600" dirty="0" smtClean="0">
                <a:solidFill>
                  <a:prstClr val="black"/>
                </a:solidFill>
                <a:latin typeface="Calibri"/>
              </a:rPr>
              <a:t>)</a:t>
            </a:r>
            <a:r>
              <a:rPr lang="en-GB" sz="1600" dirty="0">
                <a:solidFill>
                  <a:prstClr val="black"/>
                </a:solidFill>
                <a:latin typeface="Calibri"/>
              </a:rPr>
              <a:t> </a:t>
            </a:r>
          </a:p>
          <a:p>
            <a:pPr marL="285750" indent="-285750" fontAlgn="auto">
              <a:spcBef>
                <a:spcPts val="0"/>
              </a:spcBef>
              <a:spcAft>
                <a:spcPts val="0"/>
              </a:spcAft>
              <a:buFont typeface="Arial" panose="020B0604020202020204" pitchFamily="34" charset="0"/>
              <a:buChar char="•"/>
            </a:pPr>
            <a:r>
              <a:rPr lang="en-GB" sz="1600" dirty="0">
                <a:solidFill>
                  <a:prstClr val="black"/>
                </a:solidFill>
                <a:latin typeface="Calibri"/>
              </a:rPr>
              <a:t>Association of University Institutes of Technology </a:t>
            </a:r>
            <a:r>
              <a:rPr lang="en-GB" sz="1600" dirty="0" smtClean="0">
                <a:solidFill>
                  <a:prstClr val="black"/>
                </a:solidFill>
                <a:latin typeface="Calibri"/>
              </a:rPr>
              <a:t>Directors</a:t>
            </a:r>
            <a:endParaRPr lang="en-GB" sz="16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1600" dirty="0" err="1">
                <a:solidFill>
                  <a:prstClr val="black"/>
                </a:solidFill>
                <a:latin typeface="Calibri"/>
              </a:rPr>
              <a:t>Conselho</a:t>
            </a:r>
            <a:r>
              <a:rPr lang="en-GB" sz="1600" dirty="0">
                <a:solidFill>
                  <a:prstClr val="black"/>
                </a:solidFill>
                <a:latin typeface="Calibri"/>
              </a:rPr>
              <a:t> </a:t>
            </a:r>
            <a:r>
              <a:rPr lang="en-GB" sz="1600" dirty="0" err="1">
                <a:solidFill>
                  <a:prstClr val="black"/>
                </a:solidFill>
                <a:latin typeface="Calibri"/>
              </a:rPr>
              <a:t>Coordenador</a:t>
            </a:r>
            <a:r>
              <a:rPr lang="en-GB" sz="1600" dirty="0">
                <a:solidFill>
                  <a:prstClr val="black"/>
                </a:solidFill>
                <a:latin typeface="Calibri"/>
              </a:rPr>
              <a:t> dos </a:t>
            </a:r>
            <a:r>
              <a:rPr lang="en-GB" sz="1600" dirty="0" err="1">
                <a:solidFill>
                  <a:prstClr val="black"/>
                </a:solidFill>
                <a:latin typeface="Calibri"/>
              </a:rPr>
              <a:t>Institutos</a:t>
            </a:r>
            <a:r>
              <a:rPr lang="en-GB" sz="1600" dirty="0">
                <a:solidFill>
                  <a:prstClr val="black"/>
                </a:solidFill>
                <a:latin typeface="Calibri"/>
              </a:rPr>
              <a:t> </a:t>
            </a:r>
            <a:r>
              <a:rPr lang="en-GB" sz="1600" dirty="0" err="1">
                <a:solidFill>
                  <a:prstClr val="black"/>
                </a:solidFill>
                <a:latin typeface="Calibri"/>
              </a:rPr>
              <a:t>Superiores</a:t>
            </a:r>
            <a:r>
              <a:rPr lang="en-GB" sz="1600" dirty="0">
                <a:solidFill>
                  <a:prstClr val="black"/>
                </a:solidFill>
                <a:latin typeface="Calibri"/>
              </a:rPr>
              <a:t> </a:t>
            </a:r>
            <a:r>
              <a:rPr lang="en-GB" sz="1600" dirty="0" err="1" smtClean="0">
                <a:solidFill>
                  <a:prstClr val="black"/>
                </a:solidFill>
                <a:latin typeface="Calibri"/>
              </a:rPr>
              <a:t>Politécnicos</a:t>
            </a:r>
            <a:endParaRPr lang="en-GB" sz="16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1600" dirty="0" err="1">
                <a:solidFill>
                  <a:prstClr val="black"/>
                </a:solidFill>
                <a:latin typeface="Calibri"/>
              </a:rPr>
              <a:t>Państwowa</a:t>
            </a:r>
            <a:r>
              <a:rPr lang="en-GB" sz="1600" dirty="0">
                <a:solidFill>
                  <a:prstClr val="black"/>
                </a:solidFill>
                <a:latin typeface="Calibri"/>
              </a:rPr>
              <a:t> </a:t>
            </a:r>
            <a:r>
              <a:rPr lang="en-GB" sz="1600" dirty="0" err="1">
                <a:solidFill>
                  <a:prstClr val="black"/>
                </a:solidFill>
                <a:latin typeface="Calibri"/>
              </a:rPr>
              <a:t>Wyższa</a:t>
            </a:r>
            <a:r>
              <a:rPr lang="en-GB" sz="1600" dirty="0">
                <a:solidFill>
                  <a:prstClr val="black"/>
                </a:solidFill>
                <a:latin typeface="Calibri"/>
              </a:rPr>
              <a:t> </a:t>
            </a:r>
            <a:r>
              <a:rPr lang="en-GB" sz="1600" dirty="0" err="1">
                <a:solidFill>
                  <a:prstClr val="black"/>
                </a:solidFill>
                <a:latin typeface="Calibri"/>
              </a:rPr>
              <a:t>Szkoła</a:t>
            </a:r>
            <a:r>
              <a:rPr lang="en-GB" sz="1600" dirty="0">
                <a:solidFill>
                  <a:prstClr val="black"/>
                </a:solidFill>
                <a:latin typeface="Calibri"/>
              </a:rPr>
              <a:t> </a:t>
            </a:r>
            <a:r>
              <a:rPr lang="en-GB" sz="1600" dirty="0" err="1">
                <a:solidFill>
                  <a:prstClr val="black"/>
                </a:solidFill>
                <a:latin typeface="Calibri"/>
              </a:rPr>
              <a:t>Zawodowa</a:t>
            </a:r>
            <a:r>
              <a:rPr lang="en-GB" sz="1600" dirty="0">
                <a:solidFill>
                  <a:prstClr val="black"/>
                </a:solidFill>
                <a:latin typeface="Calibri"/>
              </a:rPr>
              <a:t> w </a:t>
            </a:r>
            <a:r>
              <a:rPr lang="en-GB" sz="1600" dirty="0" err="1" smtClean="0">
                <a:solidFill>
                  <a:prstClr val="black"/>
                </a:solidFill>
                <a:latin typeface="Calibri"/>
              </a:rPr>
              <a:t>Tarnowie</a:t>
            </a:r>
            <a:r>
              <a:rPr lang="en-GB" sz="1600" dirty="0" smtClean="0">
                <a:solidFill>
                  <a:prstClr val="black"/>
                </a:solidFill>
                <a:latin typeface="Calibri"/>
              </a:rPr>
              <a:t>  </a:t>
            </a:r>
            <a:r>
              <a:rPr lang="en-GB" sz="1600" dirty="0">
                <a:solidFill>
                  <a:prstClr val="black"/>
                </a:solidFill>
                <a:latin typeface="Calibri"/>
              </a:rPr>
              <a:t>         </a:t>
            </a:r>
          </a:p>
          <a:p>
            <a:pPr marL="285750" indent="-285750" fontAlgn="auto">
              <a:spcBef>
                <a:spcPts val="0"/>
              </a:spcBef>
              <a:spcAft>
                <a:spcPts val="0"/>
              </a:spcAft>
              <a:buFont typeface="Arial" panose="020B0604020202020204" pitchFamily="34" charset="0"/>
              <a:buChar char="•"/>
            </a:pPr>
            <a:r>
              <a:rPr lang="en-GB" sz="1600" dirty="0" err="1">
                <a:solidFill>
                  <a:prstClr val="black"/>
                </a:solidFill>
                <a:latin typeface="Calibri"/>
              </a:rPr>
              <a:t>Vijeće</a:t>
            </a:r>
            <a:r>
              <a:rPr lang="en-GB" sz="1600" dirty="0">
                <a:solidFill>
                  <a:prstClr val="black"/>
                </a:solidFill>
                <a:latin typeface="Calibri"/>
              </a:rPr>
              <a:t> </a:t>
            </a:r>
            <a:r>
              <a:rPr lang="en-GB" sz="1600" dirty="0" err="1">
                <a:solidFill>
                  <a:prstClr val="black"/>
                </a:solidFill>
                <a:latin typeface="Calibri"/>
              </a:rPr>
              <a:t>veleučilišta</a:t>
            </a:r>
            <a:r>
              <a:rPr lang="en-GB" sz="1600" dirty="0">
                <a:solidFill>
                  <a:prstClr val="black"/>
                </a:solidFill>
                <a:latin typeface="Calibri"/>
              </a:rPr>
              <a:t> </a:t>
            </a:r>
            <a:r>
              <a:rPr lang="en-GB" sz="1600" dirty="0" err="1">
                <a:solidFill>
                  <a:prstClr val="black"/>
                </a:solidFill>
                <a:latin typeface="Calibri"/>
              </a:rPr>
              <a:t>i</a:t>
            </a:r>
            <a:r>
              <a:rPr lang="en-GB" sz="1600" dirty="0">
                <a:solidFill>
                  <a:prstClr val="black"/>
                </a:solidFill>
                <a:latin typeface="Calibri"/>
              </a:rPr>
              <a:t> </a:t>
            </a:r>
            <a:r>
              <a:rPr lang="en-GB" sz="1600" dirty="0" err="1">
                <a:solidFill>
                  <a:prstClr val="black"/>
                </a:solidFill>
                <a:latin typeface="Calibri"/>
              </a:rPr>
              <a:t>visokih</a:t>
            </a:r>
            <a:r>
              <a:rPr lang="en-GB" sz="1600" dirty="0">
                <a:solidFill>
                  <a:prstClr val="black"/>
                </a:solidFill>
                <a:latin typeface="Calibri"/>
              </a:rPr>
              <a:t> </a:t>
            </a:r>
            <a:r>
              <a:rPr lang="en-GB" sz="1600" dirty="0" err="1" smtClean="0">
                <a:solidFill>
                  <a:prstClr val="black"/>
                </a:solidFill>
                <a:latin typeface="Calibri"/>
              </a:rPr>
              <a:t>škola</a:t>
            </a:r>
            <a:endParaRPr lang="en-GB" sz="1600" dirty="0">
              <a:solidFill>
                <a:prstClr val="black"/>
              </a:solidFill>
              <a:latin typeface="Calibri"/>
            </a:endParaRPr>
          </a:p>
        </p:txBody>
      </p:sp>
      <p:sp>
        <p:nvSpPr>
          <p:cNvPr id="18" name="Content Placeholder 2"/>
          <p:cNvSpPr txBox="1">
            <a:spLocks/>
          </p:cNvSpPr>
          <p:nvPr/>
        </p:nvSpPr>
        <p:spPr>
          <a:xfrm>
            <a:off x="4536431" y="5590644"/>
            <a:ext cx="4673554" cy="1242984"/>
          </a:xfrm>
          <a:prstGeom prst="rect">
            <a:avLst/>
          </a:prstGeom>
          <a:solidFill>
            <a:schemeClr val="bg1">
              <a:alpha val="60000"/>
            </a:schemeClr>
          </a:solidFill>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rgbClr val="2E67B2"/>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E67B2"/>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E67B2"/>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E67B2"/>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E67B2"/>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sl-SI" sz="800" b="1" dirty="0" smtClean="0">
                <a:solidFill>
                  <a:schemeClr val="tx2"/>
                </a:solidFill>
              </a:rPr>
              <a:t>Released under a C</a:t>
            </a:r>
            <a:r>
              <a:rPr lang="en-US" sz="800" b="1" dirty="0" err="1" smtClean="0">
                <a:solidFill>
                  <a:schemeClr val="tx2"/>
                </a:solidFill>
              </a:rPr>
              <a:t>reative</a:t>
            </a:r>
            <a:r>
              <a:rPr lang="en-US" sz="800" b="1" dirty="0" smtClean="0">
                <a:solidFill>
                  <a:schemeClr val="tx2"/>
                </a:solidFill>
              </a:rPr>
              <a:t> Commons Attribution</a:t>
            </a:r>
            <a:r>
              <a:rPr lang="sl-SI" sz="800" b="1" dirty="0" smtClean="0">
                <a:solidFill>
                  <a:schemeClr val="tx2"/>
                </a:solidFill>
              </a:rPr>
              <a:t> S</a:t>
            </a:r>
            <a:r>
              <a:rPr lang="en-US" sz="800" b="1" dirty="0" err="1" smtClean="0">
                <a:solidFill>
                  <a:schemeClr val="tx2"/>
                </a:solidFill>
              </a:rPr>
              <a:t>hareAlike</a:t>
            </a:r>
            <a:r>
              <a:rPr lang="en-US" sz="800" b="1" dirty="0" smtClean="0">
                <a:solidFill>
                  <a:schemeClr val="tx2"/>
                </a:solidFill>
              </a:rPr>
              <a:t> </a:t>
            </a:r>
            <a:r>
              <a:rPr lang="sl-SI" sz="800" b="1" dirty="0" smtClean="0">
                <a:solidFill>
                  <a:schemeClr val="tx2"/>
                </a:solidFill>
              </a:rPr>
              <a:t>3</a:t>
            </a:r>
            <a:r>
              <a:rPr lang="en-US" sz="800" b="1" dirty="0" smtClean="0">
                <a:solidFill>
                  <a:schemeClr val="tx2"/>
                </a:solidFill>
              </a:rPr>
              <a:t>.0 Belgium License</a:t>
            </a:r>
            <a:endParaRPr lang="sl-SI" sz="800" b="1" dirty="0" smtClean="0">
              <a:solidFill>
                <a:schemeClr val="tx2"/>
              </a:solidFill>
            </a:endParaRPr>
          </a:p>
          <a:p>
            <a:pPr marL="114300" indent="0">
              <a:buFont typeface="Arial" pitchFamily="34" charset="0"/>
              <a:buNone/>
              <a:defRPr/>
            </a:pPr>
            <a:endParaRPr lang="sl-SI" sz="800" b="1" dirty="0" smtClean="0">
              <a:solidFill>
                <a:schemeClr val="tx2"/>
              </a:solidFill>
            </a:endParaRPr>
          </a:p>
          <a:p>
            <a:pPr marL="0" indent="0">
              <a:buNone/>
              <a:defRPr/>
            </a:pPr>
            <a:r>
              <a:rPr lang="en-US" sz="800" b="1" dirty="0" smtClean="0">
                <a:solidFill>
                  <a:schemeClr val="tx2"/>
                </a:solidFill>
              </a:rPr>
              <a:t>You are free:</a:t>
            </a:r>
            <a:endParaRPr lang="sl-SI" sz="800" b="1" dirty="0">
              <a:solidFill>
                <a:schemeClr val="tx2"/>
              </a:solidFill>
            </a:endParaRPr>
          </a:p>
          <a:p>
            <a:pPr marL="174625" indent="-174625">
              <a:defRPr/>
            </a:pPr>
            <a:r>
              <a:rPr lang="en-US" sz="800" b="1" dirty="0" smtClean="0">
                <a:solidFill>
                  <a:schemeClr val="tx2"/>
                </a:solidFill>
              </a:rPr>
              <a:t>to Share</a:t>
            </a:r>
            <a:r>
              <a:rPr lang="en-US" sz="800" dirty="0" smtClean="0">
                <a:solidFill>
                  <a:schemeClr val="tx2"/>
                </a:solidFill>
              </a:rPr>
              <a:t> — to copy, distribute and transmit the work</a:t>
            </a:r>
            <a:endParaRPr lang="sl-SI" sz="800" dirty="0">
              <a:solidFill>
                <a:schemeClr val="tx2"/>
              </a:solidFill>
            </a:endParaRPr>
          </a:p>
          <a:p>
            <a:pPr marL="174625" indent="-174625">
              <a:defRPr/>
            </a:pPr>
            <a:r>
              <a:rPr lang="en-US" sz="800" b="1" dirty="0" smtClean="0">
                <a:solidFill>
                  <a:schemeClr val="tx2"/>
                </a:solidFill>
              </a:rPr>
              <a:t>to Remix</a:t>
            </a:r>
            <a:r>
              <a:rPr lang="en-US" sz="800" dirty="0" smtClean="0">
                <a:solidFill>
                  <a:schemeClr val="tx2"/>
                </a:solidFill>
              </a:rPr>
              <a:t> — to adapt the work</a:t>
            </a:r>
            <a:endParaRPr lang="sl-SI" sz="800" dirty="0" smtClean="0">
              <a:solidFill>
                <a:schemeClr val="tx2"/>
              </a:solidFill>
            </a:endParaRPr>
          </a:p>
          <a:p>
            <a:pPr marL="0" indent="0">
              <a:buNone/>
              <a:defRPr/>
            </a:pPr>
            <a:endParaRPr lang="sl-SI" sz="800" b="1" dirty="0">
              <a:solidFill>
                <a:schemeClr val="tx2"/>
              </a:solidFill>
            </a:endParaRPr>
          </a:p>
          <a:p>
            <a:pPr marL="0" indent="0">
              <a:buNone/>
              <a:defRPr/>
            </a:pPr>
            <a:endParaRPr lang="sl-SI" sz="800" b="1" dirty="0" smtClean="0">
              <a:solidFill>
                <a:schemeClr val="tx2"/>
              </a:solidFill>
            </a:endParaRPr>
          </a:p>
          <a:p>
            <a:pPr marL="0" indent="0">
              <a:buNone/>
              <a:defRPr/>
            </a:pPr>
            <a:endParaRPr lang="sl-SI" sz="800" b="1" dirty="0">
              <a:solidFill>
                <a:schemeClr val="tx2"/>
              </a:solidFill>
            </a:endParaRPr>
          </a:p>
          <a:p>
            <a:pPr marL="0" indent="0">
              <a:buNone/>
              <a:defRPr/>
            </a:pPr>
            <a:r>
              <a:rPr lang="sl-SI" sz="800" b="1" dirty="0" smtClean="0">
                <a:solidFill>
                  <a:schemeClr val="tx2"/>
                </a:solidFill>
              </a:rPr>
              <a:t>Under the following conditions:</a:t>
            </a:r>
          </a:p>
          <a:p>
            <a:pPr marL="0" indent="0">
              <a:buNone/>
              <a:defRPr/>
            </a:pPr>
            <a:r>
              <a:rPr lang="en-US" sz="800" b="1" dirty="0" smtClean="0">
                <a:solidFill>
                  <a:schemeClr val="tx2"/>
                </a:solidFill>
              </a:rPr>
              <a:t>Attribution</a:t>
            </a:r>
            <a:r>
              <a:rPr lang="en-US" sz="800" dirty="0" smtClean="0">
                <a:solidFill>
                  <a:schemeClr val="tx2"/>
                </a:solidFill>
              </a:rPr>
              <a:t> — You must attribute the work in the manner specified by the author or licensor (but not in any way that suggests that they endorse you or your use of the work).</a:t>
            </a:r>
            <a:endParaRPr lang="sl-SI" sz="800" dirty="0">
              <a:solidFill>
                <a:schemeClr val="tx2"/>
              </a:solidFill>
            </a:endParaRPr>
          </a:p>
          <a:p>
            <a:pPr marL="0" indent="0">
              <a:buNone/>
              <a:defRPr/>
            </a:pPr>
            <a:r>
              <a:rPr lang="en-US" sz="800" b="1" dirty="0" smtClean="0">
                <a:solidFill>
                  <a:schemeClr val="tx2"/>
                </a:solidFill>
              </a:rPr>
              <a:t>Share Alike</a:t>
            </a:r>
            <a:r>
              <a:rPr lang="en-US" sz="800" dirty="0" smtClean="0">
                <a:solidFill>
                  <a:schemeClr val="tx2"/>
                </a:solidFill>
              </a:rPr>
              <a:t> — If you alter, transform, or build upon this work, you may distribute the resulting work only under the same or similar license to this one.</a:t>
            </a:r>
          </a:p>
          <a:p>
            <a:pPr marL="114300" indent="0">
              <a:buFont typeface="Arial" pitchFamily="34" charset="0"/>
              <a:buNone/>
              <a:defRPr/>
            </a:pPr>
            <a:endParaRPr lang="sl-SI" sz="1200" b="1" dirty="0"/>
          </a:p>
        </p:txBody>
      </p:sp>
      <p:sp>
        <p:nvSpPr>
          <p:cNvPr id="19" name="TextBox 5"/>
          <p:cNvSpPr txBox="1"/>
          <p:nvPr/>
        </p:nvSpPr>
        <p:spPr>
          <a:xfrm>
            <a:off x="952001" y="5431001"/>
            <a:ext cx="3024336" cy="1477328"/>
          </a:xfrm>
          <a:prstGeom prst="rect">
            <a:avLst/>
          </a:prstGeom>
          <a:noFill/>
        </p:spPr>
        <p:txBody>
          <a:bodyPr wrap="square" rtlCol="0">
            <a:spAutoFit/>
          </a:bodyPr>
          <a:lstStyle/>
          <a:p>
            <a:r>
              <a:rPr lang="en-GB" sz="1200" dirty="0"/>
              <a:t>This project has been funded with support from the European Commission. This publication reflects the views only of the authors, and the Commission cannot be held responsible for any use which may be made of the information contained therein.</a:t>
            </a:r>
          </a:p>
          <a:p>
            <a:endParaRPr lang="en-GB" dirty="0"/>
          </a:p>
        </p:txBody>
      </p:sp>
      <p:pic>
        <p:nvPicPr>
          <p:cNvPr id="20"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47247" y="4836899"/>
            <a:ext cx="1799590" cy="753745"/>
          </a:xfrm>
          <a:prstGeom prst="rect">
            <a:avLst/>
          </a:prstGeom>
          <a:noFill/>
          <a:ln>
            <a:noFill/>
          </a:ln>
        </p:spPr>
      </p:pic>
    </p:spTree>
    <p:extLst>
      <p:ext uri="{BB962C8B-B14F-4D97-AF65-F5344CB8AC3E}">
        <p14:creationId xmlns:p14="http://schemas.microsoft.com/office/powerpoint/2010/main" val="249259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EURASHE strategy</a:t>
            </a:r>
            <a:endParaRPr lang="en-GB"/>
          </a:p>
        </p:txBody>
      </p:sp>
      <p:sp>
        <p:nvSpPr>
          <p:cNvPr id="4" name="Slide Number Placeholder 3"/>
          <p:cNvSpPr>
            <a:spLocks noGrp="1"/>
          </p:cNvSpPr>
          <p:nvPr>
            <p:ph type="sldNum" sz="quarter" idx="11"/>
          </p:nvPr>
        </p:nvSpPr>
        <p:spPr/>
        <p:txBody>
          <a:bodyPr/>
          <a:lstStyle/>
          <a:p>
            <a:fld id="{9327A08E-5FCA-4414-B2C8-41FFFFD0A61A}" type="slidenum">
              <a:rPr lang="en-US" smtClean="0"/>
              <a:pPr/>
              <a:t>55</a:t>
            </a:fld>
            <a:endParaRPr lang="en-US"/>
          </a:p>
        </p:txBody>
      </p:sp>
    </p:spTree>
    <p:extLst>
      <p:ext uri="{BB962C8B-B14F-4D97-AF65-F5344CB8AC3E}">
        <p14:creationId xmlns:p14="http://schemas.microsoft.com/office/powerpoint/2010/main" val="482673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dirty="0" smtClean="0"/>
              <a:t>Michal Karp</a:t>
            </a:r>
            <a:r>
              <a:rPr lang="cs-CZ" dirty="0" err="1" smtClean="0"/>
              <a:t>íšek</a:t>
            </a:r>
            <a:endParaRPr lang="cs-CZ" dirty="0"/>
          </a:p>
        </p:txBody>
      </p:sp>
      <p:sp>
        <p:nvSpPr>
          <p:cNvPr id="3" name="Zástupný symbol pro obsah 2"/>
          <p:cNvSpPr>
            <a:spLocks noGrp="1"/>
          </p:cNvSpPr>
          <p:nvPr>
            <p:ph idx="1"/>
          </p:nvPr>
        </p:nvSpPr>
        <p:spPr/>
        <p:txBody>
          <a:bodyPr/>
          <a:lstStyle/>
          <a:p>
            <a:pPr marL="0" indent="0" algn="ctr">
              <a:buNone/>
            </a:pPr>
            <a:r>
              <a:rPr lang="cs-CZ" dirty="0" smtClean="0">
                <a:hlinkClick r:id="rId2"/>
              </a:rPr>
              <a:t>karpisek@ssvs.cz</a:t>
            </a:r>
            <a:endParaRPr lang="cs-CZ" dirty="0" smtClean="0"/>
          </a:p>
          <a:p>
            <a:pPr marL="0" indent="0" algn="ctr">
              <a:buNone/>
            </a:pPr>
            <a:r>
              <a:rPr lang="cs-CZ" dirty="0" smtClean="0"/>
              <a:t>+420 603 253 392</a:t>
            </a:r>
          </a:p>
          <a:p>
            <a:pPr marL="0" indent="0">
              <a:buNone/>
            </a:pPr>
            <a:endParaRPr lang="cs-CZ" dirty="0"/>
          </a:p>
        </p:txBody>
      </p:sp>
    </p:spTree>
    <p:extLst>
      <p:ext uri="{BB962C8B-B14F-4D97-AF65-F5344CB8AC3E}">
        <p14:creationId xmlns:p14="http://schemas.microsoft.com/office/powerpoint/2010/main" val="1808434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052736"/>
            <a:ext cx="4032448" cy="5256584"/>
          </a:xfrm>
        </p:spPr>
        <p:txBody>
          <a:bodyPr anchor="b">
            <a:normAutofit lnSpcReduction="10000"/>
          </a:bodyPr>
          <a:lstStyle/>
          <a:p>
            <a:r>
              <a:rPr lang="en-GB" sz="1800" b="1" dirty="0" smtClean="0">
                <a:solidFill>
                  <a:schemeClr val="tx2">
                    <a:lumMod val="75000"/>
                  </a:schemeClr>
                </a:solidFill>
              </a:rPr>
              <a:t>17 National Associations:</a:t>
            </a:r>
          </a:p>
          <a:p>
            <a:pPr lvl="1"/>
            <a:r>
              <a:rPr lang="en-GB" sz="1400" dirty="0">
                <a:solidFill>
                  <a:schemeClr val="tx2">
                    <a:lumMod val="75000"/>
                  </a:schemeClr>
                </a:solidFill>
              </a:rPr>
              <a:t>Armenia, Belgium (2), Croatia, Czech Republic, Denmark, Estonia, France, Ireland, Lithuania, Poland (2), Portugal, Serbia, Slovenia, UK (2</a:t>
            </a:r>
            <a:r>
              <a:rPr lang="en-GB" sz="1400" dirty="0" smtClean="0">
                <a:solidFill>
                  <a:schemeClr val="tx2">
                    <a:lumMod val="75000"/>
                  </a:schemeClr>
                </a:solidFill>
              </a:rPr>
              <a:t>)</a:t>
            </a:r>
            <a:endParaRPr lang="en-GB" sz="1600" dirty="0" smtClean="0">
              <a:solidFill>
                <a:srgbClr val="5C5CFF"/>
              </a:solidFill>
            </a:endParaRPr>
          </a:p>
          <a:p>
            <a:r>
              <a:rPr lang="en-GB" sz="1800" b="1" dirty="0" smtClean="0">
                <a:solidFill>
                  <a:schemeClr val="tx2">
                    <a:lumMod val="60000"/>
                    <a:lumOff val="40000"/>
                  </a:schemeClr>
                </a:solidFill>
              </a:rPr>
              <a:t>29 Individual Institutions:</a:t>
            </a:r>
          </a:p>
          <a:p>
            <a:pPr lvl="1"/>
            <a:r>
              <a:rPr lang="en-GB" sz="1400" dirty="0">
                <a:solidFill>
                  <a:schemeClr val="tx2">
                    <a:lumMod val="60000"/>
                    <a:lumOff val="40000"/>
                  </a:schemeClr>
                </a:solidFill>
              </a:rPr>
              <a:t>Armenia, Cyprus (2), Finland (2), Georgia, Greece (3), Hungary (2), Kazakhstan (4), Latvia (3), Malta (2), Poland (2), Romania (3), Russia (3), </a:t>
            </a:r>
            <a:r>
              <a:rPr lang="en-GB" sz="1400" dirty="0" smtClean="0">
                <a:solidFill>
                  <a:schemeClr val="tx2">
                    <a:lumMod val="60000"/>
                    <a:lumOff val="40000"/>
                  </a:schemeClr>
                </a:solidFill>
              </a:rPr>
              <a:t>Ukraine</a:t>
            </a:r>
            <a:endParaRPr lang="en-GB" sz="1400" dirty="0">
              <a:solidFill>
                <a:srgbClr val="5C5CFF"/>
              </a:solidFill>
            </a:endParaRPr>
          </a:p>
          <a:p>
            <a:r>
              <a:rPr lang="en-GB" sz="1800" b="1" dirty="0" smtClean="0">
                <a:solidFill>
                  <a:schemeClr val="tx2">
                    <a:lumMod val="40000"/>
                    <a:lumOff val="60000"/>
                  </a:schemeClr>
                </a:solidFill>
              </a:rPr>
              <a:t>8 Associate Members (organisations &amp; indirect through sectorial associations):</a:t>
            </a:r>
          </a:p>
          <a:p>
            <a:pPr lvl="1"/>
            <a:r>
              <a:rPr lang="en-GB" sz="1400" dirty="0" smtClean="0">
                <a:solidFill>
                  <a:schemeClr val="tx2">
                    <a:lumMod val="40000"/>
                    <a:lumOff val="60000"/>
                  </a:schemeClr>
                </a:solidFill>
              </a:rPr>
              <a:t>Austria, Belarus, Belgium, Cyprus, Estonia, Finland, France, Germany, Greece, Hungary, Ireland, Lithuania, </a:t>
            </a:r>
            <a:r>
              <a:rPr lang="en-GB" sz="1400" dirty="0">
                <a:solidFill>
                  <a:schemeClr val="tx2">
                    <a:lumMod val="40000"/>
                    <a:lumOff val="60000"/>
                  </a:schemeClr>
                </a:solidFill>
              </a:rPr>
              <a:t>Malta, </a:t>
            </a:r>
            <a:r>
              <a:rPr lang="en-GB" sz="1400" dirty="0" smtClean="0">
                <a:solidFill>
                  <a:schemeClr val="tx2">
                    <a:lumMod val="40000"/>
                    <a:lumOff val="60000"/>
                  </a:schemeClr>
                </a:solidFill>
              </a:rPr>
              <a:t>Moldova, </a:t>
            </a:r>
            <a:r>
              <a:rPr lang="en-GB" sz="1400" dirty="0">
                <a:solidFill>
                  <a:schemeClr val="tx2">
                    <a:lumMod val="40000"/>
                    <a:lumOff val="60000"/>
                  </a:schemeClr>
                </a:solidFill>
              </a:rPr>
              <a:t>Netherlands, </a:t>
            </a:r>
            <a:r>
              <a:rPr lang="en-GB" sz="1400" dirty="0" smtClean="0">
                <a:solidFill>
                  <a:schemeClr val="tx2">
                    <a:lumMod val="40000"/>
                    <a:lumOff val="60000"/>
                  </a:schemeClr>
                </a:solidFill>
              </a:rPr>
              <a:t>Norway, Portugal, Romania, </a:t>
            </a:r>
            <a:r>
              <a:rPr lang="en-GB" sz="1400" dirty="0">
                <a:solidFill>
                  <a:schemeClr val="tx2">
                    <a:lumMod val="40000"/>
                    <a:lumOff val="60000"/>
                  </a:schemeClr>
                </a:solidFill>
              </a:rPr>
              <a:t>Russia, </a:t>
            </a:r>
            <a:r>
              <a:rPr lang="en-GB" sz="1400" dirty="0" smtClean="0">
                <a:solidFill>
                  <a:schemeClr val="tx2">
                    <a:lumMod val="40000"/>
                    <a:lumOff val="60000"/>
                  </a:schemeClr>
                </a:solidFill>
              </a:rPr>
              <a:t>Spain, Switzerland, UK, Ukraine</a:t>
            </a:r>
          </a:p>
          <a:p>
            <a:r>
              <a:rPr lang="en-GB" sz="1800" dirty="0" smtClean="0">
                <a:latin typeface="Calibri" charset="0"/>
              </a:rPr>
              <a:t>Over 1,400 </a:t>
            </a:r>
            <a:r>
              <a:rPr lang="en-GB" sz="1800" dirty="0">
                <a:latin typeface="Calibri" charset="0"/>
              </a:rPr>
              <a:t>affiliated higher education institutions in 40 countries within and outside the EHEA</a:t>
            </a:r>
            <a:endParaRPr lang="en-GB" sz="1800" dirty="0">
              <a:solidFill>
                <a:schemeClr val="tx2">
                  <a:lumMod val="40000"/>
                  <a:lumOff val="60000"/>
                </a:schemeClr>
              </a:solidFill>
            </a:endParaRPr>
          </a:p>
        </p:txBody>
      </p:sp>
      <p:sp>
        <p:nvSpPr>
          <p:cNvPr id="6" name="Slide Number Placeholder 5"/>
          <p:cNvSpPr>
            <a:spLocks noGrp="1"/>
          </p:cNvSpPr>
          <p:nvPr>
            <p:ph type="sldNum" sz="quarter" idx="11"/>
          </p:nvPr>
        </p:nvSpPr>
        <p:spPr/>
        <p:txBody>
          <a:bodyPr/>
          <a:lstStyle/>
          <a:p>
            <a:pPr>
              <a:defRPr/>
            </a:pPr>
            <a:fld id="{B005FC84-67DD-0F4C-8688-C0AF9B3880FC}" type="slidenum">
              <a:rPr lang="en-GB" smtClean="0"/>
              <a:pPr>
                <a:defRPr/>
              </a:pPr>
              <a:t>6</a:t>
            </a:fld>
            <a:endParaRPr lang="en-GB"/>
          </a:p>
        </p:txBody>
      </p:sp>
      <p:pic>
        <p:nvPicPr>
          <p:cNvPr id="7" name="Content Placeholder 9"/>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l="13568" t="772" r="1233" b="1176"/>
          <a:stretch/>
        </p:blipFill>
        <p:spPr>
          <a:xfrm>
            <a:off x="4139952" y="1447800"/>
            <a:ext cx="4610100" cy="4448175"/>
          </a:xfrm>
        </p:spPr>
      </p:pic>
      <p:sp>
        <p:nvSpPr>
          <p:cNvPr id="8" name="Title 1"/>
          <p:cNvSpPr>
            <a:spLocks noGrp="1"/>
          </p:cNvSpPr>
          <p:nvPr>
            <p:ph type="title"/>
          </p:nvPr>
        </p:nvSpPr>
        <p:spPr>
          <a:xfrm>
            <a:off x="179512" y="260648"/>
            <a:ext cx="6851650" cy="868363"/>
          </a:xfrm>
        </p:spPr>
        <p:txBody>
          <a:bodyPr/>
          <a:lstStyle/>
          <a:p>
            <a:r>
              <a:rPr lang="en-GB" sz="3600" dirty="0" smtClean="0"/>
              <a:t>EURASHE members</a:t>
            </a:r>
            <a:endParaRPr lang="en-GB" sz="3600" dirty="0"/>
          </a:p>
        </p:txBody>
      </p:sp>
    </p:spTree>
    <p:extLst>
      <p:ext uri="{BB962C8B-B14F-4D97-AF65-F5344CB8AC3E}">
        <p14:creationId xmlns:p14="http://schemas.microsoft.com/office/powerpoint/2010/main" val="1221726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a:extLst>
              <a:ext uri="{BEBA8EAE-BF5A-486C-A8C5-ECC9F3942E4B}">
                <a14:imgProps xmlns:a14="http://schemas.microsoft.com/office/drawing/2010/main">
                  <a14:imgLayer r:embed="rId4">
                    <a14:imgEffect>
                      <a14:sharpenSoften amount="-52000"/>
                    </a14:imgEffect>
                  </a14:imgLayer>
                </a14:imgProps>
              </a:ext>
              <a:ext uri="{28A0092B-C50C-407E-A947-70E740481C1C}">
                <a14:useLocalDpi xmlns:a14="http://schemas.microsoft.com/office/drawing/2010/main" val="0"/>
              </a:ext>
            </a:extLst>
          </a:blip>
          <a:stretch>
            <a:fillRect/>
          </a:stretch>
        </p:blipFill>
        <p:spPr>
          <a:xfrm>
            <a:off x="755576" y="1540075"/>
            <a:ext cx="7596336" cy="4747710"/>
          </a:xfrm>
          <a:prstGeom prst="rect">
            <a:avLst/>
          </a:prstGeom>
        </p:spPr>
      </p:pic>
      <p:sp>
        <p:nvSpPr>
          <p:cNvPr id="4" name="Nadpis 3"/>
          <p:cNvSpPr>
            <a:spLocks noGrp="1"/>
          </p:cNvSpPr>
          <p:nvPr>
            <p:ph type="title"/>
          </p:nvPr>
        </p:nvSpPr>
        <p:spPr/>
        <p:txBody>
          <a:bodyPr/>
          <a:lstStyle/>
          <a:p>
            <a:r>
              <a:rPr lang="en-GB" dirty="0" smtClean="0"/>
              <a:t>Annual Conference 2014</a:t>
            </a:r>
            <a:endParaRPr lang="cs-CZ" dirty="0"/>
          </a:p>
        </p:txBody>
      </p:sp>
      <p:sp>
        <p:nvSpPr>
          <p:cNvPr id="5" name="Zástupný symbol pro obsah 4"/>
          <p:cNvSpPr>
            <a:spLocks noGrp="1"/>
          </p:cNvSpPr>
          <p:nvPr>
            <p:ph idx="1"/>
          </p:nvPr>
        </p:nvSpPr>
        <p:spPr/>
        <p:txBody>
          <a:bodyPr/>
          <a:lstStyle/>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pPr marL="0" indent="0" algn="ctr">
              <a:buNone/>
            </a:pPr>
            <a:r>
              <a:rPr lang="en-GB" b="1" dirty="0" smtClean="0">
                <a:solidFill>
                  <a:schemeClr val="bg1"/>
                </a:solidFill>
              </a:rPr>
              <a:t>QUALIFICATIONS FOR THE LABOUR MARKET</a:t>
            </a:r>
          </a:p>
          <a:p>
            <a:pPr marL="0" indent="0" algn="ctr">
              <a:buNone/>
            </a:pPr>
            <a:r>
              <a:rPr lang="en-GB" dirty="0" smtClean="0">
                <a:solidFill>
                  <a:schemeClr val="bg1"/>
                </a:solidFill>
              </a:rPr>
              <a:t>Yerevan, Armenia, May 15 – 16, 2014</a:t>
            </a:r>
          </a:p>
          <a:p>
            <a:pPr marL="0" indent="0" algn="ctr">
              <a:buNone/>
            </a:pPr>
            <a:r>
              <a:rPr lang="en-GB" dirty="0" smtClean="0">
                <a:solidFill>
                  <a:schemeClr val="bg1"/>
                </a:solidFill>
              </a:rPr>
              <a:t>More at </a:t>
            </a:r>
            <a:r>
              <a:rPr lang="en-GB" b="1" dirty="0" smtClean="0">
                <a:solidFill>
                  <a:schemeClr val="bg1"/>
                </a:solidFill>
              </a:rPr>
              <a:t>www.eurashe.eu</a:t>
            </a:r>
          </a:p>
          <a:p>
            <a:endParaRPr lang="cs-CZ" dirty="0">
              <a:solidFill>
                <a:schemeClr val="bg1"/>
              </a:solidFill>
            </a:endParaRPr>
          </a:p>
        </p:txBody>
      </p:sp>
    </p:spTree>
    <p:extLst>
      <p:ext uri="{BB962C8B-B14F-4D97-AF65-F5344CB8AC3E}">
        <p14:creationId xmlns:p14="http://schemas.microsoft.com/office/powerpoint/2010/main" val="2678849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Strategy development</a:t>
            </a:r>
            <a:br>
              <a:rPr lang="en-GB" noProof="0" dirty="0" smtClean="0"/>
            </a:br>
            <a:r>
              <a:rPr lang="en-GB" dirty="0" smtClean="0"/>
              <a:t>2014 - 2017</a:t>
            </a:r>
            <a:endParaRPr lang="en-GB" noProof="0" dirty="0"/>
          </a:p>
        </p:txBody>
      </p:sp>
      <p:sp>
        <p:nvSpPr>
          <p:cNvPr id="3" name="Text Placeholder 2"/>
          <p:cNvSpPr>
            <a:spLocks noGrp="1"/>
          </p:cNvSpPr>
          <p:nvPr>
            <p:ph type="body" idx="1"/>
          </p:nvPr>
        </p:nvSpPr>
        <p:spPr/>
        <p:txBody>
          <a:bodyPr/>
          <a:lstStyle/>
          <a:p>
            <a:r>
              <a:rPr lang="en-GB" dirty="0" smtClean="0"/>
              <a:t>Supported by the operational grant by EU Jean-Monet  programme</a:t>
            </a:r>
            <a:endParaRPr lang="en-GB" dirty="0"/>
          </a:p>
        </p:txBody>
      </p:sp>
      <p:sp>
        <p:nvSpPr>
          <p:cNvPr id="5" name="Footer Placeholder 4"/>
          <p:cNvSpPr>
            <a:spLocks noGrp="1"/>
          </p:cNvSpPr>
          <p:nvPr>
            <p:ph type="ftr" sz="quarter" idx="10"/>
          </p:nvPr>
        </p:nvSpPr>
        <p:spPr/>
        <p:txBody>
          <a:bodyPr/>
          <a:lstStyle/>
          <a:p>
            <a:pPr>
              <a:defRPr/>
            </a:pPr>
            <a:r>
              <a:rPr lang="en-GB" smtClean="0"/>
              <a:t>EURASHE members</a:t>
            </a:r>
            <a:endParaRPr lang="en-GB"/>
          </a:p>
        </p:txBody>
      </p:sp>
      <p:sp>
        <p:nvSpPr>
          <p:cNvPr id="4" name="Slide Number Placeholder 3"/>
          <p:cNvSpPr>
            <a:spLocks noGrp="1"/>
          </p:cNvSpPr>
          <p:nvPr>
            <p:ph type="sldNum" sz="quarter" idx="11"/>
          </p:nvPr>
        </p:nvSpPr>
        <p:spPr/>
        <p:txBody>
          <a:bodyPr/>
          <a:lstStyle/>
          <a:p>
            <a:pPr>
              <a:defRPr/>
            </a:pPr>
            <a:fld id="{379EE0B8-C2AA-504F-BB82-6E697CA54462}" type="slidenum">
              <a:rPr lang="en-GB" smtClean="0"/>
              <a:pPr>
                <a:defRPr/>
              </a:pPr>
              <a:t>8</a:t>
            </a:fld>
            <a:endParaRPr lang="en-GB" dirty="0"/>
          </a:p>
        </p:txBody>
      </p:sp>
    </p:spTree>
    <p:extLst>
      <p:ext uri="{BB962C8B-B14F-4D97-AF65-F5344CB8AC3E}">
        <p14:creationId xmlns:p14="http://schemas.microsoft.com/office/powerpoint/2010/main" val="282086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EURASHE strategy</a:t>
            </a:r>
            <a:endParaRPr lang="cs-CZ" dirty="0"/>
          </a:p>
        </p:txBody>
      </p:sp>
      <p:sp>
        <p:nvSpPr>
          <p:cNvPr id="3" name="Zástupný symbol pro obsah 2"/>
          <p:cNvSpPr>
            <a:spLocks noGrp="1"/>
          </p:cNvSpPr>
          <p:nvPr>
            <p:ph idx="1"/>
          </p:nvPr>
        </p:nvSpPr>
        <p:spPr/>
        <p:txBody>
          <a:bodyPr/>
          <a:lstStyle/>
          <a:p>
            <a:r>
              <a:rPr lang="en-GB" dirty="0" smtClean="0"/>
              <a:t>Reflection of new challenges &amp; opportunities</a:t>
            </a:r>
          </a:p>
          <a:p>
            <a:r>
              <a:rPr lang="en-GB" dirty="0" smtClean="0"/>
              <a:t>Clarification of roles</a:t>
            </a:r>
          </a:p>
          <a:p>
            <a:r>
              <a:rPr lang="en-GB" dirty="0" smtClean="0"/>
              <a:t>Clarification of priorities</a:t>
            </a:r>
          </a:p>
          <a:p>
            <a:r>
              <a:rPr lang="en-GB" dirty="0" smtClean="0"/>
              <a:t>Planning approaches &amp; tools</a:t>
            </a:r>
          </a:p>
          <a:p>
            <a:r>
              <a:rPr lang="en-GB" dirty="0" smtClean="0"/>
              <a:t>Communication with members</a:t>
            </a:r>
          </a:p>
          <a:p>
            <a:r>
              <a:rPr lang="en-GB" dirty="0" smtClean="0"/>
              <a:t>Effective use of limited resources &amp; looking for resources supporting our objectives</a:t>
            </a:r>
            <a:endParaRPr lang="cs-CZ" dirty="0"/>
          </a:p>
        </p:txBody>
      </p:sp>
      <p:sp>
        <p:nvSpPr>
          <p:cNvPr id="4" name="Zástupný symbol pro číslo snímku 3"/>
          <p:cNvSpPr>
            <a:spLocks noGrp="1"/>
          </p:cNvSpPr>
          <p:nvPr>
            <p:ph type="sldNum" sz="quarter" idx="10"/>
          </p:nvPr>
        </p:nvSpPr>
        <p:spPr/>
        <p:txBody>
          <a:bodyPr/>
          <a:lstStyle/>
          <a:p>
            <a:pPr>
              <a:defRPr/>
            </a:pPr>
            <a:fld id="{D38A5130-BEE0-49BA-A848-F279C7C19E8E}" type="slidenum">
              <a:rPr lang="en-US" smtClean="0"/>
              <a:pPr>
                <a:defRPr/>
              </a:pPr>
              <a:t>9</a:t>
            </a:fld>
            <a:endParaRPr lang="en-US"/>
          </a:p>
        </p:txBody>
      </p:sp>
    </p:spTree>
    <p:extLst>
      <p:ext uri="{BB962C8B-B14F-4D97-AF65-F5344CB8AC3E}">
        <p14:creationId xmlns:p14="http://schemas.microsoft.com/office/powerpoint/2010/main" val="121662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nnex-3-a-PPT-CORPORATE-DESIGN-PROPOS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urash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Annex-3-a-PPT-CORPORATE-DESIGN-PROPOSAL</Template>
  <TotalTime>5297</TotalTime>
  <Words>3281</Words>
  <Application>Microsoft Office PowerPoint</Application>
  <PresentationFormat>Předvádění na obrazovce (4:3)</PresentationFormat>
  <Paragraphs>632</Paragraphs>
  <Slides>56</Slides>
  <Notes>9</Notes>
  <HiddenSlides>0</HiddenSlides>
  <MMClips>0</MMClips>
  <ScaleCrop>false</ScaleCrop>
  <HeadingPairs>
    <vt:vector size="6" baseType="variant">
      <vt:variant>
        <vt:lpstr>Motiv</vt:lpstr>
      </vt:variant>
      <vt:variant>
        <vt:i4>2</vt:i4>
      </vt:variant>
      <vt:variant>
        <vt:lpstr>Vložené servery OLE</vt:lpstr>
      </vt:variant>
      <vt:variant>
        <vt:i4>1</vt:i4>
      </vt:variant>
      <vt:variant>
        <vt:lpstr>Nadpisy snímků</vt:lpstr>
      </vt:variant>
      <vt:variant>
        <vt:i4>56</vt:i4>
      </vt:variant>
    </vt:vector>
  </HeadingPairs>
  <TitlesOfParts>
    <vt:vector size="59" baseType="lpstr">
      <vt:lpstr>Annex-3-a-PPT-CORPORATE-DESIGN-PROPOSAL</vt:lpstr>
      <vt:lpstr>Powerpoint</vt:lpstr>
      <vt:lpstr>Document</vt:lpstr>
      <vt:lpstr>Cíle a charakteristiky profesního terciárního vzdělávání v ČR a Evropě</vt:lpstr>
      <vt:lpstr>Obsah</vt:lpstr>
      <vt:lpstr>MISSION &amp; Role</vt:lpstr>
      <vt:lpstr>Prezentace aplikace PowerPoint</vt:lpstr>
      <vt:lpstr>Role of EURASHE</vt:lpstr>
      <vt:lpstr>EURASHE members</vt:lpstr>
      <vt:lpstr>Annual Conference 2014</vt:lpstr>
      <vt:lpstr>Strategy development 2014 - 2017</vt:lpstr>
      <vt:lpstr>EURASHE strategy</vt:lpstr>
      <vt:lpstr>EURASHE strategy framework</vt:lpstr>
      <vt:lpstr>EURASHE strategy framework</vt:lpstr>
      <vt:lpstr>Harmonisation of Approaches towards Professional Higher Education</vt:lpstr>
      <vt:lpstr>Prezentace aplikace PowerPoint</vt:lpstr>
      <vt:lpstr>Prezentace aplikace PowerPoint</vt:lpstr>
      <vt:lpstr>Prezentace aplikace PowerPoint</vt:lpstr>
      <vt:lpstr>Prezentace aplikace PowerPoint</vt:lpstr>
      <vt:lpstr>Methodology</vt:lpstr>
      <vt:lpstr>Prezentace aplikace PowerPoint</vt:lpstr>
      <vt:lpstr>Phe role &amp; potential</vt:lpstr>
      <vt:lpstr>Prezentace aplikace PowerPoint</vt:lpstr>
      <vt:lpstr>Prezentace aplikace PowerPoint</vt:lpstr>
      <vt:lpstr>What is PHE?</vt:lpstr>
      <vt:lpstr>What level?</vt:lpstr>
      <vt:lpstr>PHE &amp; Research</vt:lpstr>
      <vt:lpstr>Recognition &amp; transfer between PHE &amp; AHE</vt:lpstr>
      <vt:lpstr>Differences between “PHEI &amp; universities”</vt:lpstr>
      <vt:lpstr>HAPHE Survey Results</vt:lpstr>
      <vt:lpstr>Prezentace aplikace PowerPoint</vt:lpstr>
      <vt:lpstr>Phe potential &amp; governance</vt:lpstr>
      <vt:lpstr>Q3: In your understanding:  Is the term “Professional Higher Education” clear?</vt:lpstr>
      <vt:lpstr>Policy: Findings</vt:lpstr>
      <vt:lpstr>Policy: Findings</vt:lpstr>
      <vt:lpstr>Q9: Do you agree that there is a growing demand for well profiled PHE in your country?</vt:lpstr>
      <vt:lpstr>Q10: IF ANY - What are the main drivers for PHE in your country?</vt:lpstr>
      <vt:lpstr>Q10: IF ANY - What are the main drivers for PHE in your country?</vt:lpstr>
      <vt:lpstr>Q25. Over the next years, industry demand for employees with qualifications combining practical skills and academic higher education will increase.</vt:lpstr>
      <vt:lpstr>Q19. Are there regulations, guidelines or policies that explicitly define the shape and particular structure of PHE in your country?</vt:lpstr>
      <vt:lpstr>Interaction with the World of Work : Findings</vt:lpstr>
      <vt:lpstr>Prezentace aplikace PowerPoint</vt:lpstr>
      <vt:lpstr>Prezentace aplikace PowerPoint</vt:lpstr>
      <vt:lpstr>Quality: Findings</vt:lpstr>
      <vt:lpstr>Q15: What are the main drivers in pursuing quality requirements for HE in your country?</vt:lpstr>
      <vt:lpstr>Q21. Are the majority of higher-education institutions interested in developing and implementing PHE in your country?</vt:lpstr>
      <vt:lpstr>Defining phe…</vt:lpstr>
      <vt:lpstr> Definition of PHE  </vt:lpstr>
      <vt:lpstr>PHE Characteristics Framework </vt:lpstr>
      <vt:lpstr>PHE Characteristics Framework </vt:lpstr>
      <vt:lpstr>PHE Characteristics Framework </vt:lpstr>
      <vt:lpstr>PHE Characteristics Framework</vt:lpstr>
      <vt:lpstr>Prezentace aplikace PowerPoint</vt:lpstr>
      <vt:lpstr>Prezentace aplikace PowerPoint</vt:lpstr>
      <vt:lpstr>Prezentace aplikace PowerPoint</vt:lpstr>
      <vt:lpstr>Questions for Verification</vt:lpstr>
      <vt:lpstr>Prezentace aplikace PowerPoint</vt:lpstr>
      <vt:lpstr>Prezentace aplikace PowerPoint</vt:lpstr>
      <vt:lpstr>Michal Karpíšek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Michal Karpíšek</cp:lastModifiedBy>
  <cp:revision>152</cp:revision>
  <dcterms:created xsi:type="dcterms:W3CDTF">2012-03-03T00:09:13Z</dcterms:created>
  <dcterms:modified xsi:type="dcterms:W3CDTF">2014-04-18T08:23:10Z</dcterms:modified>
</cp:coreProperties>
</file>