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256" r:id="rId4"/>
    <p:sldId id="307" r:id="rId5"/>
    <p:sldId id="274" r:id="rId6"/>
    <p:sldId id="273" r:id="rId7"/>
    <p:sldId id="276" r:id="rId8"/>
    <p:sldId id="299" r:id="rId9"/>
    <p:sldId id="278" r:id="rId10"/>
    <p:sldId id="297" r:id="rId11"/>
    <p:sldId id="298" r:id="rId12"/>
    <p:sldId id="285" r:id="rId13"/>
    <p:sldId id="286" r:id="rId14"/>
    <p:sldId id="288" r:id="rId15"/>
    <p:sldId id="289" r:id="rId16"/>
    <p:sldId id="290" r:id="rId17"/>
    <p:sldId id="296" r:id="rId18"/>
    <p:sldId id="291" r:id="rId19"/>
    <p:sldId id="292" r:id="rId20"/>
    <p:sldId id="293" r:id="rId21"/>
    <p:sldId id="266" r:id="rId2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4611" autoAdjust="0"/>
  </p:normalViewPr>
  <p:slideViewPr>
    <p:cSldViewPr snapToGrid="0">
      <p:cViewPr varScale="1">
        <p:scale>
          <a:sx n="55" d="100"/>
          <a:sy n="55" d="100"/>
        </p:scale>
        <p:origin x="-11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ngo-d.rect.muni.cz\str-d\Pr&#367;zkumy\Pr&#367;zkum%20p&#345;ed&#269;asn&#233;ho%20ukon&#269;ov&#225;n&#237;%20studi&#237;%20na%20MU\2014\Data\FINAL\Statistika\statistika_ne&#250;sp&#283;&#353;n&#237;_cel&#253;%20soubor_p&#345;epo&#269;&#237;t&#225;n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dunkova\Documents\2014_11\NE&#218;SP&#282;&#352;NOST\statistika_ne&#250;sp&#283;&#353;n&#237;_cel&#253;%20soubor_p&#345;epo&#269;&#237;t&#225;no_12112014_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ngo-d.rect.muni.cz\str-d\Pr&#367;zkumy\Pr&#367;zkum%20p&#345;ed&#269;asn&#233;ho%20ukon&#269;ov&#225;n&#237;%20studi&#237;%20na%20MU\2014\Data\FINAL\Statistika\statistika_ne&#250;sp&#283;&#353;n&#237;_cel&#253;%20soubor_p&#345;epo&#269;&#237;t&#225;n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'grafy - odchody v měsíci'!$C$19</c:f>
              <c:strCache>
                <c:ptCount val="1"/>
                <c:pt idx="0">
                  <c:v>Populace (N = 7664)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'grafy - odchody v měsíci'!$B$20:$B$31</c:f>
              <c:strCache>
                <c:ptCount val="12"/>
                <c:pt idx="0">
                  <c:v>duben 2013</c:v>
                </c:pt>
                <c:pt idx="1">
                  <c:v>květen 2013</c:v>
                </c:pt>
                <c:pt idx="2">
                  <c:v>červen 2013</c:v>
                </c:pt>
                <c:pt idx="3">
                  <c:v>červenec 2013</c:v>
                </c:pt>
                <c:pt idx="4">
                  <c:v>srpen 2013</c:v>
                </c:pt>
                <c:pt idx="5">
                  <c:v>září 2013</c:v>
                </c:pt>
                <c:pt idx="6">
                  <c:v>říjen 2013</c:v>
                </c:pt>
                <c:pt idx="7">
                  <c:v>listopad 2013</c:v>
                </c:pt>
                <c:pt idx="8">
                  <c:v>prosinec 2013</c:v>
                </c:pt>
                <c:pt idx="9">
                  <c:v>leden 2014</c:v>
                </c:pt>
                <c:pt idx="10">
                  <c:v>únor 2014</c:v>
                </c:pt>
                <c:pt idx="11">
                  <c:v>březen 2014</c:v>
                </c:pt>
              </c:strCache>
            </c:strRef>
          </c:cat>
          <c:val>
            <c:numRef>
              <c:f>'grafy - odchody v měsíci'!$C$20:$C$31</c:f>
              <c:numCache>
                <c:formatCode>0.0%</c:formatCode>
                <c:ptCount val="12"/>
                <c:pt idx="0">
                  <c:v>0.28340292275574164</c:v>
                </c:pt>
                <c:pt idx="1">
                  <c:v>4.3319415448851831E-2</c:v>
                </c:pt>
                <c:pt idx="2">
                  <c:v>2.6878914405010501E-2</c:v>
                </c:pt>
                <c:pt idx="3">
                  <c:v>3.8230688935281837E-2</c:v>
                </c:pt>
                <c:pt idx="4">
                  <c:v>3.9926931106471809E-2</c:v>
                </c:pt>
                <c:pt idx="5">
                  <c:v>0.10960334029227566</c:v>
                </c:pt>
                <c:pt idx="6">
                  <c:v>8.1811064718162865E-2</c:v>
                </c:pt>
                <c:pt idx="7">
                  <c:v>0.12473903966597077</c:v>
                </c:pt>
                <c:pt idx="8">
                  <c:v>2.8966597077244274E-2</c:v>
                </c:pt>
                <c:pt idx="9">
                  <c:v>4.7755741127348761E-2</c:v>
                </c:pt>
                <c:pt idx="10">
                  <c:v>0.12656576200417535</c:v>
                </c:pt>
                <c:pt idx="11">
                  <c:v>4.8799582463465552E-2</c:v>
                </c:pt>
              </c:numCache>
            </c:numRef>
          </c:val>
        </c:ser>
        <c:dLbls/>
        <c:gapWidth val="75"/>
        <c:axId val="68823680"/>
        <c:axId val="68932736"/>
      </c:barChart>
      <c:catAx>
        <c:axId val="68823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měsíc ukončení studia</a:t>
                </a:r>
              </a:p>
            </c:rich>
          </c:tx>
          <c:layout/>
        </c:title>
        <c:numFmt formatCode="General" sourceLinked="0"/>
        <c:tickLblPos val="nextTo"/>
        <c:txPr>
          <a:bodyPr rot="-2700000"/>
          <a:lstStyle/>
          <a:p>
            <a:pPr>
              <a:defRPr sz="1200"/>
            </a:pPr>
            <a:endParaRPr lang="cs-CZ"/>
          </a:p>
        </c:txPr>
        <c:crossAx val="68932736"/>
        <c:crosses val="autoZero"/>
        <c:auto val="1"/>
        <c:lblAlgn val="ctr"/>
        <c:lblOffset val="100"/>
      </c:catAx>
      <c:valAx>
        <c:axId val="68932736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68823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percentStacked"/>
        <c:ser>
          <c:idx val="0"/>
          <c:order val="0"/>
          <c:tx>
            <c:strRef>
              <c:f>'grafy - odchody v měsíci'!$C$50</c:f>
              <c:strCache>
                <c:ptCount val="1"/>
                <c:pt idx="0">
                  <c:v>Podíl kódů 67 - ukončení studia pro nesplnění požadavků</c:v>
                </c:pt>
              </c:strCache>
            </c:strRef>
          </c:tx>
          <c:cat>
            <c:strRef>
              <c:f>'grafy - odchody v měsíci'!$B$51:$B$62</c:f>
              <c:strCache>
                <c:ptCount val="12"/>
                <c:pt idx="0">
                  <c:v>duben 2013</c:v>
                </c:pt>
                <c:pt idx="1">
                  <c:v>květen 2013</c:v>
                </c:pt>
                <c:pt idx="2">
                  <c:v>červen 2013</c:v>
                </c:pt>
                <c:pt idx="3">
                  <c:v>červenec 2013</c:v>
                </c:pt>
                <c:pt idx="4">
                  <c:v>srpen 2013</c:v>
                </c:pt>
                <c:pt idx="5">
                  <c:v>září 2013</c:v>
                </c:pt>
                <c:pt idx="6">
                  <c:v>říjen 2013</c:v>
                </c:pt>
                <c:pt idx="7">
                  <c:v>listopad 2013</c:v>
                </c:pt>
                <c:pt idx="8">
                  <c:v>prosinec 2013</c:v>
                </c:pt>
                <c:pt idx="9">
                  <c:v>leden 2014</c:v>
                </c:pt>
                <c:pt idx="10">
                  <c:v>únor 2014</c:v>
                </c:pt>
                <c:pt idx="11">
                  <c:v>březen 2014</c:v>
                </c:pt>
              </c:strCache>
            </c:strRef>
          </c:cat>
          <c:val>
            <c:numRef>
              <c:f>'grafy - odchody v měsíci'!$C$51:$C$62</c:f>
              <c:numCache>
                <c:formatCode>0.0%</c:formatCode>
                <c:ptCount val="12"/>
                <c:pt idx="0">
                  <c:v>0.88627992633517583</c:v>
                </c:pt>
                <c:pt idx="1">
                  <c:v>0.49397590361445859</c:v>
                </c:pt>
                <c:pt idx="2">
                  <c:v>6.796116504854377E-2</c:v>
                </c:pt>
                <c:pt idx="3">
                  <c:v>9.8976109215017066E-2</c:v>
                </c:pt>
                <c:pt idx="4">
                  <c:v>9.1503267973856245E-2</c:v>
                </c:pt>
                <c:pt idx="5">
                  <c:v>9.1666666666666827E-2</c:v>
                </c:pt>
                <c:pt idx="6">
                  <c:v>0.34130781499202589</c:v>
                </c:pt>
                <c:pt idx="7">
                  <c:v>0.69874476987447764</c:v>
                </c:pt>
                <c:pt idx="8">
                  <c:v>0.23873873873873874</c:v>
                </c:pt>
                <c:pt idx="9">
                  <c:v>2.1857923497267805E-2</c:v>
                </c:pt>
                <c:pt idx="10">
                  <c:v>2.2680412371134058E-2</c:v>
                </c:pt>
                <c:pt idx="11">
                  <c:v>0.2459893048128346</c:v>
                </c:pt>
              </c:numCache>
            </c:numRef>
          </c:val>
        </c:ser>
        <c:ser>
          <c:idx val="1"/>
          <c:order val="1"/>
          <c:tx>
            <c:strRef>
              <c:f>'grafy - odchody v měsíci'!$D$50</c:f>
              <c:strCache>
                <c:ptCount val="1"/>
                <c:pt idx="0">
                  <c:v>Podíl kódů 81 - zanechání nezapsáním v průběhu studia</c:v>
                </c:pt>
              </c:strCache>
            </c:strRef>
          </c:tx>
          <c:cat>
            <c:strRef>
              <c:f>'grafy - odchody v měsíci'!$B$51:$B$62</c:f>
              <c:strCache>
                <c:ptCount val="12"/>
                <c:pt idx="0">
                  <c:v>duben 2013</c:v>
                </c:pt>
                <c:pt idx="1">
                  <c:v>květen 2013</c:v>
                </c:pt>
                <c:pt idx="2">
                  <c:v>červen 2013</c:v>
                </c:pt>
                <c:pt idx="3">
                  <c:v>červenec 2013</c:v>
                </c:pt>
                <c:pt idx="4">
                  <c:v>srpen 2013</c:v>
                </c:pt>
                <c:pt idx="5">
                  <c:v>září 2013</c:v>
                </c:pt>
                <c:pt idx="6">
                  <c:v>říjen 2013</c:v>
                </c:pt>
                <c:pt idx="7">
                  <c:v>listopad 2013</c:v>
                </c:pt>
                <c:pt idx="8">
                  <c:v>prosinec 2013</c:v>
                </c:pt>
                <c:pt idx="9">
                  <c:v>leden 2014</c:v>
                </c:pt>
                <c:pt idx="10">
                  <c:v>únor 2014</c:v>
                </c:pt>
                <c:pt idx="11">
                  <c:v>březen 2014</c:v>
                </c:pt>
              </c:strCache>
            </c:strRef>
          </c:cat>
          <c:val>
            <c:numRef>
              <c:f>'grafy - odchody v měsíci'!$D$51:$D$62</c:f>
              <c:numCache>
                <c:formatCode>0.0%</c:formatCode>
                <c:ptCount val="12"/>
                <c:pt idx="0">
                  <c:v>2.0257826887661173E-2</c:v>
                </c:pt>
                <c:pt idx="1">
                  <c:v>6.9277108433734941E-2</c:v>
                </c:pt>
                <c:pt idx="2">
                  <c:v>2.9126213592233007E-2</c:v>
                </c:pt>
                <c:pt idx="3">
                  <c:v>3.4129692832764536E-3</c:v>
                </c:pt>
                <c:pt idx="4">
                  <c:v>1.6339869281045763E-2</c:v>
                </c:pt>
                <c:pt idx="5">
                  <c:v>2.3809523809523812E-3</c:v>
                </c:pt>
                <c:pt idx="6">
                  <c:v>2.5518341307814992E-2</c:v>
                </c:pt>
                <c:pt idx="7">
                  <c:v>2.1966527196652694E-2</c:v>
                </c:pt>
                <c:pt idx="8">
                  <c:v>0.12162162162162179</c:v>
                </c:pt>
                <c:pt idx="9">
                  <c:v>2.7322404371584678E-3</c:v>
                </c:pt>
                <c:pt idx="10">
                  <c:v>1.0309278350515477E-3</c:v>
                </c:pt>
                <c:pt idx="11">
                  <c:v>1.8716577540106961E-2</c:v>
                </c:pt>
              </c:numCache>
            </c:numRef>
          </c:val>
        </c:ser>
        <c:ser>
          <c:idx val="2"/>
          <c:order val="2"/>
          <c:tx>
            <c:strRef>
              <c:f>'grafy - odchody v měsíci'!$E$50</c:f>
              <c:strCache>
                <c:ptCount val="1"/>
                <c:pt idx="0">
                  <c:v>Podíl kódů 82 - zanechání studia písemným oznámením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'grafy - odchody v měsíci'!$B$51:$B$62</c:f>
              <c:strCache>
                <c:ptCount val="12"/>
                <c:pt idx="0">
                  <c:v>duben 2013</c:v>
                </c:pt>
                <c:pt idx="1">
                  <c:v>květen 2013</c:v>
                </c:pt>
                <c:pt idx="2">
                  <c:v>červen 2013</c:v>
                </c:pt>
                <c:pt idx="3">
                  <c:v>červenec 2013</c:v>
                </c:pt>
                <c:pt idx="4">
                  <c:v>srpen 2013</c:v>
                </c:pt>
                <c:pt idx="5">
                  <c:v>září 2013</c:v>
                </c:pt>
                <c:pt idx="6">
                  <c:v>říjen 2013</c:v>
                </c:pt>
                <c:pt idx="7">
                  <c:v>listopad 2013</c:v>
                </c:pt>
                <c:pt idx="8">
                  <c:v>prosinec 2013</c:v>
                </c:pt>
                <c:pt idx="9">
                  <c:v>leden 2014</c:v>
                </c:pt>
                <c:pt idx="10">
                  <c:v>únor 2014</c:v>
                </c:pt>
                <c:pt idx="11">
                  <c:v>březen 2014</c:v>
                </c:pt>
              </c:strCache>
            </c:strRef>
          </c:cat>
          <c:val>
            <c:numRef>
              <c:f>'grafy - odchody v měsíci'!$E$51:$E$62</c:f>
              <c:numCache>
                <c:formatCode>0.0%</c:formatCode>
                <c:ptCount val="12"/>
                <c:pt idx="0">
                  <c:v>4.0976058931860036E-2</c:v>
                </c:pt>
                <c:pt idx="1">
                  <c:v>0.21987951807228914</c:v>
                </c:pt>
                <c:pt idx="2">
                  <c:v>0.83495145631068113</c:v>
                </c:pt>
                <c:pt idx="3">
                  <c:v>0.83276450511945388</c:v>
                </c:pt>
                <c:pt idx="4">
                  <c:v>0.84313725490196056</c:v>
                </c:pt>
                <c:pt idx="5">
                  <c:v>0.88571428571428557</c:v>
                </c:pt>
                <c:pt idx="6">
                  <c:v>0.4529505582137161</c:v>
                </c:pt>
                <c:pt idx="7">
                  <c:v>0.15062761506276151</c:v>
                </c:pt>
                <c:pt idx="8">
                  <c:v>0.57207207207207289</c:v>
                </c:pt>
                <c:pt idx="9">
                  <c:v>0.92622950819672134</c:v>
                </c:pt>
                <c:pt idx="10">
                  <c:v>0.95257731958762859</c:v>
                </c:pt>
                <c:pt idx="11">
                  <c:v>0.64705882352941324</c:v>
                </c:pt>
              </c:numCache>
            </c:numRef>
          </c:val>
        </c:ser>
        <c:ser>
          <c:idx val="3"/>
          <c:order val="3"/>
          <c:tx>
            <c:strRef>
              <c:f>'grafy - odchody v měsíci'!$F$50</c:f>
              <c:strCache>
                <c:ptCount val="1"/>
                <c:pt idx="0">
                  <c:v>Podíl kódů 84 - zanechání studia nezapsáním po přerušení</c:v>
                </c:pt>
              </c:strCache>
            </c:strRef>
          </c:tx>
          <c:cat>
            <c:strRef>
              <c:f>'grafy - odchody v měsíci'!$B$51:$B$62</c:f>
              <c:strCache>
                <c:ptCount val="12"/>
                <c:pt idx="0">
                  <c:v>duben 2013</c:v>
                </c:pt>
                <c:pt idx="1">
                  <c:v>květen 2013</c:v>
                </c:pt>
                <c:pt idx="2">
                  <c:v>červen 2013</c:v>
                </c:pt>
                <c:pt idx="3">
                  <c:v>červenec 2013</c:v>
                </c:pt>
                <c:pt idx="4">
                  <c:v>srpen 2013</c:v>
                </c:pt>
                <c:pt idx="5">
                  <c:v>září 2013</c:v>
                </c:pt>
                <c:pt idx="6">
                  <c:v>říjen 2013</c:v>
                </c:pt>
                <c:pt idx="7">
                  <c:v>listopad 2013</c:v>
                </c:pt>
                <c:pt idx="8">
                  <c:v>prosinec 2013</c:v>
                </c:pt>
                <c:pt idx="9">
                  <c:v>leden 2014</c:v>
                </c:pt>
                <c:pt idx="10">
                  <c:v>únor 2014</c:v>
                </c:pt>
                <c:pt idx="11">
                  <c:v>březen 2014</c:v>
                </c:pt>
              </c:strCache>
            </c:strRef>
          </c:cat>
          <c:val>
            <c:numRef>
              <c:f>'grafy - odchody v měsíci'!$F$51:$F$62</c:f>
              <c:numCache>
                <c:formatCode>0.0%</c:formatCode>
                <c:ptCount val="12"/>
                <c:pt idx="0">
                  <c:v>5.248618784530399E-2</c:v>
                </c:pt>
                <c:pt idx="1">
                  <c:v>0.21686746987951824</c:v>
                </c:pt>
                <c:pt idx="2">
                  <c:v>6.796116504854377E-2</c:v>
                </c:pt>
                <c:pt idx="3">
                  <c:v>6.4846416382252553E-2</c:v>
                </c:pt>
                <c:pt idx="4">
                  <c:v>4.9019607843137414E-2</c:v>
                </c:pt>
                <c:pt idx="5">
                  <c:v>2.0238095238095239E-2</c:v>
                </c:pt>
                <c:pt idx="6">
                  <c:v>0.18022328548644376</c:v>
                </c:pt>
                <c:pt idx="7">
                  <c:v>0.12866108786610891</c:v>
                </c:pt>
                <c:pt idx="8">
                  <c:v>6.7567567567567571E-2</c:v>
                </c:pt>
                <c:pt idx="9">
                  <c:v>4.9180327868852472E-2</c:v>
                </c:pt>
                <c:pt idx="10">
                  <c:v>2.371134020618559E-2</c:v>
                </c:pt>
                <c:pt idx="11">
                  <c:v>8.8235294117647176E-2</c:v>
                </c:pt>
              </c:numCache>
            </c:numRef>
          </c:val>
        </c:ser>
        <c:dLbls/>
        <c:gapWidth val="74"/>
        <c:overlap val="100"/>
        <c:axId val="70217088"/>
        <c:axId val="70235264"/>
      </c:barChart>
      <c:catAx>
        <c:axId val="70217088"/>
        <c:scaling>
          <c:orientation val="minMax"/>
        </c:scaling>
        <c:axPos val="b"/>
        <c:numFmt formatCode="General" sourceLinked="0"/>
        <c:tickLblPos val="nextTo"/>
        <c:txPr>
          <a:bodyPr rot="-2700000"/>
          <a:lstStyle/>
          <a:p>
            <a:pPr>
              <a:defRPr sz="1200"/>
            </a:pPr>
            <a:endParaRPr lang="cs-CZ"/>
          </a:p>
        </c:txPr>
        <c:crossAx val="70235264"/>
        <c:crosses val="autoZero"/>
        <c:auto val="1"/>
        <c:lblAlgn val="ctr"/>
        <c:lblOffset val="100"/>
      </c:catAx>
      <c:valAx>
        <c:axId val="7023526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0217088"/>
        <c:crosses val="autoZero"/>
        <c:crossBetween val="between"/>
        <c:majorUnit val="0.5"/>
      </c:valAx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cs-CZ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cs-CZ"/>
          </a:p>
        </c:txPr>
      </c:legendEntry>
      <c:legendEntry>
        <c:idx val="3"/>
        <c:txPr>
          <a:bodyPr/>
          <a:lstStyle/>
          <a:p>
            <a:pPr>
              <a:defRPr sz="1400" b="1"/>
            </a:pPr>
            <a:endParaRPr lang="cs-CZ"/>
          </a:p>
        </c:txPr>
      </c:legendEntry>
      <c:layout>
        <c:manualLayout>
          <c:xMode val="edge"/>
          <c:yMode val="edge"/>
          <c:x val="1.3894259866323212E-2"/>
          <c:y val="0.71676068754815125"/>
          <c:w val="0.97866512253535665"/>
          <c:h val="0.26344635406953093"/>
        </c:manualLayout>
      </c:layout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</c:chart>
  <c:txPr>
    <a:bodyPr/>
    <a:lstStyle/>
    <a:p>
      <a:pPr>
        <a:defRPr sz="900"/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lineChart>
        <c:grouping val="standard"/>
        <c:ser>
          <c:idx val="0"/>
          <c:order val="0"/>
          <c:tx>
            <c:strRef>
              <c:f>'grafy - přežití, ukončení v sem'!$C$4</c:f>
              <c:strCache>
                <c:ptCount val="1"/>
                <c:pt idx="0">
                  <c:v>Bakaláři (n = 5375)</c:v>
                </c:pt>
              </c:strCache>
            </c:strRef>
          </c:tx>
          <c:marker>
            <c:symbol val="none"/>
          </c:marker>
          <c:val>
            <c:numRef>
              <c:f>'grafy - přežití, ukončení v sem'!$C$5:$C$23</c:f>
              <c:numCache>
                <c:formatCode>General</c:formatCode>
                <c:ptCount val="19"/>
                <c:pt idx="0">
                  <c:v>56.8</c:v>
                </c:pt>
                <c:pt idx="1">
                  <c:v>40.4</c:v>
                </c:pt>
                <c:pt idx="2">
                  <c:v>26.799999999999986</c:v>
                </c:pt>
                <c:pt idx="3">
                  <c:v>19</c:v>
                </c:pt>
                <c:pt idx="4">
                  <c:v>14.200000000000003</c:v>
                </c:pt>
                <c:pt idx="5">
                  <c:v>9.2000000000000011</c:v>
                </c:pt>
                <c:pt idx="6">
                  <c:v>5.2000000000000028</c:v>
                </c:pt>
                <c:pt idx="7">
                  <c:v>2.5</c:v>
                </c:pt>
                <c:pt idx="8">
                  <c:v>1.099999999999993</c:v>
                </c:pt>
                <c:pt idx="9">
                  <c:v>0.5</c:v>
                </c:pt>
                <c:pt idx="10">
                  <c:v>0.20000000000000284</c:v>
                </c:pt>
                <c:pt idx="11">
                  <c:v>9.9999999999994454E-2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'grafy - přežití, ukončení v sem'!$D$4</c:f>
              <c:strCache>
                <c:ptCount val="1"/>
                <c:pt idx="0">
                  <c:v>Magistři (n = 492)</c:v>
                </c:pt>
              </c:strCache>
            </c:strRef>
          </c:tx>
          <c:marker>
            <c:symbol val="none"/>
          </c:marker>
          <c:val>
            <c:numRef>
              <c:f>'grafy - přežití, ukončení v sem'!$D$5:$D$23</c:f>
              <c:numCache>
                <c:formatCode>General</c:formatCode>
                <c:ptCount val="19"/>
                <c:pt idx="0">
                  <c:v>70.5</c:v>
                </c:pt>
                <c:pt idx="1">
                  <c:v>59.8</c:v>
                </c:pt>
                <c:pt idx="2">
                  <c:v>46.5</c:v>
                </c:pt>
                <c:pt idx="3">
                  <c:v>35.800000000000004</c:v>
                </c:pt>
                <c:pt idx="4">
                  <c:v>23.799999999999986</c:v>
                </c:pt>
                <c:pt idx="5">
                  <c:v>16.700000000000003</c:v>
                </c:pt>
                <c:pt idx="6">
                  <c:v>14.400000000000006</c:v>
                </c:pt>
                <c:pt idx="7">
                  <c:v>10.200000000000003</c:v>
                </c:pt>
                <c:pt idx="8">
                  <c:v>6.0999999999999943</c:v>
                </c:pt>
                <c:pt idx="9">
                  <c:v>4.7000000000000028</c:v>
                </c:pt>
                <c:pt idx="10">
                  <c:v>2</c:v>
                </c:pt>
                <c:pt idx="11">
                  <c:v>1.2000000000000028</c:v>
                </c:pt>
                <c:pt idx="12">
                  <c:v>0.40000000000000568</c:v>
                </c:pt>
                <c:pt idx="13">
                  <c:v>0.20000000000000284</c:v>
                </c:pt>
                <c:pt idx="14">
                  <c:v>0.2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'grafy - přežití, ukončení v sem'!$E$4</c:f>
              <c:strCache>
                <c:ptCount val="1"/>
                <c:pt idx="0">
                  <c:v>Navazující magistři (n = 1379)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'grafy - přežití, ukončení v sem'!$E$5:$E$23</c:f>
              <c:numCache>
                <c:formatCode>General</c:formatCode>
                <c:ptCount val="19"/>
                <c:pt idx="0">
                  <c:v>59.2</c:v>
                </c:pt>
                <c:pt idx="1">
                  <c:v>46.8</c:v>
                </c:pt>
                <c:pt idx="2">
                  <c:v>31</c:v>
                </c:pt>
                <c:pt idx="3">
                  <c:v>20</c:v>
                </c:pt>
                <c:pt idx="4">
                  <c:v>10.5</c:v>
                </c:pt>
                <c:pt idx="5">
                  <c:v>4.2000000000000028</c:v>
                </c:pt>
                <c:pt idx="6">
                  <c:v>1.5</c:v>
                </c:pt>
                <c:pt idx="7">
                  <c:v>9.9999999999994454E-2</c:v>
                </c:pt>
                <c:pt idx="8">
                  <c:v>9.9999999999994454E-2</c:v>
                </c:pt>
                <c:pt idx="9">
                  <c:v>0.1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'grafy - přežití, ukončení v sem'!$F$4</c:f>
              <c:strCache>
                <c:ptCount val="1"/>
                <c:pt idx="0">
                  <c:v>Doktorandi (n = 291)</c:v>
                </c:pt>
              </c:strCache>
            </c:strRef>
          </c:tx>
          <c:marker>
            <c:symbol val="none"/>
          </c:marker>
          <c:val>
            <c:numRef>
              <c:f>'grafy - přežití, ukončení v sem'!$F$5:$F$23</c:f>
              <c:numCache>
                <c:formatCode>General</c:formatCode>
                <c:ptCount val="19"/>
                <c:pt idx="0">
                  <c:v>90.4</c:v>
                </c:pt>
                <c:pt idx="1">
                  <c:v>80.400000000000006</c:v>
                </c:pt>
                <c:pt idx="2">
                  <c:v>70.099999999999994</c:v>
                </c:pt>
                <c:pt idx="3">
                  <c:v>61.2</c:v>
                </c:pt>
                <c:pt idx="4">
                  <c:v>55.3</c:v>
                </c:pt>
                <c:pt idx="5">
                  <c:v>50.2</c:v>
                </c:pt>
                <c:pt idx="6">
                  <c:v>44</c:v>
                </c:pt>
                <c:pt idx="7">
                  <c:v>34.700000000000003</c:v>
                </c:pt>
                <c:pt idx="8">
                  <c:v>28.5</c:v>
                </c:pt>
                <c:pt idx="9">
                  <c:v>23</c:v>
                </c:pt>
                <c:pt idx="10">
                  <c:v>18.900000000000006</c:v>
                </c:pt>
                <c:pt idx="11">
                  <c:v>16.5</c:v>
                </c:pt>
                <c:pt idx="12">
                  <c:v>12.400000000000006</c:v>
                </c:pt>
                <c:pt idx="13">
                  <c:v>3.4000000000000057</c:v>
                </c:pt>
                <c:pt idx="14">
                  <c:v>1</c:v>
                </c:pt>
                <c:pt idx="15">
                  <c:v>0.70000000000000284</c:v>
                </c:pt>
                <c:pt idx="16">
                  <c:v>0.29999999999999766</c:v>
                </c:pt>
                <c:pt idx="17">
                  <c:v>0.30000000000000027</c:v>
                </c:pt>
                <c:pt idx="18">
                  <c:v>0</c:v>
                </c:pt>
              </c:numCache>
            </c:numRef>
          </c:val>
        </c:ser>
        <c:dLbls/>
        <c:marker val="1"/>
        <c:axId val="70499328"/>
        <c:axId val="70513792"/>
      </c:lineChart>
      <c:catAx>
        <c:axId val="70499328"/>
        <c:scaling>
          <c:orientation val="minMax"/>
        </c:scaling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semestr studia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0513792"/>
        <c:crosses val="autoZero"/>
        <c:auto val="1"/>
        <c:lblAlgn val="ctr"/>
        <c:lblOffset val="100"/>
      </c:catAx>
      <c:valAx>
        <c:axId val="70513792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kumulativní procento "přežití" ve studiu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70499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7698647447761853"/>
          <c:y val="3.6037676307188862E-2"/>
          <c:w val="0.38962759342756392"/>
          <c:h val="0.3972718284597039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</c:chart>
  <c:txPr>
    <a:bodyPr/>
    <a:lstStyle/>
    <a:p>
      <a:pPr>
        <a:defRPr sz="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6F1AB-FAF1-4C62-959F-90AE8166D24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4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DF50C5-0AC4-430F-BBF8-FFF3F20E773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02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F50C5-0AC4-430F-BBF8-FFF3F20E7734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603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>
                <a:latin typeface="Arial" charset="0"/>
              </a:endParaRPr>
            </a:p>
          </p:txBody>
        </p:sp>
        <p:pic>
          <p:nvPicPr>
            <p:cNvPr id="65558" name="Picture 22" descr="titl CZ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916435-E90D-4C7F-A9DA-E80057B780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71104B-98DF-4ED7-8BDE-7B9F203F7AF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30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568393-C0D7-4546-B830-3F4D2A704C8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376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9F9A65-6661-4ED1-95EF-6AFC3F7E78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55518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CF0AD0-500D-43D5-83F8-DAF59959BA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2576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58170B-57D4-4F19-8E52-E8C02237C4E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7630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EF661B-FF6D-4109-8E12-B103405EDC1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815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51EACC-8091-4F61-B8A0-EB093F025C9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77170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A7B828-8778-4382-AEBE-5888B00186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1544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D7A2EC-2378-422E-854E-6F2DFD6E226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6489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8CA727-C719-464C-BFF1-DC9F57BC0EC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704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CA86E-EC7B-4949-A6CB-8B0AE24621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559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01B1F8-9FD6-4792-8274-C9E826FC8B2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229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567B26-5971-48FB-819D-37990D40BB0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6475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4B72F-9EFB-4AD0-A080-B0DD75FCAA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0948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5B58F0-B8B3-48AB-87F7-00189DB206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6350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59B76-B230-4A58-9F53-7BD517F7858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8584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5E10A4-DD3E-411E-AABC-761CF92E246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02003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1ADCD6-5F2B-4B4F-96D8-B19B7FA2F4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6299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918EC-3A53-417F-8D13-722B625240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4278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B4FD9A-3FDB-40B0-AFCC-BEBF8FDB72E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45598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792913-EBAC-43F9-A5BE-2CBB4B08366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582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A828D0-95F9-43A8-8AAF-725824C0782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4787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2AADA1-1C5F-4F18-A566-97F403D1829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8147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FA9374-B726-4864-9485-3755DA0392F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1899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B892E-5A77-4F53-9CC1-CDF5E15D03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04872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E89BDC-3EE3-418A-B298-AF4FCC390F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142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BEF4A3-64EC-46B8-A97D-60AD24354F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032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72701B-1757-4715-9E11-1047A544CA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5328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0278E8-9318-4545-A26D-CBB5438EEB4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84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F1A76F-157C-48E7-9240-721F38546AD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965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39663-049A-4D37-B6B9-44BD7F72DA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740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6158C1-139A-4B23-9C2F-11598953989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816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645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2B75D56-32F2-4623-8527-F549374DE6A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B4C87B5-66C8-4ECA-971D-062BB68BAB1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963D9FE1-922F-4DC8-9651-C30C70DB031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9041" y="2678701"/>
            <a:ext cx="6602819" cy="3470172"/>
          </a:xfrm>
        </p:spPr>
        <p:txBody>
          <a:bodyPr/>
          <a:lstStyle/>
          <a:p>
            <a:pPr algn="r"/>
            <a:r>
              <a:rPr lang="cs-CZ" sz="2800" dirty="0"/>
              <a:t>Přístupy k analyzování předčasného ukončování studií vysokoškoláků – praktické poznatky Masarykovy univerzity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Ondřej Hofírek</a:t>
            </a:r>
            <a:b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Šárka Hrabinová</a:t>
            </a:r>
            <a:b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Odbor pro strategii </a:t>
            </a:r>
            <a:b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Rektorát Masarykovy univerzity</a:t>
            </a:r>
            <a:b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Seminář HKVŠ Telč, 22. 05.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737" y="1126019"/>
            <a:ext cx="7965666" cy="1124712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</a:t>
            </a:r>
            <a:r>
              <a:rPr lang="cs-CZ" u="sng" dirty="0" smtClean="0"/>
              <a:t>okolnosti ukončení studia</a:t>
            </a:r>
            <a:endParaRPr lang="cs-CZ" u="sng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0389" y="2621902"/>
            <a:ext cx="8234363" cy="34826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Více jak </a:t>
            </a:r>
            <a:r>
              <a:rPr lang="cs-CZ" b="1" dirty="0" smtClean="0"/>
              <a:t>třetina respondentů pracovala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Zhruba </a:t>
            </a:r>
            <a:r>
              <a:rPr lang="cs-CZ" dirty="0"/>
              <a:t>polovina respondentů měla v době předčasného ukončení </a:t>
            </a:r>
            <a:r>
              <a:rPr lang="cs-CZ" b="1" dirty="0"/>
              <a:t>další VŠ </a:t>
            </a:r>
            <a:r>
              <a:rPr lang="cs-CZ" b="1" dirty="0" smtClean="0"/>
              <a:t>studium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Téměř </a:t>
            </a:r>
            <a:r>
              <a:rPr lang="cs-CZ" b="1" dirty="0" smtClean="0"/>
              <a:t>polovina respondentů </a:t>
            </a:r>
            <a:r>
              <a:rPr lang="cs-CZ" dirty="0" smtClean="0"/>
              <a:t>si plánovala „v dohledné době“ </a:t>
            </a:r>
            <a:r>
              <a:rPr lang="cs-CZ" b="1" dirty="0" smtClean="0"/>
              <a:t>podat znovu přihlášku ke studiu na MU</a:t>
            </a:r>
          </a:p>
        </p:txBody>
      </p:sp>
    </p:spTree>
    <p:extLst>
      <p:ext uri="{BB962C8B-B14F-4D97-AF65-F5344CB8AC3E}">
        <p14:creationId xmlns:p14="http://schemas.microsoft.com/office/powerpoint/2010/main" xmlns="" val="13865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55430"/>
            <a:ext cx="8286115" cy="1124712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shrnutí základních výsledků – </a:t>
            </a:r>
            <a:r>
              <a:rPr lang="cs-CZ" u="sng" dirty="0" smtClean="0"/>
              <a:t>vstup na VŠ</a:t>
            </a:r>
            <a:endParaRPr lang="cs-CZ" u="sng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7" y="2212847"/>
            <a:ext cx="8234363" cy="45689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Více než </a:t>
            </a:r>
            <a:r>
              <a:rPr lang="cs-CZ" b="1" dirty="0" smtClean="0"/>
              <a:t>třetina předčasných </a:t>
            </a:r>
            <a:r>
              <a:rPr lang="cs-CZ" b="1" dirty="0"/>
              <a:t>odchodů</a:t>
            </a:r>
            <a:r>
              <a:rPr lang="cs-CZ" dirty="0"/>
              <a:t> </a:t>
            </a:r>
            <a:r>
              <a:rPr lang="cs-CZ" dirty="0" smtClean="0"/>
              <a:t>je realizována  </a:t>
            </a:r>
            <a:r>
              <a:rPr lang="cs-CZ" b="1" dirty="0" smtClean="0"/>
              <a:t>v</a:t>
            </a:r>
            <a:r>
              <a:rPr lang="cs-CZ" dirty="0" smtClean="0"/>
              <a:t> </a:t>
            </a:r>
            <a:r>
              <a:rPr lang="cs-CZ" b="1" dirty="0"/>
              <a:t>prvním semestru</a:t>
            </a:r>
            <a:r>
              <a:rPr lang="cs-CZ" dirty="0"/>
              <a:t> daného studia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Nenaplněná </a:t>
            </a:r>
            <a:r>
              <a:rPr lang="cs-CZ" b="1" dirty="0"/>
              <a:t>očekávání</a:t>
            </a:r>
            <a:r>
              <a:rPr lang="cs-CZ" dirty="0"/>
              <a:t> ohledně obsahu studia jsou </a:t>
            </a:r>
            <a:r>
              <a:rPr lang="cs-CZ" b="1" dirty="0"/>
              <a:t>problémem spíše pro mladší studenty</a:t>
            </a:r>
            <a:r>
              <a:rPr lang="cs-CZ" dirty="0"/>
              <a:t>, kteří </a:t>
            </a:r>
            <a:r>
              <a:rPr lang="cs-CZ" dirty="0" smtClean="0"/>
              <a:t>zřejmě nemají </a:t>
            </a:r>
            <a:r>
              <a:rPr lang="cs-CZ" dirty="0"/>
              <a:t>jasno v tom, co přesně by chtěli studovat </a:t>
            </a:r>
            <a:endParaRPr lang="cs-CZ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Pro část </a:t>
            </a:r>
            <a:r>
              <a:rPr lang="cs-CZ" dirty="0"/>
              <a:t>našich respondentů byl </a:t>
            </a:r>
            <a:r>
              <a:rPr lang="cs-CZ" b="1" dirty="0"/>
              <a:t>vstup na vysokou školu z hlediska jejich očekávání poměrně nejasný a </a:t>
            </a:r>
            <a:r>
              <a:rPr lang="cs-CZ" b="1" dirty="0" smtClean="0"/>
              <a:t>nejistý</a:t>
            </a:r>
            <a:r>
              <a:rPr lang="cs-CZ" dirty="0" smtClean="0"/>
              <a:t>, až </a:t>
            </a:r>
            <a:r>
              <a:rPr lang="cs-CZ" dirty="0"/>
              <a:t>v průběhu jejich studia se jim tříbil názor na to, co vlastně by přesně chtěli studovat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3010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758" y="944255"/>
            <a:ext cx="8286115" cy="987182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</a:t>
            </a:r>
            <a:r>
              <a:rPr lang="cs-CZ" u="sng" dirty="0" smtClean="0"/>
              <a:t>komunikační kanál</a:t>
            </a:r>
            <a:r>
              <a:rPr lang="cs-CZ" dirty="0" smtClean="0"/>
              <a:t> mezi studenty a univerzitou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8758" y="2198851"/>
            <a:ext cx="8234363" cy="39196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Součástí dotazníku je i </a:t>
            </a:r>
            <a:r>
              <a:rPr lang="cs-CZ" b="1" dirty="0" smtClean="0"/>
              <a:t>otevřená otázka</a:t>
            </a:r>
            <a:r>
              <a:rPr lang="cs-CZ" dirty="0" smtClean="0"/>
              <a:t>, kde se mohou respondenti vyjádřit </a:t>
            </a:r>
            <a:r>
              <a:rPr lang="cs-CZ" b="1" dirty="0" smtClean="0"/>
              <a:t>k okolnostem ukončení studia</a:t>
            </a: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Zhruba třetina respondentů z posledního běhu průzkumu ji využila – celkem </a:t>
            </a:r>
            <a:r>
              <a:rPr lang="cs-CZ" b="1" dirty="0" smtClean="0"/>
              <a:t>zhruba 400 volných odpovědí </a:t>
            </a:r>
          </a:p>
          <a:p>
            <a:pPr marL="0" indent="0">
              <a:buNone/>
            </a:pPr>
            <a:r>
              <a:rPr lang="cs-CZ" b="1" dirty="0" smtClean="0"/>
              <a:t>    (za 3 roky se jedná o cca 900 odpovědí)</a:t>
            </a: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Soubor otevřených odpovědí je </a:t>
            </a:r>
            <a:r>
              <a:rPr lang="cs-CZ" b="1" dirty="0" smtClean="0"/>
              <a:t>cenným zdrojem poznatků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5949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146" y="917385"/>
            <a:ext cx="8286115" cy="1124712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komunikační kanál mezi studenty a univerzitou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146" y="2185416"/>
            <a:ext cx="8234363" cy="3919665"/>
          </a:xfrm>
        </p:spPr>
        <p:txBody>
          <a:bodyPr/>
          <a:lstStyle/>
          <a:p>
            <a:pPr marL="0" indent="0">
              <a:buNone/>
            </a:pPr>
            <a:endParaRPr lang="cs-CZ" sz="800" dirty="0" smtClean="0"/>
          </a:p>
          <a:p>
            <a:pPr marL="0" indent="0">
              <a:buNone/>
            </a:pPr>
            <a:r>
              <a:rPr lang="cs-CZ" sz="1800" dirty="0"/>
              <a:t>„Hlavním důvodem pro předčasné ukončení studia </a:t>
            </a:r>
            <a:r>
              <a:rPr lang="cs-CZ" sz="1800" b="1" dirty="0"/>
              <a:t>byl silný pocit vnitřního nenaplnění </a:t>
            </a:r>
            <a:r>
              <a:rPr lang="cs-CZ" sz="1800" dirty="0"/>
              <a:t>a touha věnovat svůj čas činnostem, které mě rozvíjí.“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„Můj </a:t>
            </a:r>
            <a:r>
              <a:rPr lang="cs-CZ" sz="1800" b="1" dirty="0"/>
              <a:t>nezodpovědný přístup ke studiu v jeho počátku </a:t>
            </a:r>
            <a:r>
              <a:rPr lang="cs-CZ" sz="1800" dirty="0"/>
              <a:t>mě nakonec dostal do situace, ze které už nešlo pokračovat</a:t>
            </a:r>
            <a:r>
              <a:rPr lang="cs-CZ" sz="1800" dirty="0" smtClean="0"/>
              <a:t>.“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„</a:t>
            </a:r>
            <a:r>
              <a:rPr lang="cs-CZ" sz="1800" b="1" dirty="0"/>
              <a:t>Práce na plný úvazek </a:t>
            </a:r>
            <a:r>
              <a:rPr lang="cs-CZ" sz="1800" dirty="0"/>
              <a:t>a neuvolnění v práci kvůli škole.“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„</a:t>
            </a:r>
            <a:r>
              <a:rPr lang="cs-CZ" sz="1800" b="1" dirty="0"/>
              <a:t>Mám na MU dvě studia. Se zanecháním jednoho studia jsem počítal</a:t>
            </a:r>
            <a:r>
              <a:rPr lang="cs-CZ" sz="1800" dirty="0"/>
              <a:t>.“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„</a:t>
            </a:r>
            <a:r>
              <a:rPr lang="cs-CZ" sz="1800" b="1" dirty="0"/>
              <a:t>Studium byla pojistka, abych byla studentem do 26 let.</a:t>
            </a:r>
            <a:r>
              <a:rPr lang="cs-CZ" sz="1800" dirty="0"/>
              <a:t>“</a:t>
            </a:r>
          </a:p>
          <a:p>
            <a:pPr marL="0" indent="0">
              <a:buNone/>
            </a:pP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58635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60704"/>
            <a:ext cx="8286115" cy="536602"/>
          </a:xfrm>
        </p:spPr>
        <p:txBody>
          <a:bodyPr/>
          <a:lstStyle/>
          <a:p>
            <a:r>
              <a:rPr lang="cs-CZ" dirty="0" smtClean="0"/>
              <a:t>Co lze zjistit z dat o základní populaci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55181"/>
            <a:ext cx="8234363" cy="4477332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Časování odchodů ze studia u </a:t>
            </a:r>
            <a:r>
              <a:rPr lang="cs-CZ" sz="1800" dirty="0"/>
              <a:t>základní populace (N = 7 664) – </a:t>
            </a:r>
            <a:r>
              <a:rPr lang="cs-CZ" sz="1800" dirty="0" smtClean="0"/>
              <a:t>rok 2014</a:t>
            </a:r>
          </a:p>
          <a:p>
            <a:pPr marL="0" indent="0">
              <a:buNone/>
            </a:pPr>
            <a:endParaRPr lang="cs-CZ" sz="1400" dirty="0" smtClean="0"/>
          </a:p>
        </p:txBody>
      </p:sp>
      <p:graphicFrame>
        <p:nvGraphicFramePr>
          <p:cNvPr id="7" name="Graf 6"/>
          <p:cNvGraphicFramePr/>
          <p:nvPr/>
        </p:nvGraphicFramePr>
        <p:xfrm>
          <a:off x="959041" y="2046395"/>
          <a:ext cx="7106777" cy="3868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745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60704"/>
            <a:ext cx="8286115" cy="536602"/>
          </a:xfrm>
        </p:spPr>
        <p:txBody>
          <a:bodyPr/>
          <a:lstStyle/>
          <a:p>
            <a:r>
              <a:rPr lang="cs-CZ" dirty="0" smtClean="0"/>
              <a:t>Co lze zjistit z dat o základní populaci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55181"/>
            <a:ext cx="8234363" cy="4477332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Podíly typů neúspěšných ukončení studia podle měsíce ukončení studia </a:t>
            </a:r>
            <a:r>
              <a:rPr lang="cs-CZ" sz="1800" dirty="0" smtClean="0"/>
              <a:t>                      u </a:t>
            </a:r>
            <a:r>
              <a:rPr lang="cs-CZ" sz="1800" dirty="0"/>
              <a:t>základní populace (N = 7 664) – </a:t>
            </a:r>
            <a:r>
              <a:rPr lang="cs-CZ" sz="1800" dirty="0" smtClean="0"/>
              <a:t>rok 2014</a:t>
            </a:r>
          </a:p>
          <a:p>
            <a:pPr marL="0" indent="0">
              <a:buNone/>
            </a:pPr>
            <a:endParaRPr lang="cs-CZ" sz="1400" dirty="0" smtClean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xmlns="" val="1236317847"/>
              </p:ext>
            </p:extLst>
          </p:nvPr>
        </p:nvGraphicFramePr>
        <p:xfrm>
          <a:off x="537597" y="2282659"/>
          <a:ext cx="7871524" cy="3849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745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60704"/>
            <a:ext cx="8286115" cy="606050"/>
          </a:xfrm>
        </p:spPr>
        <p:txBody>
          <a:bodyPr/>
          <a:lstStyle/>
          <a:p>
            <a:r>
              <a:rPr lang="cs-CZ" dirty="0" smtClean="0"/>
              <a:t>Co lze zjistit z dat o základní populaci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701479"/>
            <a:ext cx="8234363" cy="443103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Křivky </a:t>
            </a:r>
            <a:r>
              <a:rPr lang="cs-CZ" sz="1800" dirty="0" smtClean="0"/>
              <a:t>„přežití“ </a:t>
            </a:r>
            <a:r>
              <a:rPr lang="cs-CZ" sz="1800" dirty="0"/>
              <a:t>pro základní populaci neúspěšně ukončených studií  podle typu ukončeného studia </a:t>
            </a:r>
            <a:r>
              <a:rPr lang="cs-CZ" sz="1800" dirty="0" smtClean="0"/>
              <a:t>– rok 2014</a:t>
            </a:r>
          </a:p>
          <a:p>
            <a:pPr marL="0" indent="0">
              <a:buNone/>
            </a:pPr>
            <a:endParaRPr lang="cs-CZ" sz="1400" dirty="0" smtClean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xmlns="" val="3014432812"/>
              </p:ext>
            </p:extLst>
          </p:nvPr>
        </p:nvGraphicFramePr>
        <p:xfrm>
          <a:off x="720725" y="2344346"/>
          <a:ext cx="7900693" cy="409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15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83423"/>
            <a:ext cx="8286115" cy="982699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praktické tipy pro realizaci průzkumu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7" y="1866122"/>
            <a:ext cx="8234363" cy="40355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jasně definovat cíl průzkumu a základní populaci </a:t>
            </a:r>
            <a:r>
              <a:rPr lang="cs-CZ" dirty="0" smtClean="0"/>
              <a:t>- </a:t>
            </a:r>
            <a:r>
              <a:rPr lang="cs-CZ" sz="1800" dirty="0"/>
              <a:t>na MU oslovujeme </a:t>
            </a:r>
            <a:r>
              <a:rPr lang="cs-CZ" sz="1800" b="1" dirty="0"/>
              <a:t>pouze vybrané typy předčasného ukončení studia</a:t>
            </a:r>
            <a:r>
              <a:rPr lang="cs-CZ" sz="1800" dirty="0"/>
              <a:t> </a:t>
            </a:r>
            <a:r>
              <a:rPr lang="cs-CZ" sz="1800" dirty="0" smtClean="0"/>
              <a:t>         a </a:t>
            </a:r>
            <a:r>
              <a:rPr lang="cs-CZ" sz="1800" dirty="0"/>
              <a:t>u nich zjišťujeme, které hlavní faktory nejvíce přispěly k předčasnému </a:t>
            </a:r>
            <a:r>
              <a:rPr lang="cs-CZ" sz="1800" dirty="0" smtClean="0"/>
              <a:t>ukončení</a:t>
            </a: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promyslet načasování výzvy k účasti na průzkumu </a:t>
            </a:r>
            <a:r>
              <a:rPr lang="cs-CZ" dirty="0" smtClean="0"/>
              <a:t>- </a:t>
            </a:r>
            <a:r>
              <a:rPr lang="cs-CZ" sz="1800" b="1" dirty="0" smtClean="0"/>
              <a:t>respondenty oslovujeme po </a:t>
            </a:r>
            <a:r>
              <a:rPr lang="cs-CZ" sz="1800" b="1" dirty="0"/>
              <a:t>nabití právní moci rozhodnutí o ukončení studia</a:t>
            </a:r>
            <a:r>
              <a:rPr lang="cs-CZ" sz="1800" dirty="0"/>
              <a:t> automaticky rozesílaným e-mailem, nedochází tedy k větší časové prodlevě mezi ukončením studia a výzvou k vyplnění dotazníku, zároveň se tak vyhýbáme situaci, kdy by se student proti rozhodnutí odvolal </a:t>
            </a:r>
            <a:r>
              <a:rPr lang="cs-CZ" sz="1800" dirty="0" smtClean="0"/>
              <a:t> a </a:t>
            </a:r>
            <a:r>
              <a:rPr lang="cs-CZ" sz="1800" dirty="0"/>
              <a:t>my mu v té době poslali oslovovací </a:t>
            </a:r>
            <a:r>
              <a:rPr lang="cs-CZ" sz="1800" dirty="0" smtClean="0"/>
              <a:t>e-mail</a:t>
            </a: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reflektovat problém </a:t>
            </a:r>
            <a:r>
              <a:rPr lang="cs-CZ" b="1" dirty="0" err="1" smtClean="0"/>
              <a:t>samovýběru</a:t>
            </a:r>
            <a:r>
              <a:rPr lang="cs-CZ" b="1" dirty="0" smtClean="0"/>
              <a:t> respondentů při interpretaci závěrů </a:t>
            </a:r>
            <a:r>
              <a:rPr lang="cs-CZ" dirty="0" smtClean="0"/>
              <a:t>– </a:t>
            </a:r>
            <a:r>
              <a:rPr lang="cs-CZ" sz="1800" dirty="0" smtClean="0"/>
              <a:t>jde o citlivé téma, častěji mohou odpovídat respondenti, kteří mají další aktivní studium oproti těm, u kterých došlo ke skutečnému studijnímu selhání</a:t>
            </a:r>
          </a:p>
        </p:txBody>
      </p:sp>
    </p:spTree>
    <p:extLst>
      <p:ext uri="{BB962C8B-B14F-4D97-AF65-F5344CB8AC3E}">
        <p14:creationId xmlns:p14="http://schemas.microsoft.com/office/powerpoint/2010/main" xmlns="" val="42636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021" y="1237985"/>
            <a:ext cx="8286115" cy="1057345"/>
          </a:xfrm>
        </p:spPr>
        <p:txBody>
          <a:bodyPr/>
          <a:lstStyle/>
          <a:p>
            <a:pPr algn="ctr"/>
            <a:r>
              <a:rPr lang="cs-CZ" dirty="0" smtClean="0"/>
              <a:t>Systém institucionálních průzkumů na MU </a:t>
            </a:r>
            <a:br>
              <a:rPr lang="cs-CZ" dirty="0" smtClean="0"/>
            </a:br>
            <a:r>
              <a:rPr lang="cs-CZ" sz="3200" dirty="0" smtClean="0"/>
              <a:t>„Od </a:t>
            </a:r>
            <a:r>
              <a:rPr lang="cs-CZ" sz="3200" dirty="0" err="1" smtClean="0"/>
              <a:t>prváka</a:t>
            </a:r>
            <a:r>
              <a:rPr lang="cs-CZ" sz="3200" dirty="0" smtClean="0"/>
              <a:t> po absolventa“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999" y="2662335"/>
            <a:ext cx="8550161" cy="3041778"/>
          </a:xfrm>
        </p:spPr>
      </p:pic>
    </p:spTree>
    <p:extLst>
      <p:ext uri="{BB962C8B-B14F-4D97-AF65-F5344CB8AC3E}">
        <p14:creationId xmlns:p14="http://schemas.microsoft.com/office/powerpoint/2010/main" xmlns="" val="37813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329" y="1207363"/>
            <a:ext cx="8875645" cy="4773559"/>
          </a:xfrm>
        </p:spPr>
        <p:txBody>
          <a:bodyPr numCol="1" spcCol="108000"/>
          <a:lstStyle/>
          <a:p>
            <a:pPr marL="0" indent="0" algn="just">
              <a:buClrTx/>
              <a:buNone/>
            </a:pPr>
            <a:endParaRPr lang="cs-CZ" sz="1800" dirty="0"/>
          </a:p>
          <a:p>
            <a:pPr marL="0" indent="0" algn="ctr">
              <a:buClrTx/>
              <a:buNone/>
            </a:pPr>
            <a:endParaRPr lang="cs-CZ" sz="3200" b="1" dirty="0" smtClean="0"/>
          </a:p>
          <a:p>
            <a:pPr marL="0" indent="0" algn="ctr">
              <a:buClrTx/>
              <a:buNone/>
            </a:pPr>
            <a:endParaRPr lang="cs-CZ" sz="3200" b="1" dirty="0"/>
          </a:p>
          <a:p>
            <a:pPr marL="0" indent="0" algn="ctr">
              <a:buClrTx/>
              <a:buNone/>
            </a:pPr>
            <a:r>
              <a:rPr lang="cs-CZ" sz="3600" b="1" dirty="0" smtClean="0"/>
              <a:t>Děkuji za pozornost</a:t>
            </a:r>
          </a:p>
          <a:p>
            <a:pPr marL="0" indent="0" algn="ctr">
              <a:buClrTx/>
              <a:buNone/>
            </a:pPr>
            <a:endParaRPr lang="cs-CZ" dirty="0"/>
          </a:p>
          <a:p>
            <a:pPr marL="0" indent="0" algn="ctr">
              <a:buClrTx/>
              <a:buNone/>
            </a:pPr>
            <a:r>
              <a:rPr lang="cs-CZ" b="1" dirty="0"/>
              <a:t>Odbor pro strategii </a:t>
            </a:r>
            <a:r>
              <a:rPr lang="cs-CZ" b="1" dirty="0" smtClean="0"/>
              <a:t>Rektorátu MU</a:t>
            </a:r>
          </a:p>
          <a:p>
            <a:pPr marL="0" indent="0" algn="ctr">
              <a:buClrTx/>
              <a:buNone/>
            </a:pPr>
            <a:r>
              <a:rPr lang="cs-CZ" b="1" dirty="0"/>
              <a:t>http://</a:t>
            </a:r>
            <a:r>
              <a:rPr lang="cs-CZ" b="1" dirty="0" smtClean="0"/>
              <a:t>strategie.rect.muni.cz/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59B76-B230-4A58-9F53-7BD517F78588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21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346" y="992503"/>
            <a:ext cx="8422653" cy="4646295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Identifikace </a:t>
            </a:r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problému</a:t>
            </a:r>
          </a:p>
          <a:p>
            <a:pPr marL="0" indent="0" algn="just">
              <a:buNone/>
            </a:pPr>
            <a:r>
              <a:rPr lang="cs-CZ" dirty="0" smtClean="0"/>
              <a:t>Začátek </a:t>
            </a:r>
            <a:r>
              <a:rPr lang="cs-CZ" dirty="0"/>
              <a:t>celouniverzitní diskuze tématu – rok 2011: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Pohled </a:t>
            </a:r>
            <a:r>
              <a:rPr lang="cs-CZ" dirty="0"/>
              <a:t>na data v časové řadě 10 let zpět </a:t>
            </a:r>
            <a:r>
              <a:rPr lang="cs-CZ" dirty="0" smtClean="0"/>
              <a:t>- </a:t>
            </a:r>
            <a:r>
              <a:rPr lang="cs-CZ" b="1" dirty="0"/>
              <a:t>postupný růst neúspěšnosti po 1.</a:t>
            </a:r>
            <a:r>
              <a:rPr lang="cs-CZ" dirty="0"/>
              <a:t> </a:t>
            </a:r>
            <a:r>
              <a:rPr lang="cs-CZ" b="1" dirty="0"/>
              <a:t>roce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zároveň </a:t>
            </a:r>
            <a:r>
              <a:rPr lang="cs-CZ" b="1" dirty="0"/>
              <a:t>snižující se počet studentů, kteří dokončí studium ve standardní </a:t>
            </a:r>
            <a:r>
              <a:rPr lang="cs-CZ" b="1" dirty="0" smtClean="0"/>
              <a:t>době.</a:t>
            </a:r>
            <a:endParaRPr lang="cs-CZ" b="1" dirty="0"/>
          </a:p>
          <a:p>
            <a:pPr algn="just">
              <a:buFontTx/>
              <a:buChar char="-"/>
            </a:pPr>
            <a:endParaRPr lang="cs-CZ" b="1" dirty="0"/>
          </a:p>
          <a:p>
            <a:pPr marL="0" indent="0" algn="just">
              <a:buNone/>
            </a:pPr>
            <a:endParaRPr lang="cs-CZ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Podíly </a:t>
            </a:r>
            <a:r>
              <a:rPr lang="cs-CZ" b="1" dirty="0"/>
              <a:t>neúspěšnosti po prvním roce studia rostou</a:t>
            </a:r>
          </a:p>
          <a:p>
            <a:pPr algn="just">
              <a:buNone/>
            </a:pPr>
            <a:r>
              <a:rPr lang="cs-CZ" dirty="0"/>
              <a:t>	Bc. – 2000: 30 %, 2013: 40 %; </a:t>
            </a:r>
            <a:r>
              <a:rPr lang="cs-CZ" dirty="0" err="1"/>
              <a:t>NMgr</a:t>
            </a:r>
            <a:r>
              <a:rPr lang="cs-CZ" dirty="0"/>
              <a:t>. – 2000: 7 %, 2013: 20 </a:t>
            </a:r>
            <a:r>
              <a:rPr lang="cs-CZ" dirty="0" smtClean="0"/>
              <a:t>%</a:t>
            </a: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Podíly </a:t>
            </a:r>
            <a:r>
              <a:rPr lang="cs-CZ" b="1" dirty="0"/>
              <a:t>absolventů ve standardní době studia klesají</a:t>
            </a:r>
          </a:p>
          <a:p>
            <a:pPr algn="just">
              <a:buNone/>
            </a:pPr>
            <a:r>
              <a:rPr lang="cs-CZ" dirty="0"/>
              <a:t>	Bc. – 2000: 43 %, 2012: 23 %; </a:t>
            </a:r>
            <a:r>
              <a:rPr lang="cs-CZ" dirty="0" err="1"/>
              <a:t>NMgr</a:t>
            </a:r>
            <a:r>
              <a:rPr lang="cs-CZ" dirty="0"/>
              <a:t>. – 2000: 70 %, 2013: 40 %</a:t>
            </a:r>
          </a:p>
          <a:p>
            <a:pPr marL="0" indent="0" algn="just">
              <a:buNone/>
            </a:pP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 bwMode="auto">
          <a:xfrm>
            <a:off x="4332597" y="3161112"/>
            <a:ext cx="438150" cy="514350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90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6369" y="830579"/>
            <a:ext cx="7484998" cy="647700"/>
          </a:xfrm>
        </p:spPr>
        <p:txBody>
          <a:bodyPr/>
          <a:lstStyle/>
          <a:p>
            <a:r>
              <a:rPr lang="cs-CZ" dirty="0" smtClean="0"/>
              <a:t>Kdo však vlastně je „neúspěšný student“?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0055" y="1517904"/>
            <a:ext cx="8337550" cy="46908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Neexistence jednotné definice </a:t>
            </a:r>
            <a:r>
              <a:rPr lang="cs-CZ" dirty="0" smtClean="0"/>
              <a:t>drop-</a:t>
            </a:r>
            <a:r>
              <a:rPr lang="cs-CZ" dirty="0" err="1" smtClean="0"/>
              <a:t>outu</a:t>
            </a:r>
            <a:r>
              <a:rPr lang="cs-CZ" dirty="0" smtClean="0"/>
              <a:t>/neúspěšnosti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Návrh MŠMT (Oddělení analyticko-koncepční): </a:t>
            </a:r>
            <a:r>
              <a:rPr lang="cs-CZ" i="1" dirty="0" smtClean="0"/>
              <a:t>„Neúspěšným </a:t>
            </a:r>
            <a:r>
              <a:rPr lang="cs-CZ" i="1" dirty="0"/>
              <a:t>ukončením terciárního vzdělávání je míněna situace, kdy se student po neúspěšném ukončení studia další tři roky neobjeví znovu jako student v terciéru</a:t>
            </a:r>
            <a:r>
              <a:rPr lang="cs-CZ" i="1" dirty="0" smtClean="0"/>
              <a:t>.“ </a:t>
            </a:r>
            <a:r>
              <a:rPr lang="cs-CZ" dirty="0" smtClean="0"/>
              <a:t>– makroúroveň, pro VŠ je však důležitá i mikroúroveň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Studijní neúspěšnost X předčasné ukončování studií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ne všechna předčasná ukončení studia představují „selhání“ studentů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předčasné ukončení studia jako součást studijní strategie (nástup na preferovaný obor, dobrovolný odchod kvůli hrozbě vyloučení ze studia – u Bc. studií)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874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7747" y="1004240"/>
            <a:ext cx="7690272" cy="647700"/>
          </a:xfrm>
        </p:spPr>
        <p:txBody>
          <a:bodyPr/>
          <a:lstStyle/>
          <a:p>
            <a:r>
              <a:rPr lang="cs-CZ" dirty="0"/>
              <a:t>Kdo však vlastně je „neúspěšný student“?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24" y="1813242"/>
            <a:ext cx="8234363" cy="43951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Je nutná reflexe - koho lze považovat za </a:t>
            </a:r>
            <a:r>
              <a:rPr lang="cs-CZ" b="1" dirty="0" smtClean="0"/>
              <a:t>skutečně neúspěšného</a:t>
            </a:r>
            <a:r>
              <a:rPr lang="cs-CZ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VZoČ</a:t>
            </a:r>
            <a:r>
              <a:rPr lang="cs-CZ" dirty="0" smtClean="0"/>
              <a:t> – každoroční vykazování počtů neúspěšných studentů – rozhodující jsou </a:t>
            </a:r>
            <a:r>
              <a:rPr lang="cs-CZ" b="1" dirty="0" smtClean="0"/>
              <a:t>kódy ukončení studia: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67 </a:t>
            </a:r>
            <a:r>
              <a:rPr lang="cs-CZ" sz="1200" dirty="0"/>
              <a:t>ukončení studia pro nesplnění požadavků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70 </a:t>
            </a:r>
            <a:r>
              <a:rPr lang="cs-CZ" sz="1200" dirty="0"/>
              <a:t>přestup na jiný studijní program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71 </a:t>
            </a:r>
            <a:r>
              <a:rPr lang="cs-CZ" sz="1200" dirty="0"/>
              <a:t>přestup na jinou fakultu téže školy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72 </a:t>
            </a:r>
            <a:r>
              <a:rPr lang="cs-CZ" sz="1200" dirty="0"/>
              <a:t>přestup na jinou školu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81 </a:t>
            </a:r>
            <a:r>
              <a:rPr lang="cs-CZ" sz="1200" dirty="0"/>
              <a:t>zanechání studia nezapsáním v průběhu studia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82 </a:t>
            </a:r>
            <a:r>
              <a:rPr lang="cs-CZ" sz="1200" dirty="0"/>
              <a:t>zanechání studia písemným oznámením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83 </a:t>
            </a:r>
            <a:r>
              <a:rPr lang="cs-CZ" sz="1200" dirty="0"/>
              <a:t>úmrtí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84 </a:t>
            </a:r>
            <a:r>
              <a:rPr lang="cs-CZ" sz="1200" dirty="0"/>
              <a:t>zanecháni studia nezapsáním po přerušení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93 </a:t>
            </a:r>
            <a:r>
              <a:rPr lang="cs-CZ" sz="1200" dirty="0"/>
              <a:t>vyloučen ze studia pro přestupek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94 </a:t>
            </a:r>
            <a:r>
              <a:rPr lang="cs-CZ" sz="1200" dirty="0"/>
              <a:t>vyloučen ze studia pro podvod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97 </a:t>
            </a:r>
            <a:r>
              <a:rPr lang="cs-CZ" sz="1200" dirty="0"/>
              <a:t>ukončení změnou akreditace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98 </a:t>
            </a:r>
            <a:r>
              <a:rPr lang="cs-CZ" sz="1200" dirty="0"/>
              <a:t>ukončení studia - odnětí akreditace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200" dirty="0" smtClean="0"/>
              <a:t>99 </a:t>
            </a:r>
            <a:r>
              <a:rPr lang="cs-CZ" sz="1200" dirty="0"/>
              <a:t>ukončení studia - zánik akreditace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80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022901"/>
            <a:ext cx="8286115" cy="647700"/>
          </a:xfrm>
        </p:spPr>
        <p:txBody>
          <a:bodyPr/>
          <a:lstStyle/>
          <a:p>
            <a:r>
              <a:rPr lang="cs-CZ" dirty="0"/>
              <a:t>Průzkum příčin </a:t>
            </a:r>
            <a:r>
              <a:rPr lang="cs-CZ" u="sng" dirty="0"/>
              <a:t>předčasného ukončování</a:t>
            </a:r>
            <a:r>
              <a:rPr lang="cs-CZ" dirty="0"/>
              <a:t> studií </a:t>
            </a:r>
            <a:r>
              <a:rPr lang="cs-CZ" dirty="0" smtClean="0"/>
              <a:t>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755648"/>
            <a:ext cx="8234363" cy="46817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Koho považujeme za „neúspěšného“ studenta </a:t>
            </a:r>
            <a:r>
              <a:rPr lang="cs-CZ" dirty="0" smtClean="0"/>
              <a:t>v rámci průzkumu: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200" dirty="0" smtClean="0"/>
              <a:t>67 </a:t>
            </a:r>
            <a:r>
              <a:rPr lang="cs-CZ" sz="1200" dirty="0"/>
              <a:t>ukončení studia pro nesplnění </a:t>
            </a:r>
            <a:r>
              <a:rPr lang="cs-CZ" sz="1200" dirty="0" smtClean="0"/>
              <a:t>požadavků</a:t>
            </a:r>
            <a:endParaRPr lang="cs-CZ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200" dirty="0" smtClean="0"/>
              <a:t>81 </a:t>
            </a:r>
            <a:r>
              <a:rPr lang="cs-CZ" sz="1200" dirty="0"/>
              <a:t>zanechání studia nezapsáním v průběhu studia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200" dirty="0" smtClean="0"/>
              <a:t>82 </a:t>
            </a:r>
            <a:r>
              <a:rPr lang="cs-CZ" sz="1200" dirty="0"/>
              <a:t>zanechání studia písemným oznámením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200" dirty="0" smtClean="0"/>
              <a:t>84 </a:t>
            </a:r>
            <a:r>
              <a:rPr lang="cs-CZ" sz="1200" dirty="0"/>
              <a:t>zanecháni studia nezapsáním po přerušení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 ohledem na citlivost tématu </a:t>
            </a:r>
            <a:r>
              <a:rPr lang="cs-CZ" dirty="0"/>
              <a:t>zvolen název </a:t>
            </a:r>
            <a:r>
              <a:rPr lang="cs-CZ" b="1" dirty="0" smtClean="0"/>
              <a:t>„Průzkum </a:t>
            </a:r>
            <a:r>
              <a:rPr lang="cs-CZ" b="1" dirty="0"/>
              <a:t>příčin předčasného ukončování studií na MU</a:t>
            </a:r>
            <a:r>
              <a:rPr lang="cs-CZ" b="1" dirty="0" smtClean="0"/>
              <a:t>“</a:t>
            </a:r>
            <a:r>
              <a:rPr lang="cs-CZ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vhodně odráží </a:t>
            </a:r>
            <a:r>
              <a:rPr lang="cs-CZ" b="1" dirty="0" smtClean="0"/>
              <a:t>referenční bod studia </a:t>
            </a:r>
            <a:r>
              <a:rPr lang="cs-CZ" dirty="0" smtClean="0"/>
              <a:t>– složení státní závěrečné zkoušky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/>
              <a:t>nevztahujeme se k </a:t>
            </a:r>
            <a:r>
              <a:rPr lang="cs-CZ" b="1" dirty="0" err="1" smtClean="0"/>
              <a:t>odstudované</a:t>
            </a:r>
            <a:r>
              <a:rPr lang="cs-CZ" b="1" dirty="0" smtClean="0"/>
              <a:t> době studia </a:t>
            </a:r>
            <a:r>
              <a:rPr lang="cs-CZ" b="1" dirty="0" smtClean="0"/>
              <a:t>     </a:t>
            </a:r>
            <a:r>
              <a:rPr lang="cs-CZ" dirty="0" smtClean="0"/>
              <a:t>(i </a:t>
            </a:r>
            <a:r>
              <a:rPr lang="cs-CZ" dirty="0" smtClean="0"/>
              <a:t>zanechání Bc. studia v 8. semestru může být „předčasným“ ukončením studia)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97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29595"/>
            <a:ext cx="8286115" cy="647700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755648"/>
            <a:ext cx="8234363" cy="46817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Aktuálně jako </a:t>
            </a:r>
            <a:r>
              <a:rPr lang="cs-CZ" b="1" dirty="0" smtClean="0"/>
              <a:t>nepřetržité dotazníkové šetření </a:t>
            </a:r>
            <a:r>
              <a:rPr lang="cs-CZ" dirty="0" smtClean="0"/>
              <a:t>v obdobích od 1.4. do 31.3. následujícího </a:t>
            </a:r>
            <a:r>
              <a:rPr lang="cs-CZ" b="1" u="sng" dirty="0" smtClean="0"/>
              <a:t>roku v IS 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Automatické zařazování</a:t>
            </a:r>
            <a:r>
              <a:rPr lang="cs-CZ" dirty="0" smtClean="0"/>
              <a:t> předčasně ukončených studií do seznamu respondentů na základě nabití právní moci o ukončení studia a zanesení příslušných kódů do IS 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Automatické oslovování</a:t>
            </a:r>
            <a:r>
              <a:rPr lang="cs-CZ" dirty="0" smtClean="0"/>
              <a:t> předčasně ukončených studií e-mailovou výzvou k participaci na průzkumu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Cca. </a:t>
            </a:r>
            <a:r>
              <a:rPr lang="cs-CZ" b="1" dirty="0" smtClean="0"/>
              <a:t>17 % návratnost </a:t>
            </a:r>
            <a:r>
              <a:rPr lang="cs-CZ" dirty="0" smtClean="0"/>
              <a:t>(zhruba 1200 respondentů) – </a:t>
            </a:r>
            <a:r>
              <a:rPr lang="cs-CZ" dirty="0" err="1" smtClean="0"/>
              <a:t>samovýběr</a:t>
            </a:r>
            <a:r>
              <a:rPr lang="cs-CZ" dirty="0" smtClean="0"/>
              <a:t> respondentů, spíše charakter ankety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xport a </a:t>
            </a:r>
            <a:r>
              <a:rPr lang="cs-CZ" b="1" dirty="0" smtClean="0"/>
              <a:t>analýza dat z průzkumu jednou ročně </a:t>
            </a:r>
            <a:r>
              <a:rPr lang="cs-CZ" dirty="0" smtClean="0"/>
              <a:t>– pravidelná tvorba analytických zpráv pro vedení univerzity a fakult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607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5233" y="1228175"/>
            <a:ext cx="8609855" cy="647700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shrnutí základních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39" y="2192694"/>
            <a:ext cx="8516549" cy="4244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Nespokojenost s volbou oboru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Odlišné/nenaplněné představy a očekávání </a:t>
            </a:r>
            <a:r>
              <a:rPr lang="cs-CZ" dirty="0" smtClean="0"/>
              <a:t>(41 %)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Odpor k některým předmětům </a:t>
            </a:r>
            <a:r>
              <a:rPr lang="cs-CZ" dirty="0" smtClean="0"/>
              <a:t>(39 %)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Zklamání z náplně oboru (39 %)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Ztráta zájmu o obor (36 %)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2/3 respondentů opouštěly studium svého preferovaného oboru.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98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0469" y="1370012"/>
            <a:ext cx="8286115" cy="647700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shrnutí základních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469" y="2017712"/>
            <a:ext cx="8564619" cy="4419663"/>
          </a:xfrm>
        </p:spPr>
        <p:txBody>
          <a:bodyPr/>
          <a:lstStyle/>
          <a:p>
            <a:pPr marL="457200" lvl="1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ouběžné studium, přecenění vlastních sil při souběžných studiích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Problémy se zvládáním studia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Časová náročnost studia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Náročnost výuky a obtížnost studia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Příliš vysoké požadavky ze strany vyučujících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Přecenění vlastních sil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98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2064" y="1228175"/>
            <a:ext cx="8286115" cy="647700"/>
          </a:xfrm>
        </p:spPr>
        <p:txBody>
          <a:bodyPr/>
          <a:lstStyle/>
          <a:p>
            <a:r>
              <a:rPr lang="cs-CZ" dirty="0"/>
              <a:t>Průzkum příčin předčasného ukončování studií </a:t>
            </a:r>
            <a:r>
              <a:rPr lang="cs-CZ" dirty="0" smtClean="0"/>
              <a:t>na MU – shrnutí základních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7" y="2157671"/>
            <a:ext cx="8234363" cy="44196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Kolize s jinými aktivitami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Nemožnost skloubit školu a zaměstnání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Nutnost vydělávat peníze/ špatná finanční situace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Upřednostnění kariéry</a:t>
            </a:r>
          </a:p>
          <a:p>
            <a:pPr marL="457200" lvl="1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CA86E-EC7B-4949-A6CB-8B0AE24621A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98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3440</TotalTime>
  <Words>902</Words>
  <Application>Microsoft Office PowerPoint</Application>
  <PresentationFormat>Předvádění na obrazovce (4:3)</PresentationFormat>
  <Paragraphs>137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Prezentace_MU_CZ</vt:lpstr>
      <vt:lpstr>1_Směsi</vt:lpstr>
      <vt:lpstr>2_Směsi</vt:lpstr>
      <vt:lpstr>Přístupy k analyzování předčasného ukončování studií vysokoškoláků – praktické poznatky Masarykovy univerzity  Ondřej Hofírek Šárka Hrabinová Odbor pro strategii  Rektorát Masarykovy univerzity  Seminář HKVŠ Telč, 22. 05. 2015</vt:lpstr>
      <vt:lpstr>Snímek 2</vt:lpstr>
      <vt:lpstr>Kdo však vlastně je „neúspěšný student“?</vt:lpstr>
      <vt:lpstr>Kdo však vlastně je „neúspěšný student“?</vt:lpstr>
      <vt:lpstr>Průzkum příčin předčasného ukončování studií na MU</vt:lpstr>
      <vt:lpstr>Průzkum příčin předčasného ukončování studií na MU</vt:lpstr>
      <vt:lpstr>Průzkum příčin předčasného ukončování studií na MU – shrnutí základních výsledků</vt:lpstr>
      <vt:lpstr>Průzkum příčin předčasného ukončování studií na MU – shrnutí základních výsledků</vt:lpstr>
      <vt:lpstr>Průzkum příčin předčasného ukončování studií na MU – shrnutí základních výsledků</vt:lpstr>
      <vt:lpstr>Průzkum příčin předčasného ukončování studií na MU – okolnosti ukončení studia</vt:lpstr>
      <vt:lpstr>Průzkum příčin předčasného ukončování studií na MU – shrnutí základních výsledků – vstup na VŠ</vt:lpstr>
      <vt:lpstr>Průzkum příčin předčasného ukončování studií na MU – komunikační kanál mezi studenty a univerzitou</vt:lpstr>
      <vt:lpstr>Průzkum příčin předčasného ukončování studií na MU – komunikační kanál mezi studenty a univerzitou</vt:lpstr>
      <vt:lpstr>Co lze zjistit z dat o základní populaci </vt:lpstr>
      <vt:lpstr>Co lze zjistit z dat o základní populaci</vt:lpstr>
      <vt:lpstr>Co lze zjistit z dat o základní populaci</vt:lpstr>
      <vt:lpstr>Průzkum příčin předčasného ukončování studií na MU – praktické tipy pro realizaci průzkumu</vt:lpstr>
      <vt:lpstr>Systém institucionálních průzkumů na MU  „Od prváka po absolventa“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Odbor pro strategii MU</dc:creator>
  <cp:lastModifiedBy>FSS</cp:lastModifiedBy>
  <cp:revision>323</cp:revision>
  <cp:lastPrinted>2015-05-19T12:36:29Z</cp:lastPrinted>
  <dcterms:created xsi:type="dcterms:W3CDTF">2012-10-17T09:43:32Z</dcterms:created>
  <dcterms:modified xsi:type="dcterms:W3CDTF">2015-05-21T21:48:10Z</dcterms:modified>
</cp:coreProperties>
</file>