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94" r:id="rId3"/>
    <p:sldId id="296" r:id="rId4"/>
    <p:sldId id="297" r:id="rId5"/>
    <p:sldId id="298" r:id="rId6"/>
    <p:sldId id="305" r:id="rId7"/>
    <p:sldId id="307" r:id="rId8"/>
    <p:sldId id="306" r:id="rId9"/>
    <p:sldId id="308" r:id="rId10"/>
    <p:sldId id="312" r:id="rId11"/>
    <p:sldId id="272" r:id="rId12"/>
    <p:sldId id="313" r:id="rId13"/>
    <p:sldId id="314" r:id="rId14"/>
    <p:sldId id="318" r:id="rId15"/>
    <p:sldId id="299" r:id="rId16"/>
    <p:sldId id="302" r:id="rId17"/>
    <p:sldId id="300" r:id="rId18"/>
    <p:sldId id="303" r:id="rId19"/>
    <p:sldId id="304" r:id="rId20"/>
    <p:sldId id="317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8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Se_it_aplikace_Microsoft_Office_Excel_2007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Se_it_aplikace_Microsoft_Office_Excel_2007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Se_it_aplikace_Microsoft_Office_Excel_2007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Se_it_aplikace_Microsoft_Office_Excel_2007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Se_it_aplikace_Microsoft_Office_Excel_2007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Předčasné odchody z Bc. studijních programů UK</a:t>
            </a:r>
          </a:p>
          <a:p>
            <a:pPr>
              <a:defRPr/>
            </a:pPr>
            <a:r>
              <a:rPr lang="cs-CZ" dirty="0" smtClean="0"/>
              <a:t>v prvním či vyšším ročníku</a:t>
            </a:r>
          </a:p>
          <a:p>
            <a:pPr>
              <a:defRPr/>
            </a:pPr>
            <a:r>
              <a:rPr lang="cs-CZ" sz="1400" b="0" dirty="0" smtClean="0"/>
              <a:t>zapsaní 2004-2009</a:t>
            </a:r>
            <a:endParaRPr lang="cs-CZ" sz="1400" b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1. ročník</c:v>
                </c:pt>
              </c:strCache>
            </c:strRef>
          </c:tx>
          <c:spPr>
            <a:solidFill>
              <a:srgbClr val="D64242"/>
            </a:solidFill>
            <a:ln>
              <a:solidFill>
                <a:srgbClr val="D64242"/>
              </a:solidFill>
            </a:ln>
          </c:spPr>
          <c:invertIfNegative val="0"/>
          <c:cat>
            <c:strRef>
              <c:f>List1!$A$2:$A$17</c:f>
              <c:strCache>
                <c:ptCount val="16"/>
                <c:pt idx="0">
                  <c:v>1. LF</c:v>
                </c:pt>
                <c:pt idx="1">
                  <c:v>2. LF</c:v>
                </c:pt>
                <c:pt idx="2">
                  <c:v>3. LF</c:v>
                </c:pt>
                <c:pt idx="3">
                  <c:v>ETF</c:v>
                </c:pt>
                <c:pt idx="4">
                  <c:v>FaF</c:v>
                </c:pt>
                <c:pt idx="5">
                  <c:v>FF</c:v>
                </c:pt>
                <c:pt idx="6">
                  <c:v>FHS</c:v>
                </c:pt>
                <c:pt idx="7">
                  <c:v>FSV</c:v>
                </c:pt>
                <c:pt idx="8">
                  <c:v>FTVS</c:v>
                </c:pt>
                <c:pt idx="9">
                  <c:v>HTF</c:v>
                </c:pt>
                <c:pt idx="10">
                  <c:v>KTF</c:v>
                </c:pt>
                <c:pt idx="11">
                  <c:v>LFHK</c:v>
                </c:pt>
                <c:pt idx="12">
                  <c:v>MFF</c:v>
                </c:pt>
                <c:pt idx="13">
                  <c:v>PedF</c:v>
                </c:pt>
                <c:pt idx="14">
                  <c:v>PřF</c:v>
                </c:pt>
                <c:pt idx="15">
                  <c:v>UK</c:v>
                </c:pt>
              </c:strCache>
            </c:strRef>
          </c:cat>
          <c:val>
            <c:numRef>
              <c:f>List1!$B$2:$B$17</c:f>
              <c:numCache>
                <c:formatCode>0%</c:formatCode>
                <c:ptCount val="16"/>
                <c:pt idx="0">
                  <c:v>0.21233480176211453</c:v>
                </c:pt>
                <c:pt idx="1">
                  <c:v>0.18453865336658354</c:v>
                </c:pt>
                <c:pt idx="2">
                  <c:v>0.14184397163120568</c:v>
                </c:pt>
                <c:pt idx="3">
                  <c:v>0.24912689173457508</c:v>
                </c:pt>
                <c:pt idx="4">
                  <c:v>0.29715302491103202</c:v>
                </c:pt>
                <c:pt idx="5">
                  <c:v>0.1133214920071048</c:v>
                </c:pt>
                <c:pt idx="6">
                  <c:v>0.46943453897096282</c:v>
                </c:pt>
                <c:pt idx="7">
                  <c:v>9.891956782713085E-2</c:v>
                </c:pt>
                <c:pt idx="8">
                  <c:v>0.271569433032046</c:v>
                </c:pt>
                <c:pt idx="9">
                  <c:v>0.14297872340425533</c:v>
                </c:pt>
                <c:pt idx="10">
                  <c:v>0.14251207729468598</c:v>
                </c:pt>
                <c:pt idx="11">
                  <c:v>0.15977961432506887</c:v>
                </c:pt>
                <c:pt idx="12">
                  <c:v>0.47073791348600508</c:v>
                </c:pt>
                <c:pt idx="13">
                  <c:v>0.11742526259089685</c:v>
                </c:pt>
                <c:pt idx="14">
                  <c:v>0.26009525781735349</c:v>
                </c:pt>
                <c:pt idx="15">
                  <c:v>0.24202894493743526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2. a vyšší ročník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D64242"/>
              </a:solidFill>
            </a:ln>
          </c:spPr>
          <c:invertIfNegative val="0"/>
          <c:cat>
            <c:strRef>
              <c:f>List1!$A$2:$A$17</c:f>
              <c:strCache>
                <c:ptCount val="16"/>
                <c:pt idx="0">
                  <c:v>1. LF</c:v>
                </c:pt>
                <c:pt idx="1">
                  <c:v>2. LF</c:v>
                </c:pt>
                <c:pt idx="2">
                  <c:v>3. LF</c:v>
                </c:pt>
                <c:pt idx="3">
                  <c:v>ETF</c:v>
                </c:pt>
                <c:pt idx="4">
                  <c:v>FaF</c:v>
                </c:pt>
                <c:pt idx="5">
                  <c:v>FF</c:v>
                </c:pt>
                <c:pt idx="6">
                  <c:v>FHS</c:v>
                </c:pt>
                <c:pt idx="7">
                  <c:v>FSV</c:v>
                </c:pt>
                <c:pt idx="8">
                  <c:v>FTVS</c:v>
                </c:pt>
                <c:pt idx="9">
                  <c:v>HTF</c:v>
                </c:pt>
                <c:pt idx="10">
                  <c:v>KTF</c:v>
                </c:pt>
                <c:pt idx="11">
                  <c:v>LFHK</c:v>
                </c:pt>
                <c:pt idx="12">
                  <c:v>MFF</c:v>
                </c:pt>
                <c:pt idx="13">
                  <c:v>PedF</c:v>
                </c:pt>
                <c:pt idx="14">
                  <c:v>PřF</c:v>
                </c:pt>
                <c:pt idx="15">
                  <c:v>UK</c:v>
                </c:pt>
              </c:strCache>
            </c:strRef>
          </c:cat>
          <c:val>
            <c:numRef>
              <c:f>List1!$C$2:$C$17</c:f>
              <c:numCache>
                <c:formatCode>0%</c:formatCode>
                <c:ptCount val="16"/>
                <c:pt idx="0">
                  <c:v>0.16331096196868009</c:v>
                </c:pt>
                <c:pt idx="1">
                  <c:v>6.1162079510703363E-2</c:v>
                </c:pt>
                <c:pt idx="2">
                  <c:v>7.6741440377804018E-2</c:v>
                </c:pt>
                <c:pt idx="3">
                  <c:v>0.31007751937984496</c:v>
                </c:pt>
                <c:pt idx="4">
                  <c:v>0.25569620253164554</c:v>
                </c:pt>
                <c:pt idx="5">
                  <c:v>0.43509615384615385</c:v>
                </c:pt>
                <c:pt idx="6">
                  <c:v>0.51368218915026409</c:v>
                </c:pt>
                <c:pt idx="7">
                  <c:v>0.32320810018651747</c:v>
                </c:pt>
                <c:pt idx="8">
                  <c:v>0.27693175408911447</c:v>
                </c:pt>
                <c:pt idx="9">
                  <c:v>0.53525322740814296</c:v>
                </c:pt>
                <c:pt idx="10">
                  <c:v>0.47183098591549294</c:v>
                </c:pt>
                <c:pt idx="11">
                  <c:v>1.9672131147540985E-2</c:v>
                </c:pt>
                <c:pt idx="12">
                  <c:v>0.29126602564102566</c:v>
                </c:pt>
                <c:pt idx="13">
                  <c:v>0.28532194079951173</c:v>
                </c:pt>
                <c:pt idx="14">
                  <c:v>0.21046739434648754</c:v>
                </c:pt>
                <c:pt idx="15">
                  <c:v>0.32396498873582746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5794560"/>
        <c:axId val="105812736"/>
      </c:barChart>
      <c:catAx>
        <c:axId val="105794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cs-CZ"/>
          </a:p>
        </c:txPr>
        <c:crossAx val="105812736"/>
        <c:crosses val="autoZero"/>
        <c:auto val="1"/>
        <c:lblAlgn val="ctr"/>
        <c:lblOffset val="100"/>
        <c:noMultiLvlLbl val="0"/>
      </c:catAx>
      <c:valAx>
        <c:axId val="1058127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5794560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Vztah mezi </a:t>
            </a:r>
            <a:r>
              <a:rPr lang="cs-CZ" sz="2160" b="1" i="0" u="none" strike="noStrike" baseline="0" dirty="0" smtClean="0">
                <a:effectLst/>
              </a:rPr>
              <a:t>předčasnými odchody a </a:t>
            </a:r>
            <a:r>
              <a:rPr lang="cs-CZ" dirty="0" smtClean="0"/>
              <a:t>přijímacím řízením:</a:t>
            </a:r>
          </a:p>
          <a:p>
            <a:pPr>
              <a:defRPr/>
            </a:pPr>
            <a:r>
              <a:rPr lang="cs-CZ" dirty="0" smtClean="0"/>
              <a:t>bakalářské</a:t>
            </a:r>
            <a:r>
              <a:rPr lang="cs-CZ" baseline="0" dirty="0" smtClean="0"/>
              <a:t> studijní programy UK</a:t>
            </a:r>
            <a:endParaRPr lang="en-US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odchody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D64242"/>
              </a:solidFill>
              <a:ln>
                <a:solidFill>
                  <a:srgbClr val="D64242"/>
                </a:solidFill>
              </a:ln>
            </c:spPr>
          </c:marker>
          <c:xVal>
            <c:numRef>
              <c:f>List1!$A$2:$A$53</c:f>
              <c:numCache>
                <c:formatCode>0%</c:formatCode>
                <c:ptCount val="52"/>
                <c:pt idx="0">
                  <c:v>0.34</c:v>
                </c:pt>
                <c:pt idx="1">
                  <c:v>0.4</c:v>
                </c:pt>
                <c:pt idx="2">
                  <c:v>0.47</c:v>
                </c:pt>
                <c:pt idx="3">
                  <c:v>0.22</c:v>
                </c:pt>
                <c:pt idx="4">
                  <c:v>0.23</c:v>
                </c:pt>
                <c:pt idx="5">
                  <c:v>0.24</c:v>
                </c:pt>
                <c:pt idx="6">
                  <c:v>0.93</c:v>
                </c:pt>
                <c:pt idx="7">
                  <c:v>0.77</c:v>
                </c:pt>
                <c:pt idx="8">
                  <c:v>0.69</c:v>
                </c:pt>
                <c:pt idx="9">
                  <c:v>0.32</c:v>
                </c:pt>
                <c:pt idx="10">
                  <c:v>0.17</c:v>
                </c:pt>
                <c:pt idx="11">
                  <c:v>0.28999999999999998</c:v>
                </c:pt>
                <c:pt idx="12">
                  <c:v>0.19</c:v>
                </c:pt>
                <c:pt idx="13">
                  <c:v>0.41</c:v>
                </c:pt>
                <c:pt idx="14">
                  <c:v>0.44</c:v>
                </c:pt>
                <c:pt idx="15">
                  <c:v>0.47</c:v>
                </c:pt>
                <c:pt idx="16">
                  <c:v>0.28999999999999998</c:v>
                </c:pt>
                <c:pt idx="17">
                  <c:v>0.36</c:v>
                </c:pt>
                <c:pt idx="18">
                  <c:v>0.17</c:v>
                </c:pt>
                <c:pt idx="19">
                  <c:v>0.13</c:v>
                </c:pt>
                <c:pt idx="20">
                  <c:v>0.25</c:v>
                </c:pt>
                <c:pt idx="21">
                  <c:v>0.52</c:v>
                </c:pt>
                <c:pt idx="22">
                  <c:v>0.42</c:v>
                </c:pt>
                <c:pt idx="23">
                  <c:v>0.14000000000000001</c:v>
                </c:pt>
                <c:pt idx="24">
                  <c:v>0.31</c:v>
                </c:pt>
                <c:pt idx="25">
                  <c:v>0.26</c:v>
                </c:pt>
                <c:pt idx="26">
                  <c:v>0.56999999999999995</c:v>
                </c:pt>
                <c:pt idx="27">
                  <c:v>0.11</c:v>
                </c:pt>
                <c:pt idx="28">
                  <c:v>0.32</c:v>
                </c:pt>
                <c:pt idx="29">
                  <c:v>0.48</c:v>
                </c:pt>
                <c:pt idx="30">
                  <c:v>0.95</c:v>
                </c:pt>
                <c:pt idx="31">
                  <c:v>0.67</c:v>
                </c:pt>
                <c:pt idx="32">
                  <c:v>0.9</c:v>
                </c:pt>
                <c:pt idx="33">
                  <c:v>0.93</c:v>
                </c:pt>
                <c:pt idx="34">
                  <c:v>0.64</c:v>
                </c:pt>
                <c:pt idx="35">
                  <c:v>0.26</c:v>
                </c:pt>
                <c:pt idx="36">
                  <c:v>0.91</c:v>
                </c:pt>
                <c:pt idx="37">
                  <c:v>0.9</c:v>
                </c:pt>
                <c:pt idx="38">
                  <c:v>0.85</c:v>
                </c:pt>
                <c:pt idx="39">
                  <c:v>0.46</c:v>
                </c:pt>
                <c:pt idx="40">
                  <c:v>0.13</c:v>
                </c:pt>
                <c:pt idx="41">
                  <c:v>0.44</c:v>
                </c:pt>
                <c:pt idx="42">
                  <c:v>0.14000000000000001</c:v>
                </c:pt>
                <c:pt idx="43">
                  <c:v>0.92</c:v>
                </c:pt>
                <c:pt idx="44">
                  <c:v>0.65</c:v>
                </c:pt>
                <c:pt idx="45">
                  <c:v>0.66</c:v>
                </c:pt>
                <c:pt idx="46">
                  <c:v>0.71</c:v>
                </c:pt>
                <c:pt idx="47">
                  <c:v>0.87</c:v>
                </c:pt>
                <c:pt idx="48">
                  <c:v>0.56000000000000005</c:v>
                </c:pt>
                <c:pt idx="49">
                  <c:v>0.42</c:v>
                </c:pt>
                <c:pt idx="50">
                  <c:v>0.59</c:v>
                </c:pt>
                <c:pt idx="51">
                  <c:v>0.53</c:v>
                </c:pt>
              </c:numCache>
            </c:numRef>
          </c:xVal>
          <c:yVal>
            <c:numRef>
              <c:f>List1!$B$2:$B$53</c:f>
              <c:numCache>
                <c:formatCode>0%</c:formatCode>
                <c:ptCount val="52"/>
                <c:pt idx="0">
                  <c:v>0.32</c:v>
                </c:pt>
                <c:pt idx="1">
                  <c:v>0.37</c:v>
                </c:pt>
                <c:pt idx="2">
                  <c:v>0.35</c:v>
                </c:pt>
                <c:pt idx="3">
                  <c:v>0.21</c:v>
                </c:pt>
                <c:pt idx="4">
                  <c:v>0.18</c:v>
                </c:pt>
                <c:pt idx="5">
                  <c:v>0.26</c:v>
                </c:pt>
                <c:pt idx="6">
                  <c:v>0.83</c:v>
                </c:pt>
                <c:pt idx="7">
                  <c:v>0.4</c:v>
                </c:pt>
                <c:pt idx="8">
                  <c:v>0.5</c:v>
                </c:pt>
                <c:pt idx="9">
                  <c:v>0.66</c:v>
                </c:pt>
                <c:pt idx="10">
                  <c:v>0.46</c:v>
                </c:pt>
                <c:pt idx="11">
                  <c:v>0.39</c:v>
                </c:pt>
                <c:pt idx="12">
                  <c:v>0.28999999999999998</c:v>
                </c:pt>
                <c:pt idx="13">
                  <c:v>0.53</c:v>
                </c:pt>
                <c:pt idx="14">
                  <c:v>0.42</c:v>
                </c:pt>
                <c:pt idx="15">
                  <c:v>0.56000000000000005</c:v>
                </c:pt>
                <c:pt idx="16">
                  <c:v>0.56000000000000005</c:v>
                </c:pt>
                <c:pt idx="17">
                  <c:v>0.55000000000000004</c:v>
                </c:pt>
                <c:pt idx="18">
                  <c:v>0.56000000000000005</c:v>
                </c:pt>
                <c:pt idx="19">
                  <c:v>0.37</c:v>
                </c:pt>
                <c:pt idx="20">
                  <c:v>0.47</c:v>
                </c:pt>
                <c:pt idx="21">
                  <c:v>0.75</c:v>
                </c:pt>
                <c:pt idx="22">
                  <c:v>0.46</c:v>
                </c:pt>
                <c:pt idx="23">
                  <c:v>0.34</c:v>
                </c:pt>
                <c:pt idx="24">
                  <c:v>0.42</c:v>
                </c:pt>
                <c:pt idx="25">
                  <c:v>0.4</c:v>
                </c:pt>
                <c:pt idx="26">
                  <c:v>0.81</c:v>
                </c:pt>
                <c:pt idx="27">
                  <c:v>0.33</c:v>
                </c:pt>
                <c:pt idx="28">
                  <c:v>0.39</c:v>
                </c:pt>
                <c:pt idx="29">
                  <c:v>0.51</c:v>
                </c:pt>
                <c:pt idx="30">
                  <c:v>0.75</c:v>
                </c:pt>
                <c:pt idx="31">
                  <c:v>0.34</c:v>
                </c:pt>
                <c:pt idx="32">
                  <c:v>0.44</c:v>
                </c:pt>
                <c:pt idx="33">
                  <c:v>0.69</c:v>
                </c:pt>
                <c:pt idx="34">
                  <c:v>0.37</c:v>
                </c:pt>
                <c:pt idx="35">
                  <c:v>0.18</c:v>
                </c:pt>
                <c:pt idx="36">
                  <c:v>0.67</c:v>
                </c:pt>
                <c:pt idx="37">
                  <c:v>0.56999999999999995</c:v>
                </c:pt>
                <c:pt idx="38">
                  <c:v>0.66</c:v>
                </c:pt>
                <c:pt idx="39">
                  <c:v>0.12</c:v>
                </c:pt>
                <c:pt idx="40">
                  <c:v>0.19</c:v>
                </c:pt>
                <c:pt idx="41">
                  <c:v>0.46</c:v>
                </c:pt>
                <c:pt idx="42">
                  <c:v>0.22</c:v>
                </c:pt>
                <c:pt idx="43">
                  <c:v>0.6</c:v>
                </c:pt>
                <c:pt idx="44">
                  <c:v>0.45</c:v>
                </c:pt>
                <c:pt idx="45">
                  <c:v>0.46</c:v>
                </c:pt>
                <c:pt idx="46">
                  <c:v>0.4</c:v>
                </c:pt>
                <c:pt idx="47">
                  <c:v>0.57999999999999996</c:v>
                </c:pt>
                <c:pt idx="48">
                  <c:v>0.44</c:v>
                </c:pt>
                <c:pt idx="49">
                  <c:v>0.27</c:v>
                </c:pt>
                <c:pt idx="50">
                  <c:v>0.34</c:v>
                </c:pt>
                <c:pt idx="51">
                  <c:v>0.23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582464"/>
        <c:axId val="155584768"/>
      </c:scatterChart>
      <c:valAx>
        <c:axId val="155582464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cs-CZ" sz="1600" b="0" dirty="0" smtClean="0"/>
                  <a:t>podíl přijetí</a:t>
                </a:r>
                <a:endParaRPr lang="cs-CZ" sz="1600" b="0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55584768"/>
        <c:crosses val="autoZero"/>
        <c:crossBetween val="midCat"/>
        <c:majorUnit val="0.1"/>
      </c:valAx>
      <c:valAx>
        <c:axId val="155584768"/>
        <c:scaling>
          <c:orientation val="minMax"/>
          <c:max val="1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cs-CZ" sz="1600" b="0" dirty="0" smtClean="0"/>
                  <a:t>podíl předčasných odchodů</a:t>
                </a:r>
                <a:endParaRPr lang="cs-CZ" sz="1600" b="0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55582464"/>
        <c:crosses val="autoZero"/>
        <c:crossBetween val="midCat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Nově zapsaní do NMgr. studia na UK</a:t>
            </a:r>
          </a:p>
          <a:p>
            <a:pPr>
              <a:defRPr/>
            </a:pPr>
            <a:r>
              <a:rPr lang="cs-CZ" sz="1400" b="0" dirty="0" smtClean="0"/>
              <a:t>zapsaní 2010-2012</a:t>
            </a:r>
            <a:endParaRPr lang="cs-CZ" sz="1400" b="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2565962616175617E-2"/>
          <c:y val="0.1863880434473689"/>
          <c:w val="0.90153188807800955"/>
          <c:h val="0.7130880806525372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domácí fakulta</c:v>
                </c:pt>
              </c:strCache>
            </c:strRef>
          </c:tx>
          <c:spPr>
            <a:solidFill>
              <a:srgbClr val="D64242"/>
            </a:solidFill>
            <a:ln>
              <a:solidFill>
                <a:srgbClr val="D64242"/>
              </a:solidFill>
            </a:ln>
          </c:spPr>
          <c:invertIfNegative val="0"/>
          <c:cat>
            <c:strRef>
              <c:f>List1!$A$2:$A$19</c:f>
              <c:strCache>
                <c:ptCount val="18"/>
                <c:pt idx="0">
                  <c:v>1. LF</c:v>
                </c:pt>
                <c:pt idx="1">
                  <c:v>2. LF</c:v>
                </c:pt>
                <c:pt idx="2">
                  <c:v>3. LF</c:v>
                </c:pt>
                <c:pt idx="3">
                  <c:v>ETF</c:v>
                </c:pt>
                <c:pt idx="4">
                  <c:v>FaF</c:v>
                </c:pt>
                <c:pt idx="5">
                  <c:v>FF</c:v>
                </c:pt>
                <c:pt idx="6">
                  <c:v>FHS</c:v>
                </c:pt>
                <c:pt idx="7">
                  <c:v>FSV</c:v>
                </c:pt>
                <c:pt idx="8">
                  <c:v>FTVS</c:v>
                </c:pt>
                <c:pt idx="9">
                  <c:v>HTF</c:v>
                </c:pt>
                <c:pt idx="10">
                  <c:v>KTF</c:v>
                </c:pt>
                <c:pt idx="11">
                  <c:v>LFHK</c:v>
                </c:pt>
                <c:pt idx="12">
                  <c:v>LFP</c:v>
                </c:pt>
                <c:pt idx="13">
                  <c:v>MFF</c:v>
                </c:pt>
                <c:pt idx="14">
                  <c:v>PedF</c:v>
                </c:pt>
                <c:pt idx="15">
                  <c:v>PF</c:v>
                </c:pt>
                <c:pt idx="16">
                  <c:v>PřF</c:v>
                </c:pt>
                <c:pt idx="17">
                  <c:v>UK</c:v>
                </c:pt>
              </c:strCache>
            </c:strRef>
          </c:cat>
          <c:val>
            <c:numRef>
              <c:f>List1!$B$2:$B$19</c:f>
              <c:numCache>
                <c:formatCode>General</c:formatCode>
                <c:ptCount val="18"/>
                <c:pt idx="0">
                  <c:v>87</c:v>
                </c:pt>
                <c:pt idx="1">
                  <c:v>43</c:v>
                </c:pt>
                <c:pt idx="2">
                  <c:v>0</c:v>
                </c:pt>
                <c:pt idx="3">
                  <c:v>60</c:v>
                </c:pt>
                <c:pt idx="4">
                  <c:v>53</c:v>
                </c:pt>
                <c:pt idx="5">
                  <c:v>1193</c:v>
                </c:pt>
                <c:pt idx="6">
                  <c:v>355</c:v>
                </c:pt>
                <c:pt idx="7">
                  <c:v>955</c:v>
                </c:pt>
                <c:pt idx="8">
                  <c:v>570</c:v>
                </c:pt>
                <c:pt idx="9">
                  <c:v>191</c:v>
                </c:pt>
                <c:pt idx="10">
                  <c:v>111</c:v>
                </c:pt>
                <c:pt idx="11">
                  <c:v>0</c:v>
                </c:pt>
                <c:pt idx="12">
                  <c:v>0</c:v>
                </c:pt>
                <c:pt idx="13">
                  <c:v>782</c:v>
                </c:pt>
                <c:pt idx="14">
                  <c:v>835</c:v>
                </c:pt>
                <c:pt idx="15">
                  <c:v>0</c:v>
                </c:pt>
                <c:pt idx="16">
                  <c:v>1374</c:v>
                </c:pt>
                <c:pt idx="17">
                  <c:v>6609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jiná fakulta UK</c:v>
                </c:pt>
              </c:strCache>
            </c:strRef>
          </c:tx>
          <c:spPr>
            <a:pattFill prst="pct50">
              <a:fgClr>
                <a:srgbClr val="D64242"/>
              </a:fgClr>
              <a:bgClr>
                <a:schemeClr val="bg1"/>
              </a:bgClr>
            </a:pattFill>
            <a:ln>
              <a:solidFill>
                <a:srgbClr val="D64242"/>
              </a:solidFill>
            </a:ln>
          </c:spPr>
          <c:invertIfNegative val="0"/>
          <c:cat>
            <c:strRef>
              <c:f>List1!$A$2:$A$19</c:f>
              <c:strCache>
                <c:ptCount val="18"/>
                <c:pt idx="0">
                  <c:v>1. LF</c:v>
                </c:pt>
                <c:pt idx="1">
                  <c:v>2. LF</c:v>
                </c:pt>
                <c:pt idx="2">
                  <c:v>3. LF</c:v>
                </c:pt>
                <c:pt idx="3">
                  <c:v>ETF</c:v>
                </c:pt>
                <c:pt idx="4">
                  <c:v>FaF</c:v>
                </c:pt>
                <c:pt idx="5">
                  <c:v>FF</c:v>
                </c:pt>
                <c:pt idx="6">
                  <c:v>FHS</c:v>
                </c:pt>
                <c:pt idx="7">
                  <c:v>FSV</c:v>
                </c:pt>
                <c:pt idx="8">
                  <c:v>FTVS</c:v>
                </c:pt>
                <c:pt idx="9">
                  <c:v>HTF</c:v>
                </c:pt>
                <c:pt idx="10">
                  <c:v>KTF</c:v>
                </c:pt>
                <c:pt idx="11">
                  <c:v>LFHK</c:v>
                </c:pt>
                <c:pt idx="12">
                  <c:v>LFP</c:v>
                </c:pt>
                <c:pt idx="13">
                  <c:v>MFF</c:v>
                </c:pt>
                <c:pt idx="14">
                  <c:v>PedF</c:v>
                </c:pt>
                <c:pt idx="15">
                  <c:v>PF</c:v>
                </c:pt>
                <c:pt idx="16">
                  <c:v>PřF</c:v>
                </c:pt>
                <c:pt idx="17">
                  <c:v>UK</c:v>
                </c:pt>
              </c:strCache>
            </c:strRef>
          </c:cat>
          <c:val>
            <c:numRef>
              <c:f>List1!$C$2:$C$19</c:f>
              <c:numCache>
                <c:formatCode>General</c:formatCode>
                <c:ptCount val="18"/>
                <c:pt idx="0">
                  <c:v>21</c:v>
                </c:pt>
                <c:pt idx="1">
                  <c:v>23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193</c:v>
                </c:pt>
                <c:pt idx="6">
                  <c:v>171</c:v>
                </c:pt>
                <c:pt idx="7">
                  <c:v>148</c:v>
                </c:pt>
                <c:pt idx="8">
                  <c:v>52</c:v>
                </c:pt>
                <c:pt idx="9">
                  <c:v>11</c:v>
                </c:pt>
                <c:pt idx="10">
                  <c:v>27</c:v>
                </c:pt>
                <c:pt idx="11">
                  <c:v>0</c:v>
                </c:pt>
                <c:pt idx="12">
                  <c:v>0</c:v>
                </c:pt>
                <c:pt idx="13">
                  <c:v>10</c:v>
                </c:pt>
                <c:pt idx="14">
                  <c:v>51</c:v>
                </c:pt>
                <c:pt idx="15">
                  <c:v>0</c:v>
                </c:pt>
                <c:pt idx="16">
                  <c:v>55</c:v>
                </c:pt>
                <c:pt idx="17">
                  <c:v>765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jiná VŠ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D64242"/>
              </a:solidFill>
            </a:ln>
          </c:spPr>
          <c:invertIfNegative val="0"/>
          <c:cat>
            <c:strRef>
              <c:f>List1!$A$2:$A$19</c:f>
              <c:strCache>
                <c:ptCount val="18"/>
                <c:pt idx="0">
                  <c:v>1. LF</c:v>
                </c:pt>
                <c:pt idx="1">
                  <c:v>2. LF</c:v>
                </c:pt>
                <c:pt idx="2">
                  <c:v>3. LF</c:v>
                </c:pt>
                <c:pt idx="3">
                  <c:v>ETF</c:v>
                </c:pt>
                <c:pt idx="4">
                  <c:v>FaF</c:v>
                </c:pt>
                <c:pt idx="5">
                  <c:v>FF</c:v>
                </c:pt>
                <c:pt idx="6">
                  <c:v>FHS</c:v>
                </c:pt>
                <c:pt idx="7">
                  <c:v>FSV</c:v>
                </c:pt>
                <c:pt idx="8">
                  <c:v>FTVS</c:v>
                </c:pt>
                <c:pt idx="9">
                  <c:v>HTF</c:v>
                </c:pt>
                <c:pt idx="10">
                  <c:v>KTF</c:v>
                </c:pt>
                <c:pt idx="11">
                  <c:v>LFHK</c:v>
                </c:pt>
                <c:pt idx="12">
                  <c:v>LFP</c:v>
                </c:pt>
                <c:pt idx="13">
                  <c:v>MFF</c:v>
                </c:pt>
                <c:pt idx="14">
                  <c:v>PedF</c:v>
                </c:pt>
                <c:pt idx="15">
                  <c:v>PF</c:v>
                </c:pt>
                <c:pt idx="16">
                  <c:v>PřF</c:v>
                </c:pt>
                <c:pt idx="17">
                  <c:v>UK</c:v>
                </c:pt>
              </c:strCache>
            </c:strRef>
          </c:cat>
          <c:val>
            <c:numRef>
              <c:f>List1!$D$2:$D$19</c:f>
              <c:numCache>
                <c:formatCode>General</c:formatCode>
                <c:ptCount val="18"/>
                <c:pt idx="0">
                  <c:v>47</c:v>
                </c:pt>
                <c:pt idx="1">
                  <c:v>15</c:v>
                </c:pt>
                <c:pt idx="2">
                  <c:v>0</c:v>
                </c:pt>
                <c:pt idx="3">
                  <c:v>28</c:v>
                </c:pt>
                <c:pt idx="4">
                  <c:v>32</c:v>
                </c:pt>
                <c:pt idx="5">
                  <c:v>939</c:v>
                </c:pt>
                <c:pt idx="6">
                  <c:v>483</c:v>
                </c:pt>
                <c:pt idx="7">
                  <c:v>1178</c:v>
                </c:pt>
                <c:pt idx="8">
                  <c:v>397</c:v>
                </c:pt>
                <c:pt idx="9">
                  <c:v>58</c:v>
                </c:pt>
                <c:pt idx="10">
                  <c:v>85</c:v>
                </c:pt>
                <c:pt idx="11">
                  <c:v>0</c:v>
                </c:pt>
                <c:pt idx="12">
                  <c:v>0</c:v>
                </c:pt>
                <c:pt idx="13">
                  <c:v>90</c:v>
                </c:pt>
                <c:pt idx="14">
                  <c:v>340</c:v>
                </c:pt>
                <c:pt idx="15">
                  <c:v>0</c:v>
                </c:pt>
                <c:pt idx="16">
                  <c:v>429</c:v>
                </c:pt>
                <c:pt idx="17">
                  <c:v>4121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100"/>
        <c:axId val="116224768"/>
        <c:axId val="116226304"/>
      </c:barChart>
      <c:catAx>
        <c:axId val="116224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cs-CZ"/>
          </a:p>
        </c:txPr>
        <c:crossAx val="116226304"/>
        <c:crosses val="autoZero"/>
        <c:auto val="1"/>
        <c:lblAlgn val="ctr"/>
        <c:lblOffset val="100"/>
        <c:noMultiLvlLbl val="0"/>
      </c:catAx>
      <c:valAx>
        <c:axId val="1162263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16224768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Podíl předčasných odchodů z NMgr. studijních programů UK dle školy absolvovaného bakalářského studia</a:t>
            </a:r>
          </a:p>
          <a:p>
            <a:pPr>
              <a:defRPr/>
            </a:pPr>
            <a:r>
              <a:rPr lang="cs-CZ" sz="1400" b="0" dirty="0" smtClean="0"/>
              <a:t>zapsaní 2004-2009</a:t>
            </a:r>
            <a:endParaRPr lang="cs-CZ" sz="1400" b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UK</c:v>
                </c:pt>
              </c:strCache>
            </c:strRef>
          </c:tx>
          <c:spPr>
            <a:solidFill>
              <a:srgbClr val="D64242"/>
            </a:solidFill>
            <a:ln>
              <a:solidFill>
                <a:srgbClr val="D64242"/>
              </a:solidFill>
            </a:ln>
          </c:spPr>
          <c:invertIfNegative val="0"/>
          <c:cat>
            <c:strRef>
              <c:f>List1!$A$2:$A$9</c:f>
              <c:strCache>
                <c:ptCount val="8"/>
                <c:pt idx="0">
                  <c:v>FF</c:v>
                </c:pt>
                <c:pt idx="1">
                  <c:v>FHS</c:v>
                </c:pt>
                <c:pt idx="2">
                  <c:v>FSV</c:v>
                </c:pt>
                <c:pt idx="3">
                  <c:v>FTVS</c:v>
                </c:pt>
                <c:pt idx="4">
                  <c:v>MFF</c:v>
                </c:pt>
                <c:pt idx="5">
                  <c:v>PedF</c:v>
                </c:pt>
                <c:pt idx="6">
                  <c:v>PřF</c:v>
                </c:pt>
                <c:pt idx="7">
                  <c:v>UK</c:v>
                </c:pt>
              </c:strCache>
            </c:strRef>
          </c:cat>
          <c:val>
            <c:numRef>
              <c:f>List1!$B$2:$B$9</c:f>
              <c:numCache>
                <c:formatCode>0%</c:formatCode>
                <c:ptCount val="8"/>
                <c:pt idx="0">
                  <c:v>0.26</c:v>
                </c:pt>
                <c:pt idx="1">
                  <c:v>0.26</c:v>
                </c:pt>
                <c:pt idx="2">
                  <c:v>0.24</c:v>
                </c:pt>
                <c:pt idx="3">
                  <c:v>0.12</c:v>
                </c:pt>
                <c:pt idx="4">
                  <c:v>0.15</c:v>
                </c:pt>
                <c:pt idx="5">
                  <c:v>0.13</c:v>
                </c:pt>
                <c:pt idx="6">
                  <c:v>0.09</c:v>
                </c:pt>
                <c:pt idx="7">
                  <c:v>0.18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jiná vysoká škola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D64242"/>
              </a:solidFill>
            </a:ln>
          </c:spPr>
          <c:invertIfNegative val="0"/>
          <c:cat>
            <c:strRef>
              <c:f>List1!$A$2:$A$9</c:f>
              <c:strCache>
                <c:ptCount val="8"/>
                <c:pt idx="0">
                  <c:v>FF</c:v>
                </c:pt>
                <c:pt idx="1">
                  <c:v>FHS</c:v>
                </c:pt>
                <c:pt idx="2">
                  <c:v>FSV</c:v>
                </c:pt>
                <c:pt idx="3">
                  <c:v>FTVS</c:v>
                </c:pt>
                <c:pt idx="4">
                  <c:v>MFF</c:v>
                </c:pt>
                <c:pt idx="5">
                  <c:v>PedF</c:v>
                </c:pt>
                <c:pt idx="6">
                  <c:v>PřF</c:v>
                </c:pt>
                <c:pt idx="7">
                  <c:v>UK</c:v>
                </c:pt>
              </c:strCache>
            </c:strRef>
          </c:cat>
          <c:val>
            <c:numRef>
              <c:f>List1!$C$2:$C$9</c:f>
              <c:numCache>
                <c:formatCode>0%</c:formatCode>
                <c:ptCount val="8"/>
                <c:pt idx="0">
                  <c:v>0.31</c:v>
                </c:pt>
                <c:pt idx="1">
                  <c:v>0.35</c:v>
                </c:pt>
                <c:pt idx="2">
                  <c:v>0.36</c:v>
                </c:pt>
                <c:pt idx="3">
                  <c:v>0.37</c:v>
                </c:pt>
                <c:pt idx="4">
                  <c:v>0.76</c:v>
                </c:pt>
                <c:pt idx="5">
                  <c:v>0.27</c:v>
                </c:pt>
                <c:pt idx="6">
                  <c:v>0.31</c:v>
                </c:pt>
                <c:pt idx="7">
                  <c:v>0.36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243840"/>
        <c:axId val="105391232"/>
      </c:barChart>
      <c:catAx>
        <c:axId val="116243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5391232"/>
        <c:crosses val="autoZero"/>
        <c:auto val="1"/>
        <c:lblAlgn val="ctr"/>
        <c:lblOffset val="100"/>
        <c:noMultiLvlLbl val="0"/>
      </c:catAx>
      <c:valAx>
        <c:axId val="105391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6243840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Absolventi NMgr. studia </a:t>
            </a:r>
            <a:r>
              <a:rPr lang="cs-CZ" sz="2160" b="1" i="0" u="none" strike="noStrike" baseline="0" dirty="0" smtClean="0">
                <a:effectLst/>
              </a:rPr>
              <a:t>na UK </a:t>
            </a:r>
            <a:r>
              <a:rPr lang="cs-CZ" dirty="0" smtClean="0"/>
              <a:t>dle absolvovaného Bc. studia</a:t>
            </a:r>
          </a:p>
          <a:p>
            <a:pPr>
              <a:defRPr/>
            </a:pPr>
            <a:r>
              <a:rPr lang="cs-CZ" sz="1400" b="0" dirty="0" smtClean="0"/>
              <a:t>2009-2013</a:t>
            </a:r>
            <a:endParaRPr lang="cs-CZ" sz="1400" b="0" dirty="0"/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domácí fakulta</c:v>
                </c:pt>
              </c:strCache>
            </c:strRef>
          </c:tx>
          <c:spPr>
            <a:solidFill>
              <a:srgbClr val="D64242"/>
            </a:solidFill>
            <a:ln>
              <a:solidFill>
                <a:srgbClr val="D64242"/>
              </a:solidFill>
            </a:ln>
          </c:spPr>
          <c:invertIfNegative val="0"/>
          <c:cat>
            <c:strRef>
              <c:f>List1!$A$2:$A$19</c:f>
              <c:strCache>
                <c:ptCount val="18"/>
                <c:pt idx="0">
                  <c:v>1. LF</c:v>
                </c:pt>
                <c:pt idx="1">
                  <c:v>2. LF</c:v>
                </c:pt>
                <c:pt idx="2">
                  <c:v>3. LF</c:v>
                </c:pt>
                <c:pt idx="3">
                  <c:v>ETF</c:v>
                </c:pt>
                <c:pt idx="4">
                  <c:v>FaF</c:v>
                </c:pt>
                <c:pt idx="5">
                  <c:v>FF</c:v>
                </c:pt>
                <c:pt idx="6">
                  <c:v>FHS</c:v>
                </c:pt>
                <c:pt idx="7">
                  <c:v>FSV</c:v>
                </c:pt>
                <c:pt idx="8">
                  <c:v>FTVS</c:v>
                </c:pt>
                <c:pt idx="9">
                  <c:v>HTF</c:v>
                </c:pt>
                <c:pt idx="10">
                  <c:v>KTF</c:v>
                </c:pt>
                <c:pt idx="11">
                  <c:v>LFHK</c:v>
                </c:pt>
                <c:pt idx="12">
                  <c:v>LFP</c:v>
                </c:pt>
                <c:pt idx="13">
                  <c:v>MFF</c:v>
                </c:pt>
                <c:pt idx="14">
                  <c:v>PedF</c:v>
                </c:pt>
                <c:pt idx="15">
                  <c:v>PF</c:v>
                </c:pt>
                <c:pt idx="16">
                  <c:v>PřF</c:v>
                </c:pt>
                <c:pt idx="17">
                  <c:v>UK</c:v>
                </c:pt>
              </c:strCache>
            </c:strRef>
          </c:cat>
          <c:val>
            <c:numRef>
              <c:f>List1!$B$2:$B$19</c:f>
              <c:numCache>
                <c:formatCode>0%</c:formatCode>
                <c:ptCount val="18"/>
                <c:pt idx="0">
                  <c:v>0.54</c:v>
                </c:pt>
                <c:pt idx="1">
                  <c:v>0.57999999999999996</c:v>
                </c:pt>
                <c:pt idx="2" formatCode="General">
                  <c:v>0</c:v>
                </c:pt>
                <c:pt idx="3" formatCode="General">
                  <c:v>0</c:v>
                </c:pt>
                <c:pt idx="4">
                  <c:v>0.82</c:v>
                </c:pt>
                <c:pt idx="5">
                  <c:v>0.5</c:v>
                </c:pt>
                <c:pt idx="6">
                  <c:v>0.37</c:v>
                </c:pt>
                <c:pt idx="7">
                  <c:v>0.56000000000000005</c:v>
                </c:pt>
                <c:pt idx="8">
                  <c:v>0.62</c:v>
                </c:pt>
                <c:pt idx="9">
                  <c:v>0.73</c:v>
                </c:pt>
                <c:pt idx="10">
                  <c:v>0.76</c:v>
                </c:pt>
                <c:pt idx="11" formatCode="General">
                  <c:v>0</c:v>
                </c:pt>
                <c:pt idx="12" formatCode="General">
                  <c:v>0</c:v>
                </c:pt>
                <c:pt idx="13">
                  <c:v>0.94</c:v>
                </c:pt>
                <c:pt idx="14">
                  <c:v>0.71</c:v>
                </c:pt>
                <c:pt idx="15" formatCode="General">
                  <c:v>0</c:v>
                </c:pt>
                <c:pt idx="16">
                  <c:v>0.86</c:v>
                </c:pt>
                <c:pt idx="17">
                  <c:v>0.67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jiná fakulta UK či jiná VŠ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D64242"/>
              </a:solidFill>
            </a:ln>
          </c:spPr>
          <c:invertIfNegative val="0"/>
          <c:cat>
            <c:strRef>
              <c:f>List1!$A$2:$A$19</c:f>
              <c:strCache>
                <c:ptCount val="18"/>
                <c:pt idx="0">
                  <c:v>1. LF</c:v>
                </c:pt>
                <c:pt idx="1">
                  <c:v>2. LF</c:v>
                </c:pt>
                <c:pt idx="2">
                  <c:v>3. LF</c:v>
                </c:pt>
                <c:pt idx="3">
                  <c:v>ETF</c:v>
                </c:pt>
                <c:pt idx="4">
                  <c:v>FaF</c:v>
                </c:pt>
                <c:pt idx="5">
                  <c:v>FF</c:v>
                </c:pt>
                <c:pt idx="6">
                  <c:v>FHS</c:v>
                </c:pt>
                <c:pt idx="7">
                  <c:v>FSV</c:v>
                </c:pt>
                <c:pt idx="8">
                  <c:v>FTVS</c:v>
                </c:pt>
                <c:pt idx="9">
                  <c:v>HTF</c:v>
                </c:pt>
                <c:pt idx="10">
                  <c:v>KTF</c:v>
                </c:pt>
                <c:pt idx="11">
                  <c:v>LFHK</c:v>
                </c:pt>
                <c:pt idx="12">
                  <c:v>LFP</c:v>
                </c:pt>
                <c:pt idx="13">
                  <c:v>MFF</c:v>
                </c:pt>
                <c:pt idx="14">
                  <c:v>PedF</c:v>
                </c:pt>
                <c:pt idx="15">
                  <c:v>PF</c:v>
                </c:pt>
                <c:pt idx="16">
                  <c:v>PřF</c:v>
                </c:pt>
                <c:pt idx="17">
                  <c:v>UK</c:v>
                </c:pt>
              </c:strCache>
            </c:strRef>
          </c:cat>
          <c:val>
            <c:numRef>
              <c:f>List1!$C$2:$C$19</c:f>
              <c:numCache>
                <c:formatCode>0%</c:formatCode>
                <c:ptCount val="18"/>
                <c:pt idx="0">
                  <c:v>0.46</c:v>
                </c:pt>
                <c:pt idx="1">
                  <c:v>0.42</c:v>
                </c:pt>
                <c:pt idx="2" formatCode="General">
                  <c:v>0</c:v>
                </c:pt>
                <c:pt idx="3" formatCode="General">
                  <c:v>0</c:v>
                </c:pt>
                <c:pt idx="4">
                  <c:v>0.18</c:v>
                </c:pt>
                <c:pt idx="5">
                  <c:v>0.5</c:v>
                </c:pt>
                <c:pt idx="6">
                  <c:v>0.63</c:v>
                </c:pt>
                <c:pt idx="7">
                  <c:v>0.44</c:v>
                </c:pt>
                <c:pt idx="8">
                  <c:v>0.38</c:v>
                </c:pt>
                <c:pt idx="9">
                  <c:v>0.27</c:v>
                </c:pt>
                <c:pt idx="10">
                  <c:v>0.24</c:v>
                </c:pt>
                <c:pt idx="11" formatCode="General">
                  <c:v>0</c:v>
                </c:pt>
                <c:pt idx="12" formatCode="General">
                  <c:v>0</c:v>
                </c:pt>
                <c:pt idx="13">
                  <c:v>0.06</c:v>
                </c:pt>
                <c:pt idx="14">
                  <c:v>0.28999999999999998</c:v>
                </c:pt>
                <c:pt idx="15" formatCode="General">
                  <c:v>0</c:v>
                </c:pt>
                <c:pt idx="16">
                  <c:v>0.14000000000000001</c:v>
                </c:pt>
                <c:pt idx="17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05421440"/>
        <c:axId val="105423616"/>
      </c:barChart>
      <c:catAx>
        <c:axId val="105421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cs-CZ"/>
          </a:p>
        </c:txPr>
        <c:crossAx val="105423616"/>
        <c:crosses val="autoZero"/>
        <c:auto val="1"/>
        <c:lblAlgn val="ctr"/>
        <c:lblOffset val="100"/>
        <c:noMultiLvlLbl val="0"/>
      </c:catAx>
      <c:valAx>
        <c:axId val="1054236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05421440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2097B-76E4-4B8A-81A6-9A059CAAA793}" type="datetimeFigureOut">
              <a:rPr lang="cs-CZ" smtClean="0"/>
              <a:t>21.5.2015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96D1C-6B0B-4CE0-A186-7FF2580E77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18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Jak správně číst graf: nejde o rozložení</a:t>
            </a:r>
            <a:r>
              <a:rPr lang="cs-CZ" baseline="0" dirty="0" smtClean="0"/>
              <a:t> </a:t>
            </a:r>
            <a:r>
              <a:rPr lang="cs-CZ" dirty="0" smtClean="0"/>
              <a:t>odchodů </a:t>
            </a:r>
            <a:r>
              <a:rPr lang="cs-CZ" baseline="0" dirty="0" smtClean="0"/>
              <a:t>podle ročníků (tj. součet dohromady dává 100 %), ale o sledování, jaký podíl studentů ze sledované kohorty nedokončí studium absolvováním. Tj. v kategorii „1. ročník“ se jedná o všechny nově zapsané studenty, v kategorii „2. a vyšší ročník“ pak je sledována kohorta těch, kteří postoupili do druhého ročníku (tzn. ti, kteří neodešli v prvním ročníku </a:t>
            </a:r>
            <a:r>
              <a:rPr lang="cs-CZ" baseline="0" smtClean="0"/>
              <a:t>+ absolventi).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96D1C-6B0B-4CE0-A186-7FF2580E7751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625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NMgr. Fakulty s nejvyšším podílem nově zapsaných, kteří nestudovali UK (2010-2012): FSV (52 %), FHS (48 %), FF (40 %), FTVS (39 %).</a:t>
            </a:r>
          </a:p>
          <a:p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Fakulty s podílem nejnižším: MFF (10 %) a PřF (23 %).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96D1C-6B0B-4CE0-A186-7FF2580E7751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55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062D-594B-4AE8-8F7D-2929B2F16698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4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5F7F-3D0B-4210-A0A8-353437276214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745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9F2-D5FB-480B-9751-7CDBF225E06E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14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707F-F02F-4376-8122-9E5D0E880FE4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91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D854-1DE9-430D-A567-ADD13B2F6A42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29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E8B6-69E4-4578-BCED-444919ACA5AB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44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782D-8911-486E-8EFB-923504769B64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31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0A95-BB35-46D2-86FE-CA4F6D471688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40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E0AD-2EC1-437B-8F6E-8EEEAED88B1C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89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C48-9FFE-47D6-9A0A-4C734ED19986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3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2BD1-3FBA-4598-B6B2-80FF9D73679B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65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5B844-AB72-4EB6-AC04-8E66ED6AA9A8}" type="datetime1">
              <a:rPr lang="cs-CZ" smtClean="0"/>
              <a:t>21.5.2015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EEDB6-2042-4E56-8A26-A48CE7CC9C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45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20800"/>
            <a:ext cx="7846640" cy="3420000"/>
          </a:xfrm>
        </p:spPr>
        <p:txBody>
          <a:bodyPr>
            <a:normAutofit/>
          </a:bodyPr>
          <a:lstStyle/>
          <a:p>
            <a:r>
              <a:rPr lang="cs-CZ" sz="3300" dirty="0" smtClean="0">
                <a:solidFill>
                  <a:schemeClr val="tx1"/>
                </a:solidFill>
              </a:rPr>
              <a:t>Předčasné odchody ze studia</a:t>
            </a:r>
            <a:br>
              <a:rPr lang="cs-CZ" sz="3300" dirty="0" smtClean="0">
                <a:solidFill>
                  <a:schemeClr val="tx1"/>
                </a:solidFill>
              </a:rPr>
            </a:br>
            <a:r>
              <a:rPr lang="cs-CZ" sz="3300" dirty="0" smtClean="0">
                <a:solidFill>
                  <a:schemeClr val="tx1"/>
                </a:solidFill>
              </a:rPr>
              <a:t/>
            </a:r>
            <a:br>
              <a:rPr lang="cs-CZ" sz="3300" dirty="0" smtClean="0">
                <a:solidFill>
                  <a:schemeClr val="tx1"/>
                </a:solidFill>
              </a:rPr>
            </a:br>
            <a:r>
              <a:rPr lang="cs-CZ" sz="3300" dirty="0"/>
              <a:t/>
            </a:r>
            <a:br>
              <a:rPr lang="cs-CZ" sz="3300" dirty="0"/>
            </a:br>
            <a:r>
              <a:rPr lang="cs-CZ" sz="3300" dirty="0" smtClean="0"/>
              <a:t>Mgr. Jiří Chvátal a RNDr. Věra Šťastná</a:t>
            </a:r>
            <a:br>
              <a:rPr lang="cs-CZ" sz="3300" dirty="0" smtClean="0"/>
            </a:br>
            <a:r>
              <a:rPr lang="cs-CZ" sz="3300" dirty="0" smtClean="0"/>
              <a:t>Univerzita Karlova</a:t>
            </a: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136356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623563"/>
              </p:ext>
            </p:extLst>
          </p:nvPr>
        </p:nvGraphicFramePr>
        <p:xfrm>
          <a:off x="252000" y="360000"/>
          <a:ext cx="8640000" cy="61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17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Příčiny a důvody předčasných odchodů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Čísla pomohou pro identifikaci souboru faktorů pouze částečně:</a:t>
            </a:r>
          </a:p>
          <a:p>
            <a:pPr lvl="1" algn="just"/>
            <a:r>
              <a:rPr lang="cs-CZ" i="1" dirty="0"/>
              <a:t>pojetí přijímacího </a:t>
            </a:r>
            <a:r>
              <a:rPr lang="cs-CZ" i="1" dirty="0" smtClean="0"/>
              <a:t>řízení </a:t>
            </a:r>
            <a:r>
              <a:rPr lang="cs-CZ" dirty="0" smtClean="0"/>
              <a:t>(zejména </a:t>
            </a:r>
            <a:r>
              <a:rPr lang="cs-CZ" dirty="0" smtClean="0"/>
              <a:t>přijetí bez přijímací zkoušky)</a:t>
            </a:r>
            <a:r>
              <a:rPr lang="cs-CZ" i="1" dirty="0" smtClean="0"/>
              <a:t>,</a:t>
            </a:r>
            <a:endParaRPr lang="cs-CZ" i="1" dirty="0" smtClean="0"/>
          </a:p>
          <a:p>
            <a:pPr lvl="1" algn="just"/>
            <a:r>
              <a:rPr lang="cs-CZ" i="1" dirty="0" smtClean="0"/>
              <a:t>míra profesní orientace</a:t>
            </a:r>
            <a:r>
              <a:rPr lang="cs-CZ" dirty="0" smtClean="0"/>
              <a:t> (např. u Bc. studia speciální pedagogika, specializace ve zdravotnictví, psychologie, sociální politika a sociální práce, vychovatelství, ošetřovatelství, specializace v pedagogice).</a:t>
            </a:r>
          </a:p>
          <a:p>
            <a:pPr lvl="1" algn="just"/>
            <a:r>
              <a:rPr lang="cs-CZ" i="1" dirty="0" smtClean="0"/>
              <a:t>předchozí studium</a:t>
            </a:r>
            <a:r>
              <a:rPr lang="cs-CZ" dirty="0" smtClean="0"/>
              <a:t> (u NMgr. studia),</a:t>
            </a:r>
          </a:p>
          <a:p>
            <a:pPr lvl="1" algn="just"/>
            <a:r>
              <a:rPr lang="cs-CZ" i="1" dirty="0" smtClean="0"/>
              <a:t>jazyk studia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7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733552"/>
              </p:ext>
            </p:extLst>
          </p:nvPr>
        </p:nvGraphicFramePr>
        <p:xfrm>
          <a:off x="252000" y="360000"/>
          <a:ext cx="8640000" cy="61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46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Předčasné odchody a</a:t>
            </a:r>
            <a:br>
              <a:rPr lang="cs-CZ" dirty="0" smtClean="0"/>
            </a:br>
            <a:r>
              <a:rPr lang="cs-CZ" dirty="0" smtClean="0"/>
              <a:t>profesní orientace </a:t>
            </a:r>
            <a:r>
              <a:rPr lang="cs-CZ" dirty="0" smtClean="0"/>
              <a:t>studia?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Možné faktory:</a:t>
            </a:r>
          </a:p>
          <a:p>
            <a:pPr lvl="1" algn="just"/>
            <a:r>
              <a:rPr lang="cs-CZ" dirty="0"/>
              <a:t>nižší náročnost </a:t>
            </a:r>
            <a:r>
              <a:rPr lang="cs-CZ" dirty="0" smtClean="0"/>
              <a:t>studijního </a:t>
            </a:r>
            <a:r>
              <a:rPr lang="cs-CZ" dirty="0"/>
              <a:t>programu oproti některým více teoreticky orientovaným </a:t>
            </a:r>
            <a:r>
              <a:rPr lang="cs-CZ" dirty="0" smtClean="0"/>
              <a:t>programům;</a:t>
            </a:r>
          </a:p>
          <a:p>
            <a:pPr lvl="1" algn="just"/>
            <a:r>
              <a:rPr lang="cs-CZ" dirty="0" smtClean="0"/>
              <a:t>vyšší míra </a:t>
            </a:r>
            <a:r>
              <a:rPr lang="cs-CZ" dirty="0"/>
              <a:t>profilace studentské populace (</a:t>
            </a:r>
            <a:r>
              <a:rPr lang="cs-CZ" dirty="0" smtClean="0"/>
              <a:t>představa</a:t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budoucím povolání, sepětí s profesí, předchozí zájem o obor</a:t>
            </a:r>
            <a:r>
              <a:rPr lang="cs-CZ" dirty="0" smtClean="0"/>
              <a:t>);</a:t>
            </a:r>
          </a:p>
          <a:p>
            <a:pPr lvl="1" algn="just"/>
            <a:r>
              <a:rPr lang="cs-CZ" dirty="0" smtClean="0"/>
              <a:t>menší </a:t>
            </a:r>
            <a:r>
              <a:rPr lang="cs-CZ" dirty="0"/>
              <a:t>možnost volby průchodu studiem (poměr kreditů za povinné, povinně-volitelné a volitelné předměty</a:t>
            </a:r>
            <a:r>
              <a:rPr lang="cs-CZ" dirty="0" smtClean="0"/>
              <a:t>).</a:t>
            </a:r>
          </a:p>
          <a:p>
            <a:pPr algn="just"/>
            <a:r>
              <a:rPr lang="cs-CZ" dirty="0" smtClean="0"/>
              <a:t>Ověření = kvalitativní zkoumání.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32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Dlouhé magisterské studijní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 dlouhých magisterských programů podíl předčasných odchodů klesá;</a:t>
            </a:r>
          </a:p>
          <a:p>
            <a:r>
              <a:rPr lang="cs-CZ" dirty="0" smtClean="0"/>
              <a:t>Strukturace - proměněná struktura stud. programů, připravují na regulovaná a </a:t>
            </a:r>
            <a:r>
              <a:rPr lang="cs-CZ" dirty="0" err="1" smtClean="0"/>
              <a:t>semi</a:t>
            </a:r>
            <a:r>
              <a:rPr lang="cs-CZ" dirty="0" smtClean="0"/>
              <a:t>-regulovaná povolání;</a:t>
            </a:r>
          </a:p>
          <a:p>
            <a:r>
              <a:rPr lang="cs-CZ" dirty="0" smtClean="0"/>
              <a:t>Velký zájem, přísnější  výběr;</a:t>
            </a:r>
          </a:p>
          <a:p>
            <a:r>
              <a:rPr lang="cs-CZ" dirty="0" smtClean="0"/>
              <a:t>Studium v českém a anglickém jazyce-situace na jednotlivých fakultách se výrazně liší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36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Předchozí studium na domácí, resp. jiné vysoké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just"/>
            <a:r>
              <a:rPr lang="cs-CZ" dirty="0" smtClean="0"/>
              <a:t>NMgr. studium: UK náleží spolu s MU, UP, VŠCHT či VŠE ke školám s nadprůměrným podílem nově zapsaných z jiných VŠ </a:t>
            </a:r>
            <a:br>
              <a:rPr lang="cs-CZ" dirty="0" smtClean="0"/>
            </a:br>
            <a:r>
              <a:rPr lang="cs-CZ" dirty="0" smtClean="0"/>
              <a:t>(ČR </a:t>
            </a:r>
            <a:r>
              <a:rPr lang="cs-CZ" dirty="0" smtClean="0"/>
              <a:t>= 23 %).</a:t>
            </a:r>
          </a:p>
          <a:p>
            <a:pPr algn="just"/>
            <a:r>
              <a:rPr lang="cs-CZ" dirty="0" smtClean="0"/>
              <a:t>Nejvíce těchto zapsaných (mezi lety 2010-2012) absolvovalo Bc. studium na ZČU, UJEP, UHK, MU, JČU, část z nich i na SVŠ </a:t>
            </a:r>
            <a:r>
              <a:rPr lang="cs-CZ" dirty="0" smtClean="0"/>
              <a:t>(necelá 3%).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11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Domácí a ostatní absolventi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V odpovědích </a:t>
            </a:r>
            <a:r>
              <a:rPr lang="cs-CZ" b="1" dirty="0" smtClean="0"/>
              <a:t>všech fakult</a:t>
            </a:r>
            <a:r>
              <a:rPr lang="cs-CZ" dirty="0" smtClean="0"/>
              <a:t> uvedeno, že rozdíly mezi těmito skupinami absolventů existují.</a:t>
            </a:r>
          </a:p>
          <a:p>
            <a:pPr algn="just"/>
            <a:r>
              <a:rPr lang="cs-CZ" dirty="0" smtClean="0"/>
              <a:t>Dle statistických údajů nově zapsaní studenti NMgr. studia, kteří absolvovali předchozí studium na jiné vysoké škole, předčasně odcházejí ze studijních programů UK </a:t>
            </a:r>
            <a:r>
              <a:rPr lang="cs-CZ" b="1" dirty="0" smtClean="0"/>
              <a:t>častěji</a:t>
            </a:r>
            <a:r>
              <a:rPr lang="cs-CZ" dirty="0" smtClean="0"/>
              <a:t>. Častěji odcházejí i studenti, kteří absolvovali Bc. na jiné fakultě UK</a:t>
            </a:r>
            <a:endParaRPr lang="cs-CZ" dirty="0" smtClean="0"/>
          </a:p>
          <a:p>
            <a:pPr algn="just"/>
            <a:r>
              <a:rPr lang="cs-CZ" dirty="0" smtClean="0"/>
              <a:t>Příčiny a důvody </a:t>
            </a:r>
            <a:r>
              <a:rPr lang="cs-CZ" dirty="0" smtClean="0"/>
              <a:t>odchodů??? (</a:t>
            </a:r>
            <a:r>
              <a:rPr lang="cs-CZ" b="1" dirty="0" smtClean="0"/>
              <a:t>nelze </a:t>
            </a:r>
            <a:r>
              <a:rPr lang="cs-CZ" b="1" dirty="0" smtClean="0"/>
              <a:t>redukovat na nižší připravenost</a:t>
            </a:r>
            <a:r>
              <a:rPr lang="cs-CZ" dirty="0" smtClean="0"/>
              <a:t> ke studiu na jiné VŠ nebo </a:t>
            </a:r>
            <a:r>
              <a:rPr lang="cs-CZ" dirty="0" smtClean="0"/>
              <a:t>fakultě)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39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155662"/>
              </p:ext>
            </p:extLst>
          </p:nvPr>
        </p:nvGraphicFramePr>
        <p:xfrm>
          <a:off x="252000" y="360000"/>
          <a:ext cx="8640000" cy="61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4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69084"/>
              </p:ext>
            </p:extLst>
          </p:nvPr>
        </p:nvGraphicFramePr>
        <p:xfrm>
          <a:off x="252000" y="360000"/>
          <a:ext cx="8640000" cy="61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02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12579"/>
              </p:ext>
            </p:extLst>
          </p:nvPr>
        </p:nvGraphicFramePr>
        <p:xfrm>
          <a:off x="252000" y="360000"/>
          <a:ext cx="8640000" cy="61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2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Kontext: vývoj </a:t>
            </a:r>
            <a:r>
              <a:rPr lang="cs-CZ" dirty="0"/>
              <a:t>na UK se mírně </a:t>
            </a:r>
            <a:r>
              <a:rPr lang="cs-CZ" dirty="0" smtClean="0"/>
              <a:t>liší</a:t>
            </a:r>
            <a:br>
              <a:rPr lang="cs-CZ" dirty="0" smtClean="0"/>
            </a:br>
            <a:r>
              <a:rPr lang="cs-CZ" dirty="0" smtClean="0"/>
              <a:t>od </a:t>
            </a:r>
            <a:r>
              <a:rPr lang="cs-CZ" dirty="0"/>
              <a:t>vývoje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691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Masifikace na UK nebyla tak výrazná jako v ČR (asi 35% nárůst, v ČR až 70%)</a:t>
            </a:r>
          </a:p>
          <a:p>
            <a:pPr lvl="1" algn="just"/>
            <a:r>
              <a:rPr lang="cs-CZ" dirty="0"/>
              <a:t>Nebyla rovnoměrná na všech fakultách – spíše ty, které se nemohly rozvíjet </a:t>
            </a:r>
            <a:r>
              <a:rPr lang="cs-CZ" dirty="0" smtClean="0"/>
              <a:t>mezi lety 1948-1989; </a:t>
            </a:r>
            <a:r>
              <a:rPr lang="cs-CZ" dirty="0"/>
              <a:t>vznik nových fakult (FSV, FHS)</a:t>
            </a:r>
            <a:endParaRPr lang="en-GB" dirty="0"/>
          </a:p>
          <a:p>
            <a:pPr algn="just"/>
            <a:r>
              <a:rPr lang="cs-CZ" dirty="0"/>
              <a:t>UK </a:t>
            </a:r>
            <a:r>
              <a:rPr lang="cs-CZ" dirty="0" smtClean="0"/>
              <a:t>silné </a:t>
            </a:r>
            <a:r>
              <a:rPr lang="cs-CZ" dirty="0"/>
              <a:t>rysy spojené s elitním pojetím vysokého školství </a:t>
            </a:r>
            <a:r>
              <a:rPr lang="cs-CZ" dirty="0" smtClean="0"/>
              <a:t>(správa </a:t>
            </a:r>
            <a:r>
              <a:rPr lang="cs-CZ" dirty="0"/>
              <a:t>vysoké školy akademickou obcí, poslání výzkumné univerzity se silně orientovanými akademickými </a:t>
            </a:r>
            <a:r>
              <a:rPr lang="cs-CZ" dirty="0" smtClean="0"/>
              <a:t>SP; snaha</a:t>
            </a:r>
            <a:br>
              <a:rPr lang="cs-CZ" dirty="0" smtClean="0"/>
            </a:br>
            <a:r>
              <a:rPr lang="cs-CZ" dirty="0" smtClean="0"/>
              <a:t>o propojování vzdělávání a výzkumu...)</a:t>
            </a:r>
            <a:endParaRPr lang="cs-CZ" dirty="0"/>
          </a:p>
          <a:p>
            <a:pPr algn="just"/>
            <a:r>
              <a:rPr lang="cs-CZ" dirty="0"/>
              <a:t>Autonomie UK v národním i mezinárodním kontextu </a:t>
            </a:r>
            <a:r>
              <a:rPr lang="cs-CZ" dirty="0" smtClean="0"/>
              <a:t>posílila: </a:t>
            </a:r>
            <a:endParaRPr lang="cs-CZ" dirty="0"/>
          </a:p>
          <a:p>
            <a:pPr lvl="1" algn="just"/>
            <a:r>
              <a:rPr lang="cs-CZ" dirty="0"/>
              <a:t>Díky struktuře příjmů (financování dle </a:t>
            </a:r>
            <a:r>
              <a:rPr lang="cs-CZ" dirty="0" smtClean="0"/>
              <a:t>kvality/výkonu </a:t>
            </a:r>
            <a:r>
              <a:rPr lang="cs-CZ" dirty="0"/>
              <a:t>vzdělávací a výzkumné činnosti)</a:t>
            </a:r>
          </a:p>
          <a:p>
            <a:pPr lvl="1" algn="just"/>
            <a:r>
              <a:rPr lang="cs-CZ" dirty="0"/>
              <a:t>Silná pozice v národním </a:t>
            </a:r>
            <a:r>
              <a:rPr lang="cs-CZ"/>
              <a:t>výzkumném </a:t>
            </a:r>
            <a:r>
              <a:rPr lang="cs-CZ" smtClean="0"/>
              <a:t>prostoru – ale pozor: jak se projeví změny, které byly nastartovány v rámci předchozího období operačních programů?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56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Navazující magisterské programy ukončí 75% - 80%;</a:t>
            </a:r>
          </a:p>
          <a:p>
            <a:r>
              <a:rPr lang="cs-CZ" dirty="0" smtClean="0"/>
              <a:t>Nejčastější důvod předčasného odchodu = souběh studia a práce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0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Příčiny a důvody předčasných odchodů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 fontScale="92500"/>
          </a:bodyPr>
          <a:lstStyle/>
          <a:p>
            <a:pPr algn="just"/>
            <a:r>
              <a:rPr lang="cs-CZ" dirty="0" smtClean="0"/>
              <a:t>Faktory identifikované fakultami (kvalitativní dotazník):</a:t>
            </a:r>
          </a:p>
          <a:p>
            <a:pPr lvl="1" algn="just"/>
            <a:r>
              <a:rPr lang="cs-CZ" dirty="0" smtClean="0"/>
              <a:t>nižší vybavenost absolventů středních škol;</a:t>
            </a:r>
          </a:p>
          <a:p>
            <a:pPr lvl="1" algn="just"/>
            <a:r>
              <a:rPr lang="cs-CZ" dirty="0" smtClean="0"/>
              <a:t>vyšší otevřenost vysokých škol;</a:t>
            </a:r>
          </a:p>
          <a:p>
            <a:pPr lvl="1" algn="just"/>
            <a:r>
              <a:rPr lang="cs-CZ" dirty="0" smtClean="0"/>
              <a:t>čas věnovaný studiu;</a:t>
            </a:r>
          </a:p>
          <a:p>
            <a:pPr lvl="1" algn="just"/>
            <a:r>
              <a:rPr lang="cs-CZ" dirty="0" smtClean="0"/>
              <a:t>souběh studia a práce (s postupujícím typem studia);</a:t>
            </a:r>
          </a:p>
          <a:p>
            <a:pPr lvl="1" algn="just"/>
            <a:r>
              <a:rPr lang="cs-CZ" dirty="0" smtClean="0"/>
              <a:t>náročnost studia (méně významná u NMgr. studia);</a:t>
            </a:r>
          </a:p>
          <a:p>
            <a:pPr lvl="1" algn="just"/>
            <a:r>
              <a:rPr lang="cs-CZ" dirty="0" smtClean="0"/>
              <a:t>nepředvídatelné události (např. zranění v případě sportovně zaměřeného oboru).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78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spíše než odpovědi…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 lnSpcReduction="10000"/>
          </a:bodyPr>
          <a:lstStyle/>
          <a:p>
            <a:pPr algn="just"/>
            <a:r>
              <a:rPr lang="cs-CZ" dirty="0" smtClean="0"/>
              <a:t>Měli všichni zapsaní studenti dokončovat studium?</a:t>
            </a:r>
          </a:p>
          <a:p>
            <a:pPr algn="just"/>
            <a:r>
              <a:rPr lang="cs-CZ" dirty="0" smtClean="0"/>
              <a:t>Jakou míru předčasných odchodů lze považovat </a:t>
            </a:r>
            <a:r>
              <a:rPr lang="cs-CZ" dirty="0" smtClean="0"/>
              <a:t>za problematickou </a:t>
            </a:r>
            <a:r>
              <a:rPr lang="cs-CZ" dirty="0" smtClean="0"/>
              <a:t>v rámci univerzity, fakulty či studijního programu?</a:t>
            </a:r>
          </a:p>
          <a:p>
            <a:pPr algn="just"/>
            <a:r>
              <a:rPr lang="cs-CZ" dirty="0" smtClean="0"/>
              <a:t>Kterým typům předčasných odchodů je vůbec možné předcházet a za jakých podmínek</a:t>
            </a:r>
            <a:r>
              <a:rPr lang="cs-CZ" dirty="0" smtClean="0"/>
              <a:t>?</a:t>
            </a:r>
          </a:p>
          <a:p>
            <a:pPr algn="just"/>
            <a:r>
              <a:rPr lang="cs-CZ" dirty="0" smtClean="0"/>
              <a:t>Kolik studentů, kteří </a:t>
            </a:r>
            <a:r>
              <a:rPr lang="cs-CZ" smtClean="0"/>
              <a:t>předčasně odejdou z UK  </a:t>
            </a:r>
            <a:r>
              <a:rPr lang="cs-CZ" dirty="0" smtClean="0"/>
              <a:t>dokončí svá studia na jiné </a:t>
            </a:r>
            <a:r>
              <a:rPr lang="cs-CZ" smtClean="0"/>
              <a:t>vysoké škole?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06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Vám za pozornost ….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… a těšíme se na Vaše dotazy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7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Kontext: restrukturalizace </a:t>
            </a:r>
            <a:r>
              <a:rPr lang="cs-CZ" dirty="0"/>
              <a:t>studia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UK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971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implementace strukturovaného studia na UK již </a:t>
            </a:r>
            <a:r>
              <a:rPr lang="cs-CZ" b="1" dirty="0"/>
              <a:t>od poloviny devadesátých let minulého století;</a:t>
            </a:r>
            <a:r>
              <a:rPr lang="cs-CZ" dirty="0"/>
              <a:t> z větší části byl </a:t>
            </a:r>
            <a:r>
              <a:rPr lang="cs-CZ" dirty="0" smtClean="0"/>
              <a:t>na UK ukončen v letech 2008-2009</a:t>
            </a:r>
            <a:r>
              <a:rPr lang="cs-CZ" dirty="0"/>
              <a:t>;</a:t>
            </a:r>
          </a:p>
          <a:p>
            <a:pPr algn="just"/>
            <a:r>
              <a:rPr lang="cs-CZ" dirty="0"/>
              <a:t>proces probíhal postupně a se snahou vyjít vstříc potřebám jednotlivých fakult i různých oborů;</a:t>
            </a:r>
          </a:p>
          <a:p>
            <a:pPr algn="just"/>
            <a:r>
              <a:rPr lang="cs-CZ" b="1" dirty="0"/>
              <a:t>zůstalo nestrukturováno </a:t>
            </a:r>
            <a:r>
              <a:rPr lang="cs-CZ" dirty="0"/>
              <a:t>jen deset </a:t>
            </a:r>
            <a:r>
              <a:rPr lang="cs-CZ" dirty="0" smtClean="0"/>
              <a:t>programů a dva obory:</a:t>
            </a:r>
            <a:endParaRPr lang="cs-CZ" dirty="0"/>
          </a:p>
          <a:p>
            <a:pPr lvl="1" algn="just"/>
            <a:r>
              <a:rPr lang="cs-CZ" i="1" dirty="0"/>
              <a:t>Všeobecné lékařství</a:t>
            </a:r>
            <a:r>
              <a:rPr lang="cs-CZ" dirty="0"/>
              <a:t> na pěti fakultách, </a:t>
            </a:r>
          </a:p>
          <a:p>
            <a:pPr lvl="1" algn="just"/>
            <a:r>
              <a:rPr lang="cs-CZ" i="1" dirty="0"/>
              <a:t>Zubní lékařství</a:t>
            </a:r>
            <a:r>
              <a:rPr lang="cs-CZ" dirty="0"/>
              <a:t> na třech fakultách, </a:t>
            </a:r>
          </a:p>
          <a:p>
            <a:pPr lvl="1" algn="just"/>
            <a:r>
              <a:rPr lang="cs-CZ" i="1" dirty="0" smtClean="0"/>
              <a:t>Farmacie</a:t>
            </a:r>
            <a:r>
              <a:rPr lang="cs-CZ" dirty="0" smtClean="0"/>
              <a:t>, </a:t>
            </a:r>
            <a:endParaRPr lang="cs-CZ" dirty="0"/>
          </a:p>
          <a:p>
            <a:pPr lvl="1" algn="just"/>
            <a:r>
              <a:rPr lang="cs-CZ" i="1" dirty="0"/>
              <a:t>Právo a právní </a:t>
            </a:r>
            <a:r>
              <a:rPr lang="cs-CZ" i="1" dirty="0" smtClean="0"/>
              <a:t>věda,</a:t>
            </a:r>
            <a:endParaRPr lang="cs-CZ" dirty="0"/>
          </a:p>
          <a:p>
            <a:pPr lvl="1" algn="just"/>
            <a:r>
              <a:rPr lang="cs-CZ" dirty="0" smtClean="0"/>
              <a:t>obory </a:t>
            </a:r>
            <a:r>
              <a:rPr lang="cs-CZ" i="1" dirty="0"/>
              <a:t>Učitelství pro 1. stupeň základních škol</a:t>
            </a:r>
            <a:r>
              <a:rPr lang="cs-CZ" dirty="0"/>
              <a:t> a </a:t>
            </a:r>
            <a:r>
              <a:rPr lang="cs-CZ" i="1" dirty="0"/>
              <a:t>Katolická teologie</a:t>
            </a:r>
            <a:endParaRPr lang="cs-CZ" dirty="0"/>
          </a:p>
          <a:p>
            <a:pPr algn="just"/>
            <a:r>
              <a:rPr lang="cs-CZ" b="1" dirty="0" smtClean="0"/>
              <a:t>v </a:t>
            </a:r>
            <a:r>
              <a:rPr lang="cs-CZ" b="1" dirty="0"/>
              <a:t>těchto magisterských programech/oborech studuje více </a:t>
            </a:r>
            <a:r>
              <a:rPr lang="cs-CZ" b="1" dirty="0" smtClean="0"/>
              <a:t>než</a:t>
            </a:r>
            <a:br>
              <a:rPr lang="cs-CZ" b="1" dirty="0" smtClean="0"/>
            </a:br>
            <a:r>
              <a:rPr lang="cs-CZ" b="1" dirty="0" smtClean="0"/>
              <a:t>30 % </a:t>
            </a:r>
            <a:r>
              <a:rPr lang="cs-CZ" b="1" dirty="0"/>
              <a:t>z celkového počtu studentů Univerzity </a:t>
            </a:r>
            <a:r>
              <a:rPr lang="cs-CZ" b="1" dirty="0" smtClean="0"/>
              <a:t>Karlovy</a:t>
            </a:r>
            <a:r>
              <a:rPr lang="cs-CZ" dirty="0" smtClean="0"/>
              <a:t>;</a:t>
            </a:r>
          </a:p>
          <a:p>
            <a:pPr algn="just"/>
            <a:r>
              <a:rPr lang="cs-CZ" dirty="0" smtClean="0"/>
              <a:t>Obecně na UK: významný podíl studentů v programech zaměřených na vykonávání určité profese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20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Vymezení pojmu</a:t>
            </a:r>
            <a:br>
              <a:rPr lang="cs-CZ" dirty="0" smtClean="0"/>
            </a:br>
            <a:r>
              <a:rPr lang="cs-CZ" dirty="0" smtClean="0"/>
              <a:t>„předčasné odchody ze studia“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25144"/>
          </a:xfrm>
        </p:spPr>
        <p:txBody>
          <a:bodyPr anchor="ctr" anchorCtr="0">
            <a:normAutofit fontScale="92500" lnSpcReduction="20000"/>
          </a:bodyPr>
          <a:lstStyle/>
          <a:p>
            <a:pPr algn="just"/>
            <a:r>
              <a:rPr lang="cs-CZ" dirty="0" smtClean="0"/>
              <a:t>„</a:t>
            </a:r>
            <a:r>
              <a:rPr lang="cs-CZ" dirty="0"/>
              <a:t>předčasný odchod ze studia“ je analytický nástroj, nikoli právní </a:t>
            </a:r>
            <a:r>
              <a:rPr lang="cs-CZ" dirty="0" smtClean="0"/>
              <a:t>pojem;</a:t>
            </a:r>
          </a:p>
          <a:p>
            <a:pPr algn="just"/>
            <a:r>
              <a:rPr lang="cs-CZ" dirty="0" smtClean="0"/>
              <a:t>≠ délce studia; = studium </a:t>
            </a:r>
            <a:r>
              <a:rPr lang="cs-CZ" dirty="0"/>
              <a:t>nebylo ukončeno </a:t>
            </a:r>
            <a:r>
              <a:rPr lang="cs-CZ" dirty="0" smtClean="0"/>
              <a:t>absolvováním;</a:t>
            </a:r>
          </a:p>
          <a:p>
            <a:pPr algn="just"/>
            <a:r>
              <a:rPr lang="cs-CZ" dirty="0" smtClean="0"/>
              <a:t>konkrétně do </a:t>
            </a:r>
            <a:r>
              <a:rPr lang="cs-CZ" dirty="0"/>
              <a:t>kategorie předčasných odchodů ze studia </a:t>
            </a:r>
            <a:r>
              <a:rPr lang="cs-CZ" dirty="0" smtClean="0"/>
              <a:t>:</a:t>
            </a:r>
          </a:p>
          <a:p>
            <a:pPr lvl="1" algn="just"/>
            <a:r>
              <a:rPr lang="cs-CZ" i="1" dirty="0" smtClean="0"/>
              <a:t>zanechání </a:t>
            </a:r>
            <a:r>
              <a:rPr lang="cs-CZ" i="1" dirty="0"/>
              <a:t>studia</a:t>
            </a:r>
            <a:r>
              <a:rPr lang="cs-CZ" dirty="0"/>
              <a:t> (§ 56, odstavec 1, písmeno a) </a:t>
            </a:r>
            <a:r>
              <a:rPr lang="cs-CZ" dirty="0" smtClean="0"/>
              <a:t>zákona o vysokých školách; </a:t>
            </a:r>
          </a:p>
          <a:p>
            <a:pPr lvl="1" algn="just"/>
            <a:r>
              <a:rPr lang="cs-CZ" i="1" dirty="0" smtClean="0"/>
              <a:t>nesplnění </a:t>
            </a:r>
            <a:r>
              <a:rPr lang="cs-CZ" i="1" dirty="0"/>
              <a:t>podmínek studijního programu podle studijního a zkušebního řádu</a:t>
            </a:r>
            <a:r>
              <a:rPr lang="cs-CZ" dirty="0"/>
              <a:t> (§ 56, odstavec 1, písmeno b) a </a:t>
            </a:r>
            <a:r>
              <a:rPr lang="cs-CZ" i="1" dirty="0"/>
              <a:t>vyloučení ze studia</a:t>
            </a:r>
            <a:r>
              <a:rPr lang="cs-CZ" dirty="0"/>
              <a:t> (§ 65, odstavec 1, písmeno c) a § 67</a:t>
            </a:r>
            <a:r>
              <a:rPr lang="cs-CZ" dirty="0" smtClean="0"/>
              <a:t>);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93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Vymezení pojmu</a:t>
            </a:r>
            <a:br>
              <a:rPr lang="cs-CZ" dirty="0" smtClean="0"/>
            </a:br>
            <a:r>
              <a:rPr lang="cs-CZ" dirty="0" smtClean="0"/>
              <a:t>„předčasné odchody ze studia“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25144"/>
          </a:xfrm>
        </p:spPr>
        <p:txBody>
          <a:bodyPr anchor="ctr" anchorCtr="0">
            <a:normAutofit/>
          </a:bodyPr>
          <a:lstStyle/>
          <a:p>
            <a:pPr algn="just"/>
            <a:r>
              <a:rPr lang="cs-CZ" dirty="0" smtClean="0"/>
              <a:t>stranou </a:t>
            </a:r>
            <a:r>
              <a:rPr lang="cs-CZ" dirty="0"/>
              <a:t>jsou – kromě absolvování – ponechány ostatní případy ukončení studia, tj. </a:t>
            </a:r>
            <a:r>
              <a:rPr lang="cs-CZ" i="1" dirty="0"/>
              <a:t>úmrtí</a:t>
            </a:r>
            <a:r>
              <a:rPr lang="cs-CZ" dirty="0"/>
              <a:t>,</a:t>
            </a:r>
            <a:r>
              <a:rPr lang="cs-CZ" i="1" dirty="0"/>
              <a:t> odnětí či zánik akreditace studijního programu</a:t>
            </a:r>
            <a:r>
              <a:rPr lang="cs-CZ" dirty="0"/>
              <a:t> (§ 56, odstavec 1, písmena c a d), </a:t>
            </a:r>
            <a:r>
              <a:rPr lang="cs-CZ" i="1" dirty="0"/>
              <a:t>přestup na jiný studijní program nebo jinou vysokou školu/fakultu</a:t>
            </a:r>
            <a:r>
              <a:rPr lang="cs-CZ" dirty="0"/>
              <a:t> a </a:t>
            </a:r>
            <a:r>
              <a:rPr lang="cs-CZ" i="1" dirty="0"/>
              <a:t>převedení na jiný studijní program nebo jinou vysokou školu/fakultu na základě </a:t>
            </a:r>
            <a:r>
              <a:rPr lang="cs-CZ" i="1" dirty="0" smtClean="0"/>
              <a:t>zákona</a:t>
            </a:r>
            <a:r>
              <a:rPr lang="cs-CZ" dirty="0" smtClean="0"/>
              <a:t>;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19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Metodologické 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 anchorCtr="1"/>
          <a:lstStyle/>
          <a:p>
            <a:pPr algn="just"/>
            <a:r>
              <a:rPr lang="cs-CZ" i="1" dirty="0" smtClean="0"/>
              <a:t>Předčasný odchod ze studia</a:t>
            </a:r>
            <a:r>
              <a:rPr lang="cs-CZ" dirty="0" smtClean="0"/>
              <a:t> versus </a:t>
            </a:r>
            <a:r>
              <a:rPr lang="cs-CZ" i="1" dirty="0" smtClean="0"/>
              <a:t>studijní neúspěšnost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Úroveň studijního programu, fakulty, vysoké školy, celého systému → různé otázky.</a:t>
            </a:r>
          </a:p>
          <a:p>
            <a:pPr algn="just"/>
            <a:r>
              <a:rPr lang="cs-CZ" dirty="0" smtClean="0"/>
              <a:t>Hodnocení vyžaduje hlubší znalost → důvody a příčiny jsou individuální i strukturální.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Předčasné odchody ze studia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 fontScale="92500" lnSpcReduction="20000"/>
          </a:bodyPr>
          <a:lstStyle/>
          <a:p>
            <a:pPr algn="just"/>
            <a:r>
              <a:rPr lang="cs-CZ" dirty="0" smtClean="0"/>
              <a:t>MŠMT (</a:t>
            </a:r>
            <a:r>
              <a:rPr lang="cs-CZ" i="1" dirty="0" smtClean="0"/>
              <a:t>Rámec rozvoje VŠ do roku 2020</a:t>
            </a:r>
            <a:r>
              <a:rPr lang="cs-CZ" dirty="0" smtClean="0"/>
              <a:t>) uvádí pro Bc. 46 %, pro NMgr. 19 % (údaj pro dlouhé Mgr. studium spočítán není).</a:t>
            </a:r>
          </a:p>
          <a:p>
            <a:pPr algn="just"/>
            <a:r>
              <a:rPr lang="cs-CZ" dirty="0" smtClean="0"/>
              <a:t>Výpočet statistického útvaru MŠMT – podklad pro Zprávu o implementaci Boloňského procesu: </a:t>
            </a:r>
          </a:p>
          <a:p>
            <a:pPr lvl="1" algn="just"/>
            <a:r>
              <a:rPr lang="cs-CZ" dirty="0" smtClean="0"/>
              <a:t>Bc: kohorta 2006, ukončení do 2013: 65,6%</a:t>
            </a:r>
          </a:p>
          <a:p>
            <a:pPr marL="457200" lvl="1" indent="0" algn="just">
              <a:buNone/>
            </a:pPr>
            <a:r>
              <a:rPr lang="cs-CZ" dirty="0" smtClean="0"/>
              <a:t>	      kohorta 2001, ukončení do 2013: 68,6%</a:t>
            </a:r>
          </a:p>
          <a:p>
            <a:pPr lvl="1" algn="just"/>
            <a:r>
              <a:rPr lang="cs-CZ" dirty="0" smtClean="0"/>
              <a:t>NMgr: kohorta 2006, ukončení do 2013: 87,1%</a:t>
            </a:r>
          </a:p>
          <a:p>
            <a:pPr marL="457200" lvl="1" indent="0" algn="just">
              <a:buNone/>
            </a:pPr>
            <a:r>
              <a:rPr lang="cs-CZ" dirty="0" smtClean="0"/>
              <a:t>	      kohorta 2001, ukončení do 2013: 86,5%</a:t>
            </a:r>
          </a:p>
          <a:p>
            <a:pPr lvl="1" algn="just"/>
            <a:r>
              <a:rPr lang="cs-CZ" dirty="0"/>
              <a:t>Mgr</a:t>
            </a:r>
            <a:r>
              <a:rPr lang="cs-CZ" dirty="0" smtClean="0"/>
              <a:t>.: </a:t>
            </a:r>
            <a:r>
              <a:rPr lang="cs-CZ" dirty="0"/>
              <a:t>kohorta 2006, ukončení do 2013: </a:t>
            </a:r>
            <a:r>
              <a:rPr lang="cs-CZ" dirty="0" smtClean="0"/>
              <a:t>62,7%</a:t>
            </a:r>
          </a:p>
          <a:p>
            <a:pPr marL="457200" lvl="1" indent="0" algn="just">
              <a:buNone/>
            </a:pPr>
            <a:r>
              <a:rPr lang="cs-CZ" dirty="0"/>
              <a:t>	 </a:t>
            </a:r>
            <a:r>
              <a:rPr lang="cs-CZ" dirty="0" smtClean="0"/>
              <a:t>      kohorta </a:t>
            </a:r>
            <a:r>
              <a:rPr lang="cs-CZ" dirty="0"/>
              <a:t>2001, ukončení do 2013: </a:t>
            </a:r>
            <a:r>
              <a:rPr lang="cs-CZ" dirty="0" smtClean="0"/>
              <a:t>61,8%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8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Předčasné odchody ze studia 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just"/>
            <a:r>
              <a:rPr lang="cs-CZ" dirty="0" smtClean="0"/>
              <a:t>Studijní programy UK: 	</a:t>
            </a:r>
          </a:p>
          <a:p>
            <a:pPr lvl="1"/>
            <a:r>
              <a:rPr lang="cs-CZ" dirty="0" smtClean="0"/>
              <a:t>Bc. přibližně 50 %, </a:t>
            </a:r>
            <a:r>
              <a:rPr lang="cs-CZ" dirty="0" smtClean="0"/>
              <a:t>(v prezenční formě 48%)</a:t>
            </a:r>
            <a:endParaRPr lang="cs-CZ" dirty="0" smtClean="0"/>
          </a:p>
          <a:p>
            <a:pPr lvl="1"/>
            <a:r>
              <a:rPr lang="cs-CZ" dirty="0"/>
              <a:t>NMgr. přibližně 23 </a:t>
            </a:r>
            <a:r>
              <a:rPr lang="cs-CZ" dirty="0" smtClean="0"/>
              <a:t>%, </a:t>
            </a:r>
            <a:r>
              <a:rPr lang="cs-CZ" dirty="0" smtClean="0"/>
              <a:t>(v prezenční formě asi 20%)</a:t>
            </a:r>
            <a:endParaRPr lang="cs-CZ" dirty="0" smtClean="0"/>
          </a:p>
          <a:p>
            <a:pPr lvl="1"/>
            <a:r>
              <a:rPr lang="cs-CZ" dirty="0"/>
              <a:t>Mgr. asi 30 %.</a:t>
            </a:r>
            <a:endParaRPr lang="cs-CZ" dirty="0" smtClean="0"/>
          </a:p>
          <a:p>
            <a:pPr algn="just"/>
            <a:r>
              <a:rPr lang="cs-CZ" dirty="0" smtClean="0"/>
              <a:t>V Bc. studijních programech v roce 2000 odchody = 40 % – nejde však o růst předčasných odchodů, klíčový faktor = strukturace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3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Předčasné odchody ze studia 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 anchorCtr="1"/>
          <a:lstStyle/>
          <a:p>
            <a:pPr algn="just"/>
            <a:r>
              <a:rPr lang="cs-CZ" dirty="0" smtClean="0"/>
              <a:t>Zatímco u Mgr. a NMgr. míra za jednotlivé studijní programy osciluje okolo průměru, </a:t>
            </a:r>
            <a:br>
              <a:rPr lang="cs-CZ" dirty="0" smtClean="0"/>
            </a:br>
            <a:r>
              <a:rPr lang="cs-CZ" dirty="0" smtClean="0"/>
              <a:t>u Bc. studia existuje velká variabilita (10-90 %) předčasných odchodů.</a:t>
            </a:r>
          </a:p>
          <a:p>
            <a:pPr algn="just"/>
            <a:r>
              <a:rPr lang="cs-CZ" dirty="0" smtClean="0"/>
              <a:t>Přibližně polovina studentů, kteří předčasně odešli z Bc. studia, opustila studium </a:t>
            </a:r>
            <a:br>
              <a:rPr lang="cs-CZ" dirty="0" smtClean="0"/>
            </a:br>
            <a:r>
              <a:rPr lang="cs-CZ" dirty="0" smtClean="0"/>
              <a:t>v 1. ročníku (vliv otevřenějšího přijímacího řízení), třetina bez evidovaného kreditu.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EDB6-2042-4E56-8A26-A48CE7CC9C4B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77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1060</Words>
  <Application>Microsoft Office PowerPoint</Application>
  <PresentationFormat>Předvádění na obrazovce (4:3)</PresentationFormat>
  <Paragraphs>131</Paragraphs>
  <Slides>23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Předčasné odchody ze studia   Mgr. Jiří Chvátal a RNDr. Věra Šťastná Univerzita Karlova</vt:lpstr>
      <vt:lpstr>Kontext: vývoj na UK se mírně liší od vývoje v ČR</vt:lpstr>
      <vt:lpstr>Kontext: restrukturalizace studia  na UK</vt:lpstr>
      <vt:lpstr>Vymezení pojmu „předčasné odchody ze studia“</vt:lpstr>
      <vt:lpstr>Vymezení pojmu „předčasné odchody ze studia“</vt:lpstr>
      <vt:lpstr>Metodologické poznámky</vt:lpstr>
      <vt:lpstr>Předčasné odchody ze studia ČR</vt:lpstr>
      <vt:lpstr>Předčasné odchody ze studia UK</vt:lpstr>
      <vt:lpstr>Předčasné odchody ze studia UK</vt:lpstr>
      <vt:lpstr>Prezentace aplikace PowerPoint</vt:lpstr>
      <vt:lpstr>Příčiny a důvody předčasných odchodů</vt:lpstr>
      <vt:lpstr>Prezentace aplikace PowerPoint</vt:lpstr>
      <vt:lpstr>Předčasné odchody a profesní orientace studia?</vt:lpstr>
      <vt:lpstr>Dlouhé magisterské studijní programy</vt:lpstr>
      <vt:lpstr>Předchozí studium na domácí, resp. jiné vysoké škole</vt:lpstr>
      <vt:lpstr>Domácí a ostatní absolventi</vt:lpstr>
      <vt:lpstr>Prezentace aplikace PowerPoint</vt:lpstr>
      <vt:lpstr>Prezentace aplikace PowerPoint</vt:lpstr>
      <vt:lpstr>Prezentace aplikace PowerPoint</vt:lpstr>
      <vt:lpstr>Prezentace aplikace PowerPoint</vt:lpstr>
      <vt:lpstr>Příčiny a důvody předčasných odchodů</vt:lpstr>
      <vt:lpstr>Otázky spíše než odpovědi…</vt:lpstr>
      <vt:lpstr>Děkujeme Vám za pozornost 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Dufek Jiří</dc:creator>
  <cp:lastModifiedBy>stastna</cp:lastModifiedBy>
  <cp:revision>152</cp:revision>
  <dcterms:created xsi:type="dcterms:W3CDTF">2015-02-23T11:42:36Z</dcterms:created>
  <dcterms:modified xsi:type="dcterms:W3CDTF">2015-05-21T23:03:09Z</dcterms:modified>
</cp:coreProperties>
</file>