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57"/>
  </p:notesMasterIdLst>
  <p:handoutMasterIdLst>
    <p:handoutMasterId r:id="rId58"/>
  </p:handoutMasterIdLst>
  <p:sldIdLst>
    <p:sldId id="388" r:id="rId3"/>
    <p:sldId id="367" r:id="rId4"/>
    <p:sldId id="389" r:id="rId5"/>
    <p:sldId id="369" r:id="rId6"/>
    <p:sldId id="408" r:id="rId7"/>
    <p:sldId id="415" r:id="rId8"/>
    <p:sldId id="416" r:id="rId9"/>
    <p:sldId id="412" r:id="rId10"/>
    <p:sldId id="413" r:id="rId11"/>
    <p:sldId id="414" r:id="rId12"/>
    <p:sldId id="409" r:id="rId13"/>
    <p:sldId id="410" r:id="rId14"/>
    <p:sldId id="411" r:id="rId15"/>
    <p:sldId id="342" r:id="rId16"/>
    <p:sldId id="343" r:id="rId17"/>
    <p:sldId id="344" r:id="rId18"/>
    <p:sldId id="328" r:id="rId19"/>
    <p:sldId id="329" r:id="rId20"/>
    <p:sldId id="330" r:id="rId21"/>
    <p:sldId id="331" r:id="rId22"/>
    <p:sldId id="332" r:id="rId23"/>
    <p:sldId id="390" r:id="rId24"/>
    <p:sldId id="391" r:id="rId25"/>
    <p:sldId id="347" r:id="rId26"/>
    <p:sldId id="345" r:id="rId27"/>
    <p:sldId id="333" r:id="rId28"/>
    <p:sldId id="393" r:id="rId29"/>
    <p:sldId id="394" r:id="rId30"/>
    <p:sldId id="395" r:id="rId31"/>
    <p:sldId id="396" r:id="rId32"/>
    <p:sldId id="397" r:id="rId33"/>
    <p:sldId id="398" r:id="rId34"/>
    <p:sldId id="399" r:id="rId35"/>
    <p:sldId id="421" r:id="rId36"/>
    <p:sldId id="417" r:id="rId37"/>
    <p:sldId id="418" r:id="rId38"/>
    <p:sldId id="419" r:id="rId39"/>
    <p:sldId id="420" r:id="rId40"/>
    <p:sldId id="400" r:id="rId41"/>
    <p:sldId id="401" r:id="rId42"/>
    <p:sldId id="402" r:id="rId43"/>
    <p:sldId id="403" r:id="rId44"/>
    <p:sldId id="404" r:id="rId45"/>
    <p:sldId id="405" r:id="rId46"/>
    <p:sldId id="406" r:id="rId47"/>
    <p:sldId id="334" r:id="rId48"/>
    <p:sldId id="407" r:id="rId49"/>
    <p:sldId id="348" r:id="rId50"/>
    <p:sldId id="349" r:id="rId51"/>
    <p:sldId id="350" r:id="rId52"/>
    <p:sldId id="351" r:id="rId53"/>
    <p:sldId id="352" r:id="rId54"/>
    <p:sldId id="353" r:id="rId55"/>
    <p:sldId id="341" r:id="rId56"/>
  </p:sldIdLst>
  <p:sldSz cx="9144000" cy="6858000" type="screen4x3"/>
  <p:notesSz cx="6724650" cy="9774238"/>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8141D"/>
    <a:srgbClr val="CD1D19"/>
    <a:srgbClr val="E21D24"/>
    <a:srgbClr val="FF5B5B"/>
    <a:srgbClr val="E83618"/>
    <a:srgbClr val="F50736"/>
    <a:srgbClr val="FF3300"/>
    <a:srgbClr val="A200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autoAdjust="0"/>
    <p:restoredTop sz="94633" autoAdjust="0"/>
  </p:normalViewPr>
  <p:slideViewPr>
    <p:cSldViewPr snapToGrid="0">
      <p:cViewPr varScale="1">
        <p:scale>
          <a:sx n="72" d="100"/>
          <a:sy n="72" d="100"/>
        </p:scale>
        <p:origin x="-1512" y="-102"/>
      </p:cViewPr>
      <p:guideLst>
        <p:guide orient="horz" pos="4319"/>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krznar.AZVO.001\Local%20Settings\Temporary%20Internet%20Files\Content.Outlook\G44912QJ\visoka_u&#269;ili&#353;ta_programi.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krznar.AZVO.001\Local%20Settings\Temporary%20Internet%20Files\Content.Outlook\G44912QJ\visoka_u&#269;ili&#353;ta_programi.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ikrznar.AZVO.001\Local%20Settings\Temporary%20Internet%20Files\Content.Outlook\G44912QJ\visoka_u&#269;ili&#353;ta_programi.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8518518518518549E-2"/>
          <c:y val="3.647842459162836E-2"/>
          <c:w val="0.7323618401866433"/>
          <c:h val="0.93826728146032057"/>
        </c:manualLayout>
      </c:layout>
      <c:pie3DChart>
        <c:varyColors val="1"/>
        <c:ser>
          <c:idx val="0"/>
          <c:order val="0"/>
          <c:explosion val="25"/>
          <c:dPt>
            <c:idx val="0"/>
            <c:bubble3D val="0"/>
            <c:spPr>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c:spPr>
          </c:dPt>
          <c:dPt>
            <c:idx val="1"/>
            <c:bubble3D val="0"/>
            <c:spPr>
              <a:gradFill flip="none" rotWithShape="1">
                <a:gsLst>
                  <a:gs pos="0">
                    <a:srgbClr val="F79646">
                      <a:lumMod val="60000"/>
                      <a:lumOff val="40000"/>
                      <a:shade val="30000"/>
                      <a:satMod val="115000"/>
                    </a:srgbClr>
                  </a:gs>
                  <a:gs pos="50000">
                    <a:srgbClr val="F79646">
                      <a:lumMod val="60000"/>
                      <a:lumOff val="40000"/>
                      <a:shade val="67500"/>
                      <a:satMod val="115000"/>
                    </a:srgbClr>
                  </a:gs>
                  <a:gs pos="100000">
                    <a:srgbClr val="F79646">
                      <a:lumMod val="60000"/>
                      <a:lumOff val="40000"/>
                      <a:shade val="100000"/>
                      <a:satMod val="115000"/>
                    </a:srgbClr>
                  </a:gs>
                </a:gsLst>
                <a:lin ang="0" scaled="1"/>
                <a:tileRect/>
              </a:gradFill>
            </c:spPr>
          </c:dPt>
          <c:cat>
            <c:strRef>
              <c:f>Sheet1!$A$21:$A$22</c:f>
              <c:strCache>
                <c:ptCount val="2"/>
                <c:pt idx="0">
                  <c:v>professional study programmes</c:v>
                </c:pt>
                <c:pt idx="1">
                  <c:v>university study programmes</c:v>
                </c:pt>
              </c:strCache>
            </c:strRef>
          </c:cat>
          <c:val>
            <c:numRef>
              <c:f>Sheet1!$B$21:$B$22</c:f>
              <c:numCache>
                <c:formatCode>General</c:formatCode>
                <c:ptCount val="2"/>
                <c:pt idx="0">
                  <c:v>212</c:v>
                </c:pt>
                <c:pt idx="1">
                  <c:v>1014</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0" scaled="1"/>
                <a:tileRect/>
              </a:gradFill>
            </c:spPr>
          </c:dPt>
          <c:dPt>
            <c:idx val="1"/>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c:spPr>
          </c:dPt>
          <c:cat>
            <c:strRef>
              <c:f>Sheet1!$A$8:$A$9</c:f>
              <c:strCache>
                <c:ptCount val="2"/>
                <c:pt idx="0">
                  <c:v>professional</c:v>
                </c:pt>
                <c:pt idx="1">
                  <c:v>specialist graduate professional</c:v>
                </c:pt>
              </c:strCache>
            </c:strRef>
          </c:cat>
          <c:val>
            <c:numRef>
              <c:f>Sheet1!$B$8:$B$9</c:f>
              <c:numCache>
                <c:formatCode>General</c:formatCode>
                <c:ptCount val="2"/>
                <c:pt idx="0">
                  <c:v>173</c:v>
                </c:pt>
                <c:pt idx="1">
                  <c:v>39</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3374243557944745E-2"/>
          <c:y val="5.6756478953178292E-2"/>
          <c:w val="0.6094918503031147"/>
          <c:h val="0.90395057407923696"/>
        </c:manualLayout>
      </c:layout>
      <c:pie3DChart>
        <c:varyColors val="1"/>
        <c:ser>
          <c:idx val="0"/>
          <c:order val="0"/>
          <c:explosion val="25"/>
          <c:dPt>
            <c:idx val="0"/>
            <c:bubble3D val="0"/>
            <c:spPr>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0" scaled="1"/>
                <a:tileRect/>
              </a:gradFill>
            </c:spPr>
          </c:dPt>
          <c:dPt>
            <c:idx val="1"/>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c:spPr>
          </c:dPt>
          <c:dPt>
            <c:idx val="2"/>
            <c:bubble3D val="0"/>
            <c:spPr>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0" scaled="1"/>
                <a:tileRect/>
              </a:gradFill>
            </c:spPr>
          </c:dPt>
          <c:dPt>
            <c:idx val="3"/>
            <c:bubble3D val="0"/>
            <c:spPr>
              <a:gradFill flip="none" rotWithShape="1">
                <a:gsLst>
                  <a:gs pos="0">
                    <a:srgbClr val="8064A2">
                      <a:lumMod val="60000"/>
                      <a:lumOff val="40000"/>
                      <a:shade val="30000"/>
                      <a:satMod val="115000"/>
                    </a:srgbClr>
                  </a:gs>
                  <a:gs pos="50000">
                    <a:srgbClr val="8064A2">
                      <a:lumMod val="60000"/>
                      <a:lumOff val="40000"/>
                      <a:shade val="67500"/>
                      <a:satMod val="115000"/>
                    </a:srgbClr>
                  </a:gs>
                  <a:gs pos="100000">
                    <a:srgbClr val="8064A2">
                      <a:lumMod val="60000"/>
                      <a:lumOff val="40000"/>
                      <a:shade val="100000"/>
                      <a:satMod val="115000"/>
                    </a:srgbClr>
                  </a:gs>
                </a:gsLst>
                <a:lin ang="0" scaled="1"/>
                <a:tileRect/>
              </a:gradFill>
            </c:spPr>
          </c:dPt>
          <c:dPt>
            <c:idx val="4"/>
            <c:bubble3D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c:spPr>
          </c:dPt>
          <c:cat>
            <c:strRef>
              <c:f>Sheet1!$A$13:$A$17</c:f>
              <c:strCache>
                <c:ptCount val="5"/>
                <c:pt idx="0">
                  <c:v>undergraduate university study</c:v>
                </c:pt>
                <c:pt idx="1">
                  <c:v>Integrated undergraduate and graduate university study</c:v>
                </c:pt>
                <c:pt idx="2">
                  <c:v>graduate university study</c:v>
                </c:pt>
                <c:pt idx="3">
                  <c:v>postgraduate specialist study</c:v>
                </c:pt>
                <c:pt idx="4">
                  <c:v>postgraduate university (doctoral) study</c:v>
                </c:pt>
              </c:strCache>
            </c:strRef>
          </c:cat>
          <c:val>
            <c:numRef>
              <c:f>Sheet1!$B$13:$B$17</c:f>
              <c:numCache>
                <c:formatCode>General</c:formatCode>
                <c:ptCount val="5"/>
                <c:pt idx="0">
                  <c:v>348</c:v>
                </c:pt>
                <c:pt idx="1">
                  <c:v>43</c:v>
                </c:pt>
                <c:pt idx="2">
                  <c:v>364</c:v>
                </c:pt>
                <c:pt idx="3">
                  <c:v>164</c:v>
                </c:pt>
                <c:pt idx="4">
                  <c:v>95</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084DE-A6D5-496B-B3B7-6A3FF8E8A60B}" type="doc">
      <dgm:prSet loTypeId="urn:microsoft.com/office/officeart/2005/8/layout/process1" loCatId="process" qsTypeId="urn:microsoft.com/office/officeart/2005/8/quickstyle/simple1" qsCatId="simple" csTypeId="urn:microsoft.com/office/officeart/2005/8/colors/accent1_2" csCatId="accent1" phldr="1"/>
      <dgm:spPr/>
    </dgm:pt>
    <dgm:pt modelId="{1C49EE9B-B4F2-4810-8108-79A06D558D0E}">
      <dgm:prSet phldrT="[Text]"/>
      <dgm:spPr>
        <a:solidFill>
          <a:schemeClr val="accent3">
            <a:lumMod val="60000"/>
            <a:lumOff val="40000"/>
          </a:schemeClr>
        </a:solidFill>
      </dgm:spPr>
      <dgm:t>
        <a:bodyPr/>
        <a:lstStyle/>
        <a:p>
          <a:r>
            <a:rPr lang="en-GB" noProof="0" dirty="0" smtClean="0">
              <a:solidFill>
                <a:srgbClr val="000000"/>
              </a:solidFill>
            </a:rPr>
            <a:t>Self-assessment</a:t>
          </a:r>
          <a:endParaRPr lang="en-GB" noProof="0" dirty="0">
            <a:solidFill>
              <a:srgbClr val="000000"/>
            </a:solidFill>
          </a:endParaRPr>
        </a:p>
      </dgm:t>
    </dgm:pt>
    <dgm:pt modelId="{84AEBE0A-69DD-4605-ABB3-A13254AF6A3B}" type="parTrans" cxnId="{6D3D7E0F-A542-4E06-AC84-CFA53A1200B0}">
      <dgm:prSet/>
      <dgm:spPr/>
      <dgm:t>
        <a:bodyPr/>
        <a:lstStyle/>
        <a:p>
          <a:endParaRPr lang="hr-HR"/>
        </a:p>
      </dgm:t>
    </dgm:pt>
    <dgm:pt modelId="{F141201E-FA20-48E9-A52D-AF6D7BFEE582}" type="sibTrans" cxnId="{6D3D7E0F-A542-4E06-AC84-CFA53A1200B0}">
      <dgm:prSet/>
      <dgm:spPr>
        <a:solidFill>
          <a:schemeClr val="accent3">
            <a:lumMod val="75000"/>
          </a:schemeClr>
        </a:solidFill>
      </dgm:spPr>
      <dgm:t>
        <a:bodyPr/>
        <a:lstStyle/>
        <a:p>
          <a:endParaRPr lang="hr-HR"/>
        </a:p>
      </dgm:t>
    </dgm:pt>
    <dgm:pt modelId="{75436906-0EFB-4C65-8E3C-557F80392C23}">
      <dgm:prSet phldrT="[Text]"/>
      <dgm:spPr>
        <a:solidFill>
          <a:schemeClr val="accent3">
            <a:lumMod val="60000"/>
            <a:lumOff val="40000"/>
          </a:schemeClr>
        </a:solidFill>
      </dgm:spPr>
      <dgm:t>
        <a:bodyPr/>
        <a:lstStyle/>
        <a:p>
          <a:r>
            <a:rPr lang="hr-HR" dirty="0" smtClean="0">
              <a:solidFill>
                <a:srgbClr val="000000"/>
              </a:solidFill>
            </a:rPr>
            <a:t>Site </a:t>
          </a:r>
          <a:r>
            <a:rPr lang="en-GB" noProof="0" dirty="0" smtClean="0">
              <a:solidFill>
                <a:srgbClr val="000000"/>
              </a:solidFill>
            </a:rPr>
            <a:t>visit</a:t>
          </a:r>
          <a:endParaRPr lang="en-GB" noProof="0" dirty="0">
            <a:solidFill>
              <a:srgbClr val="000000"/>
            </a:solidFill>
          </a:endParaRPr>
        </a:p>
      </dgm:t>
    </dgm:pt>
    <dgm:pt modelId="{1FCF4398-F519-47CA-AFF3-5B32D086844C}" type="parTrans" cxnId="{DC96B6D9-5029-4660-9248-E6100E10947D}">
      <dgm:prSet/>
      <dgm:spPr/>
      <dgm:t>
        <a:bodyPr/>
        <a:lstStyle/>
        <a:p>
          <a:endParaRPr lang="hr-HR"/>
        </a:p>
      </dgm:t>
    </dgm:pt>
    <dgm:pt modelId="{5FAABB77-3F3B-4153-A0AF-744BC93898E5}" type="sibTrans" cxnId="{DC96B6D9-5029-4660-9248-E6100E10947D}">
      <dgm:prSet/>
      <dgm:spPr>
        <a:solidFill>
          <a:schemeClr val="accent3">
            <a:lumMod val="75000"/>
          </a:schemeClr>
        </a:solidFill>
      </dgm:spPr>
      <dgm:t>
        <a:bodyPr/>
        <a:lstStyle/>
        <a:p>
          <a:endParaRPr lang="hr-HR"/>
        </a:p>
      </dgm:t>
    </dgm:pt>
    <dgm:pt modelId="{800A77B3-2BA9-4B97-8A64-89BC74FF1058}">
      <dgm:prSet phldrT="[Text]"/>
      <dgm:spPr>
        <a:solidFill>
          <a:schemeClr val="accent3">
            <a:lumMod val="60000"/>
            <a:lumOff val="40000"/>
          </a:schemeClr>
        </a:solidFill>
      </dgm:spPr>
      <dgm:t>
        <a:bodyPr/>
        <a:lstStyle/>
        <a:p>
          <a:r>
            <a:rPr lang="en-GB" noProof="0" dirty="0" smtClean="0">
              <a:solidFill>
                <a:srgbClr val="000000"/>
              </a:solidFill>
            </a:rPr>
            <a:t>Writing report</a:t>
          </a:r>
          <a:endParaRPr lang="en-GB" noProof="0" dirty="0">
            <a:solidFill>
              <a:srgbClr val="000000"/>
            </a:solidFill>
          </a:endParaRPr>
        </a:p>
      </dgm:t>
    </dgm:pt>
    <dgm:pt modelId="{CB027C2F-41B9-4456-90C8-7CD059FCA970}" type="parTrans" cxnId="{7BDD32B3-8F32-404C-BAC4-B67B56C7E89A}">
      <dgm:prSet/>
      <dgm:spPr/>
      <dgm:t>
        <a:bodyPr/>
        <a:lstStyle/>
        <a:p>
          <a:endParaRPr lang="hr-HR"/>
        </a:p>
      </dgm:t>
    </dgm:pt>
    <dgm:pt modelId="{5B4EB71C-6D72-435C-BF23-6E1CBA276CCA}" type="sibTrans" cxnId="{7BDD32B3-8F32-404C-BAC4-B67B56C7E89A}">
      <dgm:prSet/>
      <dgm:spPr>
        <a:solidFill>
          <a:schemeClr val="accent3">
            <a:lumMod val="75000"/>
          </a:schemeClr>
        </a:solidFill>
      </dgm:spPr>
      <dgm:t>
        <a:bodyPr/>
        <a:lstStyle/>
        <a:p>
          <a:endParaRPr lang="hr-HR"/>
        </a:p>
      </dgm:t>
    </dgm:pt>
    <dgm:pt modelId="{EAAAFF53-DDDE-4DCC-9731-0A94F2F31810}">
      <dgm:prSet/>
      <dgm:spPr>
        <a:solidFill>
          <a:schemeClr val="accent3">
            <a:lumMod val="60000"/>
            <a:lumOff val="40000"/>
          </a:schemeClr>
        </a:solidFill>
      </dgm:spPr>
      <dgm:t>
        <a:bodyPr/>
        <a:lstStyle/>
        <a:p>
          <a:r>
            <a:rPr lang="en-GB" noProof="0" dirty="0" smtClean="0">
              <a:solidFill>
                <a:srgbClr val="000000"/>
              </a:solidFill>
            </a:rPr>
            <a:t>Follow-up</a:t>
          </a:r>
          <a:endParaRPr lang="en-GB" noProof="0" dirty="0">
            <a:solidFill>
              <a:srgbClr val="000000"/>
            </a:solidFill>
          </a:endParaRPr>
        </a:p>
      </dgm:t>
    </dgm:pt>
    <dgm:pt modelId="{65423ADC-31A1-4963-BEEF-050D7C1F6619}" type="parTrans" cxnId="{47E17ABC-9CA3-4182-97AC-438A67896318}">
      <dgm:prSet/>
      <dgm:spPr/>
      <dgm:t>
        <a:bodyPr/>
        <a:lstStyle/>
        <a:p>
          <a:endParaRPr lang="hr-HR"/>
        </a:p>
      </dgm:t>
    </dgm:pt>
    <dgm:pt modelId="{B50F216F-CB0D-46BA-9F04-539CABDEC749}" type="sibTrans" cxnId="{47E17ABC-9CA3-4182-97AC-438A67896318}">
      <dgm:prSet/>
      <dgm:spPr/>
      <dgm:t>
        <a:bodyPr/>
        <a:lstStyle/>
        <a:p>
          <a:endParaRPr lang="hr-HR"/>
        </a:p>
      </dgm:t>
    </dgm:pt>
    <dgm:pt modelId="{5A7EE85B-5C6C-49CC-B13D-FF445227B6CE}" type="pres">
      <dgm:prSet presAssocID="{F66084DE-A6D5-496B-B3B7-6A3FF8E8A60B}" presName="Name0" presStyleCnt="0">
        <dgm:presLayoutVars>
          <dgm:dir/>
          <dgm:resizeHandles val="exact"/>
        </dgm:presLayoutVars>
      </dgm:prSet>
      <dgm:spPr/>
    </dgm:pt>
    <dgm:pt modelId="{18DD826C-FFD0-4201-A974-24F81AD1967E}" type="pres">
      <dgm:prSet presAssocID="{1C49EE9B-B4F2-4810-8108-79A06D558D0E}" presName="node" presStyleLbl="node1" presStyleIdx="0" presStyleCnt="4">
        <dgm:presLayoutVars>
          <dgm:bulletEnabled val="1"/>
        </dgm:presLayoutVars>
      </dgm:prSet>
      <dgm:spPr/>
      <dgm:t>
        <a:bodyPr/>
        <a:lstStyle/>
        <a:p>
          <a:endParaRPr lang="hr-HR"/>
        </a:p>
      </dgm:t>
    </dgm:pt>
    <dgm:pt modelId="{26DB521D-11E9-4617-AC71-A68354094590}" type="pres">
      <dgm:prSet presAssocID="{F141201E-FA20-48E9-A52D-AF6D7BFEE582}" presName="sibTrans" presStyleLbl="sibTrans2D1" presStyleIdx="0" presStyleCnt="3"/>
      <dgm:spPr/>
      <dgm:t>
        <a:bodyPr/>
        <a:lstStyle/>
        <a:p>
          <a:endParaRPr lang="hr-HR"/>
        </a:p>
      </dgm:t>
    </dgm:pt>
    <dgm:pt modelId="{909A19E0-319E-4DE1-9777-C6C0B101378B}" type="pres">
      <dgm:prSet presAssocID="{F141201E-FA20-48E9-A52D-AF6D7BFEE582}" presName="connectorText" presStyleLbl="sibTrans2D1" presStyleIdx="0" presStyleCnt="3"/>
      <dgm:spPr/>
      <dgm:t>
        <a:bodyPr/>
        <a:lstStyle/>
        <a:p>
          <a:endParaRPr lang="hr-HR"/>
        </a:p>
      </dgm:t>
    </dgm:pt>
    <dgm:pt modelId="{104AE2DF-42BA-406A-ACC8-98546D1E5A3A}" type="pres">
      <dgm:prSet presAssocID="{75436906-0EFB-4C65-8E3C-557F80392C23}" presName="node" presStyleLbl="node1" presStyleIdx="1" presStyleCnt="4">
        <dgm:presLayoutVars>
          <dgm:bulletEnabled val="1"/>
        </dgm:presLayoutVars>
      </dgm:prSet>
      <dgm:spPr/>
      <dgm:t>
        <a:bodyPr/>
        <a:lstStyle/>
        <a:p>
          <a:endParaRPr lang="hr-HR"/>
        </a:p>
      </dgm:t>
    </dgm:pt>
    <dgm:pt modelId="{40CF5AD2-AE33-48FD-8327-1E8E887BC849}" type="pres">
      <dgm:prSet presAssocID="{5FAABB77-3F3B-4153-A0AF-744BC93898E5}" presName="sibTrans" presStyleLbl="sibTrans2D1" presStyleIdx="1" presStyleCnt="3"/>
      <dgm:spPr/>
      <dgm:t>
        <a:bodyPr/>
        <a:lstStyle/>
        <a:p>
          <a:endParaRPr lang="hr-HR"/>
        </a:p>
      </dgm:t>
    </dgm:pt>
    <dgm:pt modelId="{4E79EE1F-0A68-4A7E-8D40-973F281913A8}" type="pres">
      <dgm:prSet presAssocID="{5FAABB77-3F3B-4153-A0AF-744BC93898E5}" presName="connectorText" presStyleLbl="sibTrans2D1" presStyleIdx="1" presStyleCnt="3"/>
      <dgm:spPr/>
      <dgm:t>
        <a:bodyPr/>
        <a:lstStyle/>
        <a:p>
          <a:endParaRPr lang="hr-HR"/>
        </a:p>
      </dgm:t>
    </dgm:pt>
    <dgm:pt modelId="{A12D9B4E-D015-4C83-AFA6-783D668F7EAA}" type="pres">
      <dgm:prSet presAssocID="{800A77B3-2BA9-4B97-8A64-89BC74FF1058}" presName="node" presStyleLbl="node1" presStyleIdx="2" presStyleCnt="4">
        <dgm:presLayoutVars>
          <dgm:bulletEnabled val="1"/>
        </dgm:presLayoutVars>
      </dgm:prSet>
      <dgm:spPr/>
      <dgm:t>
        <a:bodyPr/>
        <a:lstStyle/>
        <a:p>
          <a:endParaRPr lang="hr-HR"/>
        </a:p>
      </dgm:t>
    </dgm:pt>
    <dgm:pt modelId="{FF7CD3AB-9D8B-44B0-A7E4-BD98454CA568}" type="pres">
      <dgm:prSet presAssocID="{5B4EB71C-6D72-435C-BF23-6E1CBA276CCA}" presName="sibTrans" presStyleLbl="sibTrans2D1" presStyleIdx="2" presStyleCnt="3"/>
      <dgm:spPr/>
      <dgm:t>
        <a:bodyPr/>
        <a:lstStyle/>
        <a:p>
          <a:endParaRPr lang="hr-HR"/>
        </a:p>
      </dgm:t>
    </dgm:pt>
    <dgm:pt modelId="{B92D9994-893C-4D35-A88D-6821C6C6850B}" type="pres">
      <dgm:prSet presAssocID="{5B4EB71C-6D72-435C-BF23-6E1CBA276CCA}" presName="connectorText" presStyleLbl="sibTrans2D1" presStyleIdx="2" presStyleCnt="3"/>
      <dgm:spPr/>
      <dgm:t>
        <a:bodyPr/>
        <a:lstStyle/>
        <a:p>
          <a:endParaRPr lang="hr-HR"/>
        </a:p>
      </dgm:t>
    </dgm:pt>
    <dgm:pt modelId="{724434F1-FCE1-488F-8F38-51E3E74C5B6C}" type="pres">
      <dgm:prSet presAssocID="{EAAAFF53-DDDE-4DCC-9731-0A94F2F31810}" presName="node" presStyleLbl="node1" presStyleIdx="3" presStyleCnt="4">
        <dgm:presLayoutVars>
          <dgm:bulletEnabled val="1"/>
        </dgm:presLayoutVars>
      </dgm:prSet>
      <dgm:spPr/>
      <dgm:t>
        <a:bodyPr/>
        <a:lstStyle/>
        <a:p>
          <a:endParaRPr lang="hr-HR"/>
        </a:p>
      </dgm:t>
    </dgm:pt>
  </dgm:ptLst>
  <dgm:cxnLst>
    <dgm:cxn modelId="{1D28732E-7CD0-4787-A9D7-9F3C48BC702A}" type="presOf" srcId="{EAAAFF53-DDDE-4DCC-9731-0A94F2F31810}" destId="{724434F1-FCE1-488F-8F38-51E3E74C5B6C}" srcOrd="0" destOrd="0" presId="urn:microsoft.com/office/officeart/2005/8/layout/process1"/>
    <dgm:cxn modelId="{0C51C5A9-440A-4780-9763-432AE2473003}" type="presOf" srcId="{5B4EB71C-6D72-435C-BF23-6E1CBA276CCA}" destId="{FF7CD3AB-9D8B-44B0-A7E4-BD98454CA568}" srcOrd="0" destOrd="0" presId="urn:microsoft.com/office/officeart/2005/8/layout/process1"/>
    <dgm:cxn modelId="{45DF8DA2-8D8C-4A68-BF71-E77DFCDEFB58}" type="presOf" srcId="{F141201E-FA20-48E9-A52D-AF6D7BFEE582}" destId="{26DB521D-11E9-4617-AC71-A68354094590}" srcOrd="0" destOrd="0" presId="urn:microsoft.com/office/officeart/2005/8/layout/process1"/>
    <dgm:cxn modelId="{D5144C48-3472-4590-8644-A35EFE3505B5}" type="presOf" srcId="{75436906-0EFB-4C65-8E3C-557F80392C23}" destId="{104AE2DF-42BA-406A-ACC8-98546D1E5A3A}" srcOrd="0" destOrd="0" presId="urn:microsoft.com/office/officeart/2005/8/layout/process1"/>
    <dgm:cxn modelId="{47E17ABC-9CA3-4182-97AC-438A67896318}" srcId="{F66084DE-A6D5-496B-B3B7-6A3FF8E8A60B}" destId="{EAAAFF53-DDDE-4DCC-9731-0A94F2F31810}" srcOrd="3" destOrd="0" parTransId="{65423ADC-31A1-4963-BEEF-050D7C1F6619}" sibTransId="{B50F216F-CB0D-46BA-9F04-539CABDEC749}"/>
    <dgm:cxn modelId="{FD64A7D8-8CD6-4860-A0D8-3B23A7C8BAF2}" type="presOf" srcId="{5FAABB77-3F3B-4153-A0AF-744BC93898E5}" destId="{4E79EE1F-0A68-4A7E-8D40-973F281913A8}" srcOrd="1" destOrd="0" presId="urn:microsoft.com/office/officeart/2005/8/layout/process1"/>
    <dgm:cxn modelId="{7BDD32B3-8F32-404C-BAC4-B67B56C7E89A}" srcId="{F66084DE-A6D5-496B-B3B7-6A3FF8E8A60B}" destId="{800A77B3-2BA9-4B97-8A64-89BC74FF1058}" srcOrd="2" destOrd="0" parTransId="{CB027C2F-41B9-4456-90C8-7CD059FCA970}" sibTransId="{5B4EB71C-6D72-435C-BF23-6E1CBA276CCA}"/>
    <dgm:cxn modelId="{DC96B6D9-5029-4660-9248-E6100E10947D}" srcId="{F66084DE-A6D5-496B-B3B7-6A3FF8E8A60B}" destId="{75436906-0EFB-4C65-8E3C-557F80392C23}" srcOrd="1" destOrd="0" parTransId="{1FCF4398-F519-47CA-AFF3-5B32D086844C}" sibTransId="{5FAABB77-3F3B-4153-A0AF-744BC93898E5}"/>
    <dgm:cxn modelId="{430A0B75-C041-4E8E-BFE0-16274C415F53}" type="presOf" srcId="{800A77B3-2BA9-4B97-8A64-89BC74FF1058}" destId="{A12D9B4E-D015-4C83-AFA6-783D668F7EAA}" srcOrd="0" destOrd="0" presId="urn:microsoft.com/office/officeart/2005/8/layout/process1"/>
    <dgm:cxn modelId="{C0FC02DA-268F-4FF0-AE40-0611A9FEB2D8}" type="presOf" srcId="{5B4EB71C-6D72-435C-BF23-6E1CBA276CCA}" destId="{B92D9994-893C-4D35-A88D-6821C6C6850B}" srcOrd="1" destOrd="0" presId="urn:microsoft.com/office/officeart/2005/8/layout/process1"/>
    <dgm:cxn modelId="{9264F2D0-A5E0-4AD4-8510-8A19AB19465A}" type="presOf" srcId="{1C49EE9B-B4F2-4810-8108-79A06D558D0E}" destId="{18DD826C-FFD0-4201-A974-24F81AD1967E}" srcOrd="0" destOrd="0" presId="urn:microsoft.com/office/officeart/2005/8/layout/process1"/>
    <dgm:cxn modelId="{DA6CB298-AB38-434E-B0F2-87DD162C1583}" type="presOf" srcId="{F66084DE-A6D5-496B-B3B7-6A3FF8E8A60B}" destId="{5A7EE85B-5C6C-49CC-B13D-FF445227B6CE}" srcOrd="0" destOrd="0" presId="urn:microsoft.com/office/officeart/2005/8/layout/process1"/>
    <dgm:cxn modelId="{722F1DAC-2DA3-42A5-B583-6AC8C29F41D4}" type="presOf" srcId="{F141201E-FA20-48E9-A52D-AF6D7BFEE582}" destId="{909A19E0-319E-4DE1-9777-C6C0B101378B}" srcOrd="1" destOrd="0" presId="urn:microsoft.com/office/officeart/2005/8/layout/process1"/>
    <dgm:cxn modelId="{6D3D7E0F-A542-4E06-AC84-CFA53A1200B0}" srcId="{F66084DE-A6D5-496B-B3B7-6A3FF8E8A60B}" destId="{1C49EE9B-B4F2-4810-8108-79A06D558D0E}" srcOrd="0" destOrd="0" parTransId="{84AEBE0A-69DD-4605-ABB3-A13254AF6A3B}" sibTransId="{F141201E-FA20-48E9-A52D-AF6D7BFEE582}"/>
    <dgm:cxn modelId="{6BA795E2-544A-4949-A14E-265A662C5B04}" type="presOf" srcId="{5FAABB77-3F3B-4153-A0AF-744BC93898E5}" destId="{40CF5AD2-AE33-48FD-8327-1E8E887BC849}" srcOrd="0" destOrd="0" presId="urn:microsoft.com/office/officeart/2005/8/layout/process1"/>
    <dgm:cxn modelId="{4CDB4090-7212-4FF0-BFD0-8D6628333C44}" type="presParOf" srcId="{5A7EE85B-5C6C-49CC-B13D-FF445227B6CE}" destId="{18DD826C-FFD0-4201-A974-24F81AD1967E}" srcOrd="0" destOrd="0" presId="urn:microsoft.com/office/officeart/2005/8/layout/process1"/>
    <dgm:cxn modelId="{D8FF8414-8DE4-4039-8051-FDDF3833EB6A}" type="presParOf" srcId="{5A7EE85B-5C6C-49CC-B13D-FF445227B6CE}" destId="{26DB521D-11E9-4617-AC71-A68354094590}" srcOrd="1" destOrd="0" presId="urn:microsoft.com/office/officeart/2005/8/layout/process1"/>
    <dgm:cxn modelId="{616B2485-C4BC-404C-BF45-F0B617784E8D}" type="presParOf" srcId="{26DB521D-11E9-4617-AC71-A68354094590}" destId="{909A19E0-319E-4DE1-9777-C6C0B101378B}" srcOrd="0" destOrd="0" presId="urn:microsoft.com/office/officeart/2005/8/layout/process1"/>
    <dgm:cxn modelId="{7EEADEE7-06F2-49C1-884B-DF8C9D91C345}" type="presParOf" srcId="{5A7EE85B-5C6C-49CC-B13D-FF445227B6CE}" destId="{104AE2DF-42BA-406A-ACC8-98546D1E5A3A}" srcOrd="2" destOrd="0" presId="urn:microsoft.com/office/officeart/2005/8/layout/process1"/>
    <dgm:cxn modelId="{ACD2FC81-0BEE-4EB0-B6D3-20F925029627}" type="presParOf" srcId="{5A7EE85B-5C6C-49CC-B13D-FF445227B6CE}" destId="{40CF5AD2-AE33-48FD-8327-1E8E887BC849}" srcOrd="3" destOrd="0" presId="urn:microsoft.com/office/officeart/2005/8/layout/process1"/>
    <dgm:cxn modelId="{9045B56B-BDA4-45DB-83C0-62117DA05284}" type="presParOf" srcId="{40CF5AD2-AE33-48FD-8327-1E8E887BC849}" destId="{4E79EE1F-0A68-4A7E-8D40-973F281913A8}" srcOrd="0" destOrd="0" presId="urn:microsoft.com/office/officeart/2005/8/layout/process1"/>
    <dgm:cxn modelId="{D1C90798-6588-4CB7-A4B6-9036059EE051}" type="presParOf" srcId="{5A7EE85B-5C6C-49CC-B13D-FF445227B6CE}" destId="{A12D9B4E-D015-4C83-AFA6-783D668F7EAA}" srcOrd="4" destOrd="0" presId="urn:microsoft.com/office/officeart/2005/8/layout/process1"/>
    <dgm:cxn modelId="{E62FBEBB-A62D-46EF-BD8B-41081450AE5A}" type="presParOf" srcId="{5A7EE85B-5C6C-49CC-B13D-FF445227B6CE}" destId="{FF7CD3AB-9D8B-44B0-A7E4-BD98454CA568}" srcOrd="5" destOrd="0" presId="urn:microsoft.com/office/officeart/2005/8/layout/process1"/>
    <dgm:cxn modelId="{1E67CD43-CDA0-4362-BB5D-5CF3360DE15C}" type="presParOf" srcId="{FF7CD3AB-9D8B-44B0-A7E4-BD98454CA568}" destId="{B92D9994-893C-4D35-A88D-6821C6C6850B}" srcOrd="0" destOrd="0" presId="urn:microsoft.com/office/officeart/2005/8/layout/process1"/>
    <dgm:cxn modelId="{9671C950-A555-4F77-9759-05C15AD41EC0}" type="presParOf" srcId="{5A7EE85B-5C6C-49CC-B13D-FF445227B6CE}" destId="{724434F1-FCE1-488F-8F38-51E3E74C5B6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794D3-793F-48D8-B41D-4239A6857455}" type="doc">
      <dgm:prSet loTypeId="urn:microsoft.com/office/officeart/2005/8/layout/equation1" loCatId="process" qsTypeId="urn:microsoft.com/office/officeart/2005/8/quickstyle/simple1" qsCatId="simple" csTypeId="urn:microsoft.com/office/officeart/2005/8/colors/accent1_2" csCatId="accent1" phldr="1"/>
      <dgm:spPr/>
    </dgm:pt>
    <dgm:pt modelId="{06176744-D170-470A-B73C-2C1E35AD694C}">
      <dgm:prSet phldrT="[Text]"/>
      <dgm:spPr>
        <a:solidFill>
          <a:srgbClr val="FF9393"/>
        </a:solidFill>
      </dgm:spPr>
      <dgm:t>
        <a:bodyPr/>
        <a:lstStyle/>
        <a:p>
          <a:r>
            <a:rPr lang="en-GB" noProof="0" dirty="0" smtClean="0">
              <a:solidFill>
                <a:srgbClr val="000000"/>
              </a:solidFill>
            </a:rPr>
            <a:t>Report on meeting minimum quantitative criteria (MOZVAG)</a:t>
          </a:r>
          <a:endParaRPr lang="en-GB" noProof="0" dirty="0">
            <a:solidFill>
              <a:srgbClr val="000000"/>
            </a:solidFill>
          </a:endParaRPr>
        </a:p>
      </dgm:t>
    </dgm:pt>
    <dgm:pt modelId="{D0B8D3BA-3DFA-4FF0-8171-9655C9E3FCC3}" type="parTrans" cxnId="{BDC95483-D375-4994-8064-2CB4275585AC}">
      <dgm:prSet/>
      <dgm:spPr/>
      <dgm:t>
        <a:bodyPr/>
        <a:lstStyle/>
        <a:p>
          <a:endParaRPr lang="hr-HR"/>
        </a:p>
      </dgm:t>
    </dgm:pt>
    <dgm:pt modelId="{8B5F3EF7-EEE5-4EC8-B207-48D506E775C4}" type="sibTrans" cxnId="{BDC95483-D375-4994-8064-2CB4275585AC}">
      <dgm:prSet/>
      <dgm:spPr>
        <a:solidFill>
          <a:srgbClr val="00B050"/>
        </a:solidFill>
      </dgm:spPr>
      <dgm:t>
        <a:bodyPr/>
        <a:lstStyle/>
        <a:p>
          <a:endParaRPr lang="hr-HR">
            <a:solidFill>
              <a:srgbClr val="000000"/>
            </a:solidFill>
          </a:endParaRPr>
        </a:p>
      </dgm:t>
    </dgm:pt>
    <dgm:pt modelId="{130A394E-5C7F-4F19-9472-122B8560F2D9}">
      <dgm:prSet phldrT="[Text]"/>
      <dgm:spPr>
        <a:solidFill>
          <a:srgbClr val="FF9393"/>
        </a:solidFill>
      </dgm:spPr>
      <dgm:t>
        <a:bodyPr/>
        <a:lstStyle/>
        <a:p>
          <a:r>
            <a:rPr lang="en-GB" noProof="0" dirty="0" smtClean="0">
              <a:solidFill>
                <a:srgbClr val="000000"/>
              </a:solidFill>
            </a:rPr>
            <a:t>Report with quality grade by the expert panel</a:t>
          </a:r>
          <a:endParaRPr lang="en-GB" noProof="0" dirty="0">
            <a:solidFill>
              <a:srgbClr val="000000"/>
            </a:solidFill>
          </a:endParaRPr>
        </a:p>
      </dgm:t>
    </dgm:pt>
    <dgm:pt modelId="{3F9B1A5D-4D91-4EB6-B392-62295505921D}" type="parTrans" cxnId="{9A2D44DA-2B95-4857-83FE-67E48AD87481}">
      <dgm:prSet/>
      <dgm:spPr/>
      <dgm:t>
        <a:bodyPr/>
        <a:lstStyle/>
        <a:p>
          <a:endParaRPr lang="hr-HR"/>
        </a:p>
      </dgm:t>
    </dgm:pt>
    <dgm:pt modelId="{CAF9DBA7-D3FD-42F4-BF96-9778F6F57C23}" type="sibTrans" cxnId="{9A2D44DA-2B95-4857-83FE-67E48AD87481}">
      <dgm:prSet/>
      <dgm:spPr>
        <a:solidFill>
          <a:srgbClr val="00B050"/>
        </a:solidFill>
      </dgm:spPr>
      <dgm:t>
        <a:bodyPr/>
        <a:lstStyle/>
        <a:p>
          <a:endParaRPr lang="hr-HR"/>
        </a:p>
      </dgm:t>
    </dgm:pt>
    <dgm:pt modelId="{ADDC0DAC-1C36-448A-9288-A4F2815B6B1F}">
      <dgm:prSet phldrT="[Text]"/>
      <dgm:spPr>
        <a:solidFill>
          <a:srgbClr val="FF9393"/>
        </a:solidFill>
      </dgm:spPr>
      <dgm:t>
        <a:bodyPr/>
        <a:lstStyle/>
        <a:p>
          <a:r>
            <a:rPr lang="en-GB" noProof="0" dirty="0" smtClean="0">
              <a:solidFill>
                <a:srgbClr val="000000"/>
              </a:solidFill>
            </a:rPr>
            <a:t>Accreditation Council</a:t>
          </a:r>
          <a:endParaRPr lang="en-GB" noProof="0" dirty="0">
            <a:solidFill>
              <a:srgbClr val="000000"/>
            </a:solidFill>
          </a:endParaRPr>
        </a:p>
      </dgm:t>
    </dgm:pt>
    <dgm:pt modelId="{2449DDD8-5E0B-4465-8C1F-EAAE1B7F36F2}" type="parTrans" cxnId="{EA189DD8-8372-43E6-8FD1-A37B227ED66C}">
      <dgm:prSet/>
      <dgm:spPr/>
      <dgm:t>
        <a:bodyPr/>
        <a:lstStyle/>
        <a:p>
          <a:endParaRPr lang="hr-HR"/>
        </a:p>
      </dgm:t>
    </dgm:pt>
    <dgm:pt modelId="{A6245C54-7DD7-4363-ABEA-9710504C6941}" type="sibTrans" cxnId="{EA189DD8-8372-43E6-8FD1-A37B227ED66C}">
      <dgm:prSet/>
      <dgm:spPr/>
      <dgm:t>
        <a:bodyPr/>
        <a:lstStyle/>
        <a:p>
          <a:endParaRPr lang="hr-HR"/>
        </a:p>
      </dgm:t>
    </dgm:pt>
    <dgm:pt modelId="{282E5132-13F1-4813-8343-F0A205978B4A}" type="pres">
      <dgm:prSet presAssocID="{249794D3-793F-48D8-B41D-4239A6857455}" presName="linearFlow" presStyleCnt="0">
        <dgm:presLayoutVars>
          <dgm:dir/>
          <dgm:resizeHandles val="exact"/>
        </dgm:presLayoutVars>
      </dgm:prSet>
      <dgm:spPr/>
    </dgm:pt>
    <dgm:pt modelId="{CF1CF4D7-69CB-4032-8C5A-EA337A7ABF16}" type="pres">
      <dgm:prSet presAssocID="{06176744-D170-470A-B73C-2C1E35AD694C}" presName="node" presStyleLbl="node1" presStyleIdx="0" presStyleCnt="3">
        <dgm:presLayoutVars>
          <dgm:bulletEnabled val="1"/>
        </dgm:presLayoutVars>
      </dgm:prSet>
      <dgm:spPr/>
      <dgm:t>
        <a:bodyPr/>
        <a:lstStyle/>
        <a:p>
          <a:endParaRPr lang="hr-HR"/>
        </a:p>
      </dgm:t>
    </dgm:pt>
    <dgm:pt modelId="{165ECFDE-A85C-4284-8EA0-3EFE91728D1F}" type="pres">
      <dgm:prSet presAssocID="{8B5F3EF7-EEE5-4EC8-B207-48D506E775C4}" presName="spacerL" presStyleCnt="0"/>
      <dgm:spPr/>
    </dgm:pt>
    <dgm:pt modelId="{0ED2BC03-6C3F-4D44-8A25-D948A045CE05}" type="pres">
      <dgm:prSet presAssocID="{8B5F3EF7-EEE5-4EC8-B207-48D506E775C4}" presName="sibTrans" presStyleLbl="sibTrans2D1" presStyleIdx="0" presStyleCnt="2"/>
      <dgm:spPr/>
      <dgm:t>
        <a:bodyPr/>
        <a:lstStyle/>
        <a:p>
          <a:endParaRPr lang="hr-HR"/>
        </a:p>
      </dgm:t>
    </dgm:pt>
    <dgm:pt modelId="{30ADD7E8-8DBE-4ECD-BFA1-94493525BB0E}" type="pres">
      <dgm:prSet presAssocID="{8B5F3EF7-EEE5-4EC8-B207-48D506E775C4}" presName="spacerR" presStyleCnt="0"/>
      <dgm:spPr/>
    </dgm:pt>
    <dgm:pt modelId="{D4EDB416-885D-42DC-A07E-C340276AFEF8}" type="pres">
      <dgm:prSet presAssocID="{130A394E-5C7F-4F19-9472-122B8560F2D9}" presName="node" presStyleLbl="node1" presStyleIdx="1" presStyleCnt="3">
        <dgm:presLayoutVars>
          <dgm:bulletEnabled val="1"/>
        </dgm:presLayoutVars>
      </dgm:prSet>
      <dgm:spPr/>
      <dgm:t>
        <a:bodyPr/>
        <a:lstStyle/>
        <a:p>
          <a:endParaRPr lang="hr-HR"/>
        </a:p>
      </dgm:t>
    </dgm:pt>
    <dgm:pt modelId="{363DF602-7FC3-48FE-98EC-0E0A6F1AFA66}" type="pres">
      <dgm:prSet presAssocID="{CAF9DBA7-D3FD-42F4-BF96-9778F6F57C23}" presName="spacerL" presStyleCnt="0"/>
      <dgm:spPr/>
    </dgm:pt>
    <dgm:pt modelId="{E6849DED-561B-4429-B6A5-85F6490F763E}" type="pres">
      <dgm:prSet presAssocID="{CAF9DBA7-D3FD-42F4-BF96-9778F6F57C23}" presName="sibTrans" presStyleLbl="sibTrans2D1" presStyleIdx="1" presStyleCnt="2"/>
      <dgm:spPr/>
      <dgm:t>
        <a:bodyPr/>
        <a:lstStyle/>
        <a:p>
          <a:endParaRPr lang="hr-HR"/>
        </a:p>
      </dgm:t>
    </dgm:pt>
    <dgm:pt modelId="{64795C5E-E2C6-4FDA-8CD9-5A2B8FFA2AA7}" type="pres">
      <dgm:prSet presAssocID="{CAF9DBA7-D3FD-42F4-BF96-9778F6F57C23}" presName="spacerR" presStyleCnt="0"/>
      <dgm:spPr/>
    </dgm:pt>
    <dgm:pt modelId="{92F288BF-9EAE-44A2-8C3F-1E14A0087C67}" type="pres">
      <dgm:prSet presAssocID="{ADDC0DAC-1C36-448A-9288-A4F2815B6B1F}" presName="node" presStyleLbl="node1" presStyleIdx="2" presStyleCnt="3">
        <dgm:presLayoutVars>
          <dgm:bulletEnabled val="1"/>
        </dgm:presLayoutVars>
      </dgm:prSet>
      <dgm:spPr/>
      <dgm:t>
        <a:bodyPr/>
        <a:lstStyle/>
        <a:p>
          <a:endParaRPr lang="hr-HR"/>
        </a:p>
      </dgm:t>
    </dgm:pt>
  </dgm:ptLst>
  <dgm:cxnLst>
    <dgm:cxn modelId="{77F12DA5-E3B8-4768-80D3-8B3223D4191E}" type="presOf" srcId="{06176744-D170-470A-B73C-2C1E35AD694C}" destId="{CF1CF4D7-69CB-4032-8C5A-EA337A7ABF16}" srcOrd="0" destOrd="0" presId="urn:microsoft.com/office/officeart/2005/8/layout/equation1"/>
    <dgm:cxn modelId="{E15E8009-1480-41B1-9737-386EB7B6B9BC}" type="presOf" srcId="{ADDC0DAC-1C36-448A-9288-A4F2815B6B1F}" destId="{92F288BF-9EAE-44A2-8C3F-1E14A0087C67}" srcOrd="0" destOrd="0" presId="urn:microsoft.com/office/officeart/2005/8/layout/equation1"/>
    <dgm:cxn modelId="{1630D927-EE92-43C4-B098-AFF7A31E9DA9}" type="presOf" srcId="{CAF9DBA7-D3FD-42F4-BF96-9778F6F57C23}" destId="{E6849DED-561B-4429-B6A5-85F6490F763E}" srcOrd="0" destOrd="0" presId="urn:microsoft.com/office/officeart/2005/8/layout/equation1"/>
    <dgm:cxn modelId="{214C3A55-E38E-41F8-912D-B0E98382CC9C}" type="presOf" srcId="{130A394E-5C7F-4F19-9472-122B8560F2D9}" destId="{D4EDB416-885D-42DC-A07E-C340276AFEF8}" srcOrd="0" destOrd="0" presId="urn:microsoft.com/office/officeart/2005/8/layout/equation1"/>
    <dgm:cxn modelId="{6447A14B-511E-46E3-9081-84C3444BFBF3}" type="presOf" srcId="{249794D3-793F-48D8-B41D-4239A6857455}" destId="{282E5132-13F1-4813-8343-F0A205978B4A}" srcOrd="0" destOrd="0" presId="urn:microsoft.com/office/officeart/2005/8/layout/equation1"/>
    <dgm:cxn modelId="{43EDA10C-854C-4E3F-9D32-30CC44EE4B70}" type="presOf" srcId="{8B5F3EF7-EEE5-4EC8-B207-48D506E775C4}" destId="{0ED2BC03-6C3F-4D44-8A25-D948A045CE05}" srcOrd="0" destOrd="0" presId="urn:microsoft.com/office/officeart/2005/8/layout/equation1"/>
    <dgm:cxn modelId="{EA189DD8-8372-43E6-8FD1-A37B227ED66C}" srcId="{249794D3-793F-48D8-B41D-4239A6857455}" destId="{ADDC0DAC-1C36-448A-9288-A4F2815B6B1F}" srcOrd="2" destOrd="0" parTransId="{2449DDD8-5E0B-4465-8C1F-EAAE1B7F36F2}" sibTransId="{A6245C54-7DD7-4363-ABEA-9710504C6941}"/>
    <dgm:cxn modelId="{9A2D44DA-2B95-4857-83FE-67E48AD87481}" srcId="{249794D3-793F-48D8-B41D-4239A6857455}" destId="{130A394E-5C7F-4F19-9472-122B8560F2D9}" srcOrd="1" destOrd="0" parTransId="{3F9B1A5D-4D91-4EB6-B392-62295505921D}" sibTransId="{CAF9DBA7-D3FD-42F4-BF96-9778F6F57C23}"/>
    <dgm:cxn modelId="{BDC95483-D375-4994-8064-2CB4275585AC}" srcId="{249794D3-793F-48D8-B41D-4239A6857455}" destId="{06176744-D170-470A-B73C-2C1E35AD694C}" srcOrd="0" destOrd="0" parTransId="{D0B8D3BA-3DFA-4FF0-8171-9655C9E3FCC3}" sibTransId="{8B5F3EF7-EEE5-4EC8-B207-48D506E775C4}"/>
    <dgm:cxn modelId="{7141E13E-7C1B-4CFA-854A-40C06DD81D17}" type="presParOf" srcId="{282E5132-13F1-4813-8343-F0A205978B4A}" destId="{CF1CF4D7-69CB-4032-8C5A-EA337A7ABF16}" srcOrd="0" destOrd="0" presId="urn:microsoft.com/office/officeart/2005/8/layout/equation1"/>
    <dgm:cxn modelId="{E590B3ED-0954-4A75-A837-1568DF9FCCC0}" type="presParOf" srcId="{282E5132-13F1-4813-8343-F0A205978B4A}" destId="{165ECFDE-A85C-4284-8EA0-3EFE91728D1F}" srcOrd="1" destOrd="0" presId="urn:microsoft.com/office/officeart/2005/8/layout/equation1"/>
    <dgm:cxn modelId="{428642F3-00B3-43A3-AA63-308A92B824CC}" type="presParOf" srcId="{282E5132-13F1-4813-8343-F0A205978B4A}" destId="{0ED2BC03-6C3F-4D44-8A25-D948A045CE05}" srcOrd="2" destOrd="0" presId="urn:microsoft.com/office/officeart/2005/8/layout/equation1"/>
    <dgm:cxn modelId="{8A2B7392-6A4F-4CDF-B6F7-16434A7F7BA5}" type="presParOf" srcId="{282E5132-13F1-4813-8343-F0A205978B4A}" destId="{30ADD7E8-8DBE-4ECD-BFA1-94493525BB0E}" srcOrd="3" destOrd="0" presId="urn:microsoft.com/office/officeart/2005/8/layout/equation1"/>
    <dgm:cxn modelId="{4C5D55EB-1E2A-49CB-A273-1681A732B779}" type="presParOf" srcId="{282E5132-13F1-4813-8343-F0A205978B4A}" destId="{D4EDB416-885D-42DC-A07E-C340276AFEF8}" srcOrd="4" destOrd="0" presId="urn:microsoft.com/office/officeart/2005/8/layout/equation1"/>
    <dgm:cxn modelId="{F94C340C-D1B7-4CE7-BD8D-02EC9F99CC90}" type="presParOf" srcId="{282E5132-13F1-4813-8343-F0A205978B4A}" destId="{363DF602-7FC3-48FE-98EC-0E0A6F1AFA66}" srcOrd="5" destOrd="0" presId="urn:microsoft.com/office/officeart/2005/8/layout/equation1"/>
    <dgm:cxn modelId="{E8AB651A-3AEA-438F-A907-9140F4BBAB98}" type="presParOf" srcId="{282E5132-13F1-4813-8343-F0A205978B4A}" destId="{E6849DED-561B-4429-B6A5-85F6490F763E}" srcOrd="6" destOrd="0" presId="urn:microsoft.com/office/officeart/2005/8/layout/equation1"/>
    <dgm:cxn modelId="{8B2465C8-71FB-499B-8D1B-B80321248618}" type="presParOf" srcId="{282E5132-13F1-4813-8343-F0A205978B4A}" destId="{64795C5E-E2C6-4FDA-8CD9-5A2B8FFA2AA7}" srcOrd="7" destOrd="0" presId="urn:microsoft.com/office/officeart/2005/8/layout/equation1"/>
    <dgm:cxn modelId="{AC2F6421-A187-4EDC-98A0-B29A9C1223DE}" type="presParOf" srcId="{282E5132-13F1-4813-8343-F0A205978B4A}" destId="{92F288BF-9EAE-44A2-8C3F-1E14A0087C67}"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794D3-793F-48D8-B41D-4239A6857455}" type="doc">
      <dgm:prSet loTypeId="urn:microsoft.com/office/officeart/2005/8/layout/orgChart1" loCatId="hierarchy" qsTypeId="urn:microsoft.com/office/officeart/2005/8/quickstyle/simple1" qsCatId="simple" csTypeId="urn:microsoft.com/office/officeart/2005/8/colors/accent1_2" csCatId="accent1" phldr="1"/>
      <dgm:spPr/>
    </dgm:pt>
    <dgm:pt modelId="{06176744-D170-470A-B73C-2C1E35AD694C}">
      <dgm:prSet phldrT="[Text]"/>
      <dgm:spPr>
        <a:solidFill>
          <a:schemeClr val="accent3">
            <a:lumMod val="40000"/>
            <a:lumOff val="60000"/>
          </a:schemeClr>
        </a:solidFill>
      </dgm:spPr>
      <dgm:t>
        <a:bodyPr/>
        <a:lstStyle/>
        <a:p>
          <a:r>
            <a:rPr lang="en-GB" noProof="0" dirty="0" smtClean="0">
              <a:solidFill>
                <a:srgbClr val="000000"/>
              </a:solidFill>
            </a:rPr>
            <a:t>ASHE makes recommendation to the minister of science, education and sports to</a:t>
          </a:r>
          <a:r>
            <a:rPr lang="hr-HR" dirty="0" smtClean="0">
              <a:solidFill>
                <a:srgbClr val="000000"/>
              </a:solidFill>
            </a:rPr>
            <a:t>:</a:t>
          </a:r>
          <a:endParaRPr lang="hr-HR" dirty="0">
            <a:solidFill>
              <a:srgbClr val="000000"/>
            </a:solidFill>
          </a:endParaRPr>
        </a:p>
      </dgm:t>
    </dgm:pt>
    <dgm:pt modelId="{D0B8D3BA-3DFA-4FF0-8171-9655C9E3FCC3}" type="parTrans" cxnId="{BDC95483-D375-4994-8064-2CB4275585AC}">
      <dgm:prSet/>
      <dgm:spPr/>
      <dgm:t>
        <a:bodyPr/>
        <a:lstStyle/>
        <a:p>
          <a:endParaRPr lang="hr-HR"/>
        </a:p>
      </dgm:t>
    </dgm:pt>
    <dgm:pt modelId="{8B5F3EF7-EEE5-4EC8-B207-48D506E775C4}" type="sibTrans" cxnId="{BDC95483-D375-4994-8064-2CB4275585AC}">
      <dgm:prSet/>
      <dgm:spPr>
        <a:solidFill>
          <a:srgbClr val="00B050"/>
        </a:solidFill>
      </dgm:spPr>
      <dgm:t>
        <a:bodyPr/>
        <a:lstStyle/>
        <a:p>
          <a:endParaRPr lang="hr-HR">
            <a:solidFill>
              <a:srgbClr val="000000"/>
            </a:solidFill>
          </a:endParaRPr>
        </a:p>
      </dgm:t>
    </dgm:pt>
    <dgm:pt modelId="{AD7BA753-40E3-4319-ABC5-A1A0C6E9C5BE}">
      <dgm:prSet/>
      <dgm:spPr>
        <a:solidFill>
          <a:schemeClr val="accent3">
            <a:lumMod val="40000"/>
            <a:lumOff val="60000"/>
          </a:schemeClr>
        </a:solidFill>
      </dgm:spPr>
      <dgm:t>
        <a:bodyPr/>
        <a:lstStyle/>
        <a:p>
          <a:r>
            <a:rPr lang="en-GB" noProof="0" dirty="0" smtClean="0">
              <a:solidFill>
                <a:srgbClr val="000000"/>
              </a:solidFill>
            </a:rPr>
            <a:t>Issue a letter of expectation up to 3 years (can result in denial of enrolment</a:t>
          </a:r>
          <a:r>
            <a:rPr lang="hr-HR" dirty="0" smtClean="0">
              <a:solidFill>
                <a:srgbClr val="000000"/>
              </a:solidFill>
            </a:rPr>
            <a:t>)</a:t>
          </a:r>
          <a:endParaRPr lang="hr-HR" dirty="0">
            <a:solidFill>
              <a:srgbClr val="000000"/>
            </a:solidFill>
          </a:endParaRPr>
        </a:p>
      </dgm:t>
    </dgm:pt>
    <dgm:pt modelId="{0B399475-F579-42EC-8243-C624F58760CE}" type="parTrans" cxnId="{E07FF9BD-D95D-4138-BEEA-99AEB85238F1}">
      <dgm:prSet/>
      <dgm:spPr/>
      <dgm:t>
        <a:bodyPr/>
        <a:lstStyle/>
        <a:p>
          <a:endParaRPr lang="hr-HR"/>
        </a:p>
      </dgm:t>
    </dgm:pt>
    <dgm:pt modelId="{416A2256-7D1F-4B6D-A627-F64BD7C58E7B}" type="sibTrans" cxnId="{E07FF9BD-D95D-4138-BEEA-99AEB85238F1}">
      <dgm:prSet/>
      <dgm:spPr/>
      <dgm:t>
        <a:bodyPr/>
        <a:lstStyle/>
        <a:p>
          <a:endParaRPr lang="hr-HR"/>
        </a:p>
      </dgm:t>
    </dgm:pt>
    <dgm:pt modelId="{55660844-8EC2-4A19-9F49-18F4ABAA93D1}">
      <dgm:prSet/>
      <dgm:spPr>
        <a:solidFill>
          <a:schemeClr val="accent3">
            <a:lumMod val="40000"/>
            <a:lumOff val="60000"/>
          </a:schemeClr>
        </a:solidFill>
      </dgm:spPr>
      <dgm:t>
        <a:bodyPr/>
        <a:lstStyle/>
        <a:p>
          <a:r>
            <a:rPr lang="en-GB" noProof="0" dirty="0" smtClean="0">
              <a:solidFill>
                <a:srgbClr val="000000"/>
              </a:solidFill>
            </a:rPr>
            <a:t>Issue accreditat</a:t>
          </a:r>
          <a:r>
            <a:rPr lang="hr-HR" noProof="0" dirty="0" smtClean="0">
              <a:solidFill>
                <a:srgbClr val="000000"/>
              </a:solidFill>
            </a:rPr>
            <a:t>i</a:t>
          </a:r>
          <a:r>
            <a:rPr lang="en-GB" noProof="0" dirty="0" smtClean="0">
              <a:solidFill>
                <a:srgbClr val="000000"/>
              </a:solidFill>
            </a:rPr>
            <a:t>on</a:t>
          </a:r>
          <a:r>
            <a:rPr lang="hr-HR" noProof="0" dirty="0" smtClean="0">
              <a:solidFill>
                <a:srgbClr val="000000"/>
              </a:solidFill>
            </a:rPr>
            <a:t>     </a:t>
          </a:r>
          <a:r>
            <a:rPr lang="en-GB" noProof="0" dirty="0" smtClean="0">
              <a:solidFill>
                <a:srgbClr val="000000"/>
              </a:solidFill>
            </a:rPr>
            <a:t> (for institutions and/or programmes)</a:t>
          </a:r>
          <a:endParaRPr lang="en-GB" noProof="0" dirty="0">
            <a:solidFill>
              <a:srgbClr val="000000"/>
            </a:solidFill>
          </a:endParaRPr>
        </a:p>
      </dgm:t>
    </dgm:pt>
    <dgm:pt modelId="{311C783D-66F4-417D-898D-94BFDD6298E5}" type="parTrans" cxnId="{B8CA9D08-7386-4645-BC55-87309DE4DC17}">
      <dgm:prSet/>
      <dgm:spPr/>
      <dgm:t>
        <a:bodyPr/>
        <a:lstStyle/>
        <a:p>
          <a:endParaRPr lang="hr-HR"/>
        </a:p>
      </dgm:t>
    </dgm:pt>
    <dgm:pt modelId="{88B996B6-0862-4D6F-903E-F91CF2DCA8B3}" type="sibTrans" cxnId="{B8CA9D08-7386-4645-BC55-87309DE4DC17}">
      <dgm:prSet/>
      <dgm:spPr/>
      <dgm:t>
        <a:bodyPr/>
        <a:lstStyle/>
        <a:p>
          <a:endParaRPr lang="hr-HR"/>
        </a:p>
      </dgm:t>
    </dgm:pt>
    <dgm:pt modelId="{8B1CC499-18BF-451D-BF0D-CE7F967492CF}">
      <dgm:prSet/>
      <dgm:spPr>
        <a:solidFill>
          <a:schemeClr val="accent3">
            <a:lumMod val="40000"/>
            <a:lumOff val="60000"/>
          </a:schemeClr>
        </a:solidFill>
      </dgm:spPr>
      <dgm:t>
        <a:bodyPr/>
        <a:lstStyle/>
        <a:p>
          <a:r>
            <a:rPr lang="en-GB" noProof="0" dirty="0" smtClean="0">
              <a:solidFill>
                <a:srgbClr val="000000"/>
              </a:solidFill>
            </a:rPr>
            <a:t>Revoke the </a:t>
          </a:r>
          <a:r>
            <a:rPr lang="hr-HR" noProof="0" dirty="0" smtClean="0">
              <a:solidFill>
                <a:srgbClr val="000000"/>
              </a:solidFill>
            </a:rPr>
            <a:t>licence</a:t>
          </a:r>
          <a:r>
            <a:rPr lang="en-GB" noProof="0" dirty="0" smtClean="0">
              <a:solidFill>
                <a:srgbClr val="000000"/>
              </a:solidFill>
            </a:rPr>
            <a:t> (for institutions and/or programmes)</a:t>
          </a:r>
          <a:endParaRPr lang="en-GB" noProof="0" dirty="0">
            <a:solidFill>
              <a:srgbClr val="000000"/>
            </a:solidFill>
          </a:endParaRPr>
        </a:p>
      </dgm:t>
    </dgm:pt>
    <dgm:pt modelId="{EDA17204-8619-4428-9326-8BF9D0FC0816}" type="parTrans" cxnId="{7301E71B-5993-40F2-9EA4-03FE91C02833}">
      <dgm:prSet/>
      <dgm:spPr/>
      <dgm:t>
        <a:bodyPr/>
        <a:lstStyle/>
        <a:p>
          <a:endParaRPr lang="hr-HR"/>
        </a:p>
      </dgm:t>
    </dgm:pt>
    <dgm:pt modelId="{1AD10251-8132-4B1A-9BA9-2066C5A1DAAE}" type="sibTrans" cxnId="{7301E71B-5993-40F2-9EA4-03FE91C02833}">
      <dgm:prSet/>
      <dgm:spPr/>
      <dgm:t>
        <a:bodyPr/>
        <a:lstStyle/>
        <a:p>
          <a:endParaRPr lang="hr-HR"/>
        </a:p>
      </dgm:t>
    </dgm:pt>
    <dgm:pt modelId="{243E35FF-CB7A-4079-8472-CE16227DECD7}" type="asst">
      <dgm:prSet/>
      <dgm:spPr>
        <a:solidFill>
          <a:schemeClr val="accent3">
            <a:lumMod val="40000"/>
            <a:lumOff val="60000"/>
          </a:schemeClr>
        </a:solidFill>
      </dgm:spPr>
      <dgm:t>
        <a:bodyPr/>
        <a:lstStyle/>
        <a:p>
          <a:r>
            <a:rPr lang="en-GB" noProof="0" dirty="0" smtClean="0">
              <a:solidFill>
                <a:srgbClr val="000000"/>
              </a:solidFill>
            </a:rPr>
            <a:t>After expiry: </a:t>
          </a:r>
        </a:p>
        <a:p>
          <a:r>
            <a:rPr lang="en-GB" noProof="0" smtClean="0">
              <a:solidFill>
                <a:srgbClr val="000000"/>
              </a:solidFill>
            </a:rPr>
            <a:t>Issuing the licence</a:t>
          </a:r>
          <a:endParaRPr lang="en-GB" noProof="0">
            <a:solidFill>
              <a:srgbClr val="000000"/>
            </a:solidFill>
          </a:endParaRPr>
        </a:p>
      </dgm:t>
    </dgm:pt>
    <dgm:pt modelId="{6D10E48B-98F2-485D-B938-9AB5A652E603}" type="parTrans" cxnId="{CEE9978F-53DD-4B3A-94F3-63C278285F3E}">
      <dgm:prSet/>
      <dgm:spPr/>
      <dgm:t>
        <a:bodyPr/>
        <a:lstStyle/>
        <a:p>
          <a:endParaRPr lang="hr-HR"/>
        </a:p>
      </dgm:t>
    </dgm:pt>
    <dgm:pt modelId="{68DC5B89-622E-46ED-8A9D-2DF59C001FB9}" type="sibTrans" cxnId="{CEE9978F-53DD-4B3A-94F3-63C278285F3E}">
      <dgm:prSet/>
      <dgm:spPr/>
      <dgm:t>
        <a:bodyPr/>
        <a:lstStyle/>
        <a:p>
          <a:endParaRPr lang="hr-HR"/>
        </a:p>
      </dgm:t>
    </dgm:pt>
    <dgm:pt modelId="{5A475661-3B6C-4BCA-9AA8-E5549E9E96B2}" type="asst">
      <dgm:prSet/>
      <dgm:spPr>
        <a:solidFill>
          <a:schemeClr val="accent3">
            <a:lumMod val="40000"/>
            <a:lumOff val="60000"/>
          </a:schemeClr>
        </a:solidFill>
      </dgm:spPr>
      <dgm:t>
        <a:bodyPr/>
        <a:lstStyle/>
        <a:p>
          <a:r>
            <a:rPr lang="en-GB" noProof="0" dirty="0" smtClean="0">
              <a:solidFill>
                <a:srgbClr val="000000"/>
              </a:solidFill>
            </a:rPr>
            <a:t>After expiry: </a:t>
          </a:r>
        </a:p>
        <a:p>
          <a:r>
            <a:rPr lang="en-GB" noProof="0" dirty="0" smtClean="0">
              <a:solidFill>
                <a:srgbClr val="000000"/>
              </a:solidFill>
            </a:rPr>
            <a:t>Revoking the licence</a:t>
          </a:r>
          <a:endParaRPr lang="en-GB" noProof="0" dirty="0">
            <a:solidFill>
              <a:srgbClr val="000000"/>
            </a:solidFill>
          </a:endParaRPr>
        </a:p>
      </dgm:t>
    </dgm:pt>
    <dgm:pt modelId="{93F01770-D83A-4851-BE87-E777168A08A6}" type="parTrans" cxnId="{48215553-A521-41F0-975D-6B53D4D37461}">
      <dgm:prSet/>
      <dgm:spPr/>
      <dgm:t>
        <a:bodyPr/>
        <a:lstStyle/>
        <a:p>
          <a:endParaRPr lang="hr-HR"/>
        </a:p>
      </dgm:t>
    </dgm:pt>
    <dgm:pt modelId="{94F76B76-C115-446F-AD5F-31640AE1BEF0}" type="sibTrans" cxnId="{48215553-A521-41F0-975D-6B53D4D37461}">
      <dgm:prSet/>
      <dgm:spPr/>
      <dgm:t>
        <a:bodyPr/>
        <a:lstStyle/>
        <a:p>
          <a:endParaRPr lang="hr-HR"/>
        </a:p>
      </dgm:t>
    </dgm:pt>
    <dgm:pt modelId="{3CC4C171-1D5D-44FC-BCCB-B6BE13400E04}" type="pres">
      <dgm:prSet presAssocID="{249794D3-793F-48D8-B41D-4239A6857455}" presName="hierChild1" presStyleCnt="0">
        <dgm:presLayoutVars>
          <dgm:orgChart val="1"/>
          <dgm:chPref val="1"/>
          <dgm:dir/>
          <dgm:animOne val="branch"/>
          <dgm:animLvl val="lvl"/>
          <dgm:resizeHandles/>
        </dgm:presLayoutVars>
      </dgm:prSet>
      <dgm:spPr/>
    </dgm:pt>
    <dgm:pt modelId="{250996FA-4BC6-483B-8F92-EBB3B4ACA1FE}" type="pres">
      <dgm:prSet presAssocID="{06176744-D170-470A-B73C-2C1E35AD694C}" presName="hierRoot1" presStyleCnt="0">
        <dgm:presLayoutVars>
          <dgm:hierBranch val="init"/>
        </dgm:presLayoutVars>
      </dgm:prSet>
      <dgm:spPr/>
    </dgm:pt>
    <dgm:pt modelId="{75478942-2760-4A35-8E28-494F0C78E5B1}" type="pres">
      <dgm:prSet presAssocID="{06176744-D170-470A-B73C-2C1E35AD694C}" presName="rootComposite1" presStyleCnt="0"/>
      <dgm:spPr/>
    </dgm:pt>
    <dgm:pt modelId="{0B14A7DF-E2F0-4A1D-A53B-506ECE6C16DB}" type="pres">
      <dgm:prSet presAssocID="{06176744-D170-470A-B73C-2C1E35AD694C}" presName="rootText1" presStyleLbl="node0" presStyleIdx="0" presStyleCnt="1">
        <dgm:presLayoutVars>
          <dgm:chPref val="3"/>
        </dgm:presLayoutVars>
      </dgm:prSet>
      <dgm:spPr/>
      <dgm:t>
        <a:bodyPr/>
        <a:lstStyle/>
        <a:p>
          <a:endParaRPr lang="hr-HR"/>
        </a:p>
      </dgm:t>
    </dgm:pt>
    <dgm:pt modelId="{485FD156-1CD6-412D-BA9E-C17C0F2A9382}" type="pres">
      <dgm:prSet presAssocID="{06176744-D170-470A-B73C-2C1E35AD694C}" presName="rootConnector1" presStyleLbl="node1" presStyleIdx="0" presStyleCnt="0"/>
      <dgm:spPr/>
      <dgm:t>
        <a:bodyPr/>
        <a:lstStyle/>
        <a:p>
          <a:endParaRPr lang="hr-HR"/>
        </a:p>
      </dgm:t>
    </dgm:pt>
    <dgm:pt modelId="{271771B5-D874-43A0-90A4-ABA441250084}" type="pres">
      <dgm:prSet presAssocID="{06176744-D170-470A-B73C-2C1E35AD694C}" presName="hierChild2" presStyleCnt="0"/>
      <dgm:spPr/>
    </dgm:pt>
    <dgm:pt modelId="{9B2144A8-7F61-41A9-AC56-B4C942BCB65C}" type="pres">
      <dgm:prSet presAssocID="{311C783D-66F4-417D-898D-94BFDD6298E5}" presName="Name37" presStyleLbl="parChTrans1D2" presStyleIdx="0" presStyleCnt="3"/>
      <dgm:spPr/>
      <dgm:t>
        <a:bodyPr/>
        <a:lstStyle/>
        <a:p>
          <a:endParaRPr lang="hr-HR"/>
        </a:p>
      </dgm:t>
    </dgm:pt>
    <dgm:pt modelId="{C2DA7AEE-7F53-4FBF-A1DA-064EB7643969}" type="pres">
      <dgm:prSet presAssocID="{55660844-8EC2-4A19-9F49-18F4ABAA93D1}" presName="hierRoot2" presStyleCnt="0">
        <dgm:presLayoutVars>
          <dgm:hierBranch val="init"/>
        </dgm:presLayoutVars>
      </dgm:prSet>
      <dgm:spPr/>
    </dgm:pt>
    <dgm:pt modelId="{ADB82EE2-AD53-4EF1-ABE0-7BF79046B855}" type="pres">
      <dgm:prSet presAssocID="{55660844-8EC2-4A19-9F49-18F4ABAA93D1}" presName="rootComposite" presStyleCnt="0"/>
      <dgm:spPr/>
    </dgm:pt>
    <dgm:pt modelId="{648FA394-C93D-4BBE-95C8-4E085D7885AF}" type="pres">
      <dgm:prSet presAssocID="{55660844-8EC2-4A19-9F49-18F4ABAA93D1}" presName="rootText" presStyleLbl="node2" presStyleIdx="0" presStyleCnt="3">
        <dgm:presLayoutVars>
          <dgm:chPref val="3"/>
        </dgm:presLayoutVars>
      </dgm:prSet>
      <dgm:spPr/>
      <dgm:t>
        <a:bodyPr/>
        <a:lstStyle/>
        <a:p>
          <a:endParaRPr lang="hr-HR"/>
        </a:p>
      </dgm:t>
    </dgm:pt>
    <dgm:pt modelId="{85E80A3A-24E2-4233-B9E1-BB34695C74AE}" type="pres">
      <dgm:prSet presAssocID="{55660844-8EC2-4A19-9F49-18F4ABAA93D1}" presName="rootConnector" presStyleLbl="node2" presStyleIdx="0" presStyleCnt="3"/>
      <dgm:spPr/>
      <dgm:t>
        <a:bodyPr/>
        <a:lstStyle/>
        <a:p>
          <a:endParaRPr lang="hr-HR"/>
        </a:p>
      </dgm:t>
    </dgm:pt>
    <dgm:pt modelId="{A6BE3B9B-5A3E-494D-AED6-4340880FA7E3}" type="pres">
      <dgm:prSet presAssocID="{55660844-8EC2-4A19-9F49-18F4ABAA93D1}" presName="hierChild4" presStyleCnt="0"/>
      <dgm:spPr/>
    </dgm:pt>
    <dgm:pt modelId="{9D9E9CEA-EB3D-4661-82F4-1063557B4CF4}" type="pres">
      <dgm:prSet presAssocID="{55660844-8EC2-4A19-9F49-18F4ABAA93D1}" presName="hierChild5" presStyleCnt="0"/>
      <dgm:spPr/>
    </dgm:pt>
    <dgm:pt modelId="{9ACA1573-CF6B-415C-87C5-9E34004C02CE}" type="pres">
      <dgm:prSet presAssocID="{0B399475-F579-42EC-8243-C624F58760CE}" presName="Name37" presStyleLbl="parChTrans1D2" presStyleIdx="1" presStyleCnt="3"/>
      <dgm:spPr/>
      <dgm:t>
        <a:bodyPr/>
        <a:lstStyle/>
        <a:p>
          <a:endParaRPr lang="hr-HR"/>
        </a:p>
      </dgm:t>
    </dgm:pt>
    <dgm:pt modelId="{EAAA925A-A9F6-417F-B67C-FB2FA8DC249C}" type="pres">
      <dgm:prSet presAssocID="{AD7BA753-40E3-4319-ABC5-A1A0C6E9C5BE}" presName="hierRoot2" presStyleCnt="0">
        <dgm:presLayoutVars>
          <dgm:hierBranch val="init"/>
        </dgm:presLayoutVars>
      </dgm:prSet>
      <dgm:spPr/>
    </dgm:pt>
    <dgm:pt modelId="{D67E767E-81F2-4628-A9BB-CF34A841F6C4}" type="pres">
      <dgm:prSet presAssocID="{AD7BA753-40E3-4319-ABC5-A1A0C6E9C5BE}" presName="rootComposite" presStyleCnt="0"/>
      <dgm:spPr/>
    </dgm:pt>
    <dgm:pt modelId="{CDFCF255-56B1-477F-8A50-4CE1186992EB}" type="pres">
      <dgm:prSet presAssocID="{AD7BA753-40E3-4319-ABC5-A1A0C6E9C5BE}" presName="rootText" presStyleLbl="node2" presStyleIdx="1" presStyleCnt="3">
        <dgm:presLayoutVars>
          <dgm:chPref val="3"/>
        </dgm:presLayoutVars>
      </dgm:prSet>
      <dgm:spPr/>
      <dgm:t>
        <a:bodyPr/>
        <a:lstStyle/>
        <a:p>
          <a:endParaRPr lang="hr-HR"/>
        </a:p>
      </dgm:t>
    </dgm:pt>
    <dgm:pt modelId="{83CBEC18-1BE8-40DA-BD2D-A35999C375F8}" type="pres">
      <dgm:prSet presAssocID="{AD7BA753-40E3-4319-ABC5-A1A0C6E9C5BE}" presName="rootConnector" presStyleLbl="node2" presStyleIdx="1" presStyleCnt="3"/>
      <dgm:spPr/>
      <dgm:t>
        <a:bodyPr/>
        <a:lstStyle/>
        <a:p>
          <a:endParaRPr lang="hr-HR"/>
        </a:p>
      </dgm:t>
    </dgm:pt>
    <dgm:pt modelId="{D519E6C1-E0CC-4298-90BF-CCF042F03287}" type="pres">
      <dgm:prSet presAssocID="{AD7BA753-40E3-4319-ABC5-A1A0C6E9C5BE}" presName="hierChild4" presStyleCnt="0"/>
      <dgm:spPr/>
    </dgm:pt>
    <dgm:pt modelId="{CF914597-7EEE-4454-8D65-FD71084BAD32}" type="pres">
      <dgm:prSet presAssocID="{AD7BA753-40E3-4319-ABC5-A1A0C6E9C5BE}" presName="hierChild5" presStyleCnt="0"/>
      <dgm:spPr/>
    </dgm:pt>
    <dgm:pt modelId="{D16B3EAF-8428-4F00-A9F9-2E06FFBDC144}" type="pres">
      <dgm:prSet presAssocID="{6D10E48B-98F2-485D-B938-9AB5A652E603}" presName="Name111" presStyleLbl="parChTrans1D3" presStyleIdx="0" presStyleCnt="2"/>
      <dgm:spPr/>
      <dgm:t>
        <a:bodyPr/>
        <a:lstStyle/>
        <a:p>
          <a:endParaRPr lang="hr-HR"/>
        </a:p>
      </dgm:t>
    </dgm:pt>
    <dgm:pt modelId="{24C47C94-B841-44C1-BB5C-40F877CAB9A1}" type="pres">
      <dgm:prSet presAssocID="{243E35FF-CB7A-4079-8472-CE16227DECD7}" presName="hierRoot3" presStyleCnt="0">
        <dgm:presLayoutVars>
          <dgm:hierBranch val="init"/>
        </dgm:presLayoutVars>
      </dgm:prSet>
      <dgm:spPr/>
    </dgm:pt>
    <dgm:pt modelId="{6306D29C-5BFE-4B17-80E7-D475A6C691C1}" type="pres">
      <dgm:prSet presAssocID="{243E35FF-CB7A-4079-8472-CE16227DECD7}" presName="rootComposite3" presStyleCnt="0"/>
      <dgm:spPr/>
    </dgm:pt>
    <dgm:pt modelId="{9507735D-A76F-4A4F-B07A-733D14EA64ED}" type="pres">
      <dgm:prSet presAssocID="{243E35FF-CB7A-4079-8472-CE16227DECD7}" presName="rootText3" presStyleLbl="asst2" presStyleIdx="0" presStyleCnt="2">
        <dgm:presLayoutVars>
          <dgm:chPref val="3"/>
        </dgm:presLayoutVars>
      </dgm:prSet>
      <dgm:spPr/>
      <dgm:t>
        <a:bodyPr/>
        <a:lstStyle/>
        <a:p>
          <a:endParaRPr lang="hr-HR"/>
        </a:p>
      </dgm:t>
    </dgm:pt>
    <dgm:pt modelId="{6401F6FF-61EF-4FCE-946A-9D1444C28FF5}" type="pres">
      <dgm:prSet presAssocID="{243E35FF-CB7A-4079-8472-CE16227DECD7}" presName="rootConnector3" presStyleLbl="asst2" presStyleIdx="0" presStyleCnt="2"/>
      <dgm:spPr/>
      <dgm:t>
        <a:bodyPr/>
        <a:lstStyle/>
        <a:p>
          <a:endParaRPr lang="hr-HR"/>
        </a:p>
      </dgm:t>
    </dgm:pt>
    <dgm:pt modelId="{29EF3570-698F-4472-9B8B-9BDCB8FBF293}" type="pres">
      <dgm:prSet presAssocID="{243E35FF-CB7A-4079-8472-CE16227DECD7}" presName="hierChild6" presStyleCnt="0"/>
      <dgm:spPr/>
    </dgm:pt>
    <dgm:pt modelId="{2D79DEED-9AB0-4A44-80F7-261B46537F69}" type="pres">
      <dgm:prSet presAssocID="{243E35FF-CB7A-4079-8472-CE16227DECD7}" presName="hierChild7" presStyleCnt="0"/>
      <dgm:spPr/>
    </dgm:pt>
    <dgm:pt modelId="{17A79820-3BDB-4D81-A353-CFD61F91A839}" type="pres">
      <dgm:prSet presAssocID="{93F01770-D83A-4851-BE87-E777168A08A6}" presName="Name111" presStyleLbl="parChTrans1D3" presStyleIdx="1" presStyleCnt="2"/>
      <dgm:spPr/>
      <dgm:t>
        <a:bodyPr/>
        <a:lstStyle/>
        <a:p>
          <a:endParaRPr lang="hr-HR"/>
        </a:p>
      </dgm:t>
    </dgm:pt>
    <dgm:pt modelId="{ED6427D1-4A33-4016-886A-B1D07D54DBEF}" type="pres">
      <dgm:prSet presAssocID="{5A475661-3B6C-4BCA-9AA8-E5549E9E96B2}" presName="hierRoot3" presStyleCnt="0">
        <dgm:presLayoutVars>
          <dgm:hierBranch val="init"/>
        </dgm:presLayoutVars>
      </dgm:prSet>
      <dgm:spPr/>
    </dgm:pt>
    <dgm:pt modelId="{9BED10C3-1059-4682-B271-D68E5681400C}" type="pres">
      <dgm:prSet presAssocID="{5A475661-3B6C-4BCA-9AA8-E5549E9E96B2}" presName="rootComposite3" presStyleCnt="0"/>
      <dgm:spPr/>
    </dgm:pt>
    <dgm:pt modelId="{C13973A4-9FF3-426C-99DA-080143C60055}" type="pres">
      <dgm:prSet presAssocID="{5A475661-3B6C-4BCA-9AA8-E5549E9E96B2}" presName="rootText3" presStyleLbl="asst2" presStyleIdx="1" presStyleCnt="2">
        <dgm:presLayoutVars>
          <dgm:chPref val="3"/>
        </dgm:presLayoutVars>
      </dgm:prSet>
      <dgm:spPr/>
      <dgm:t>
        <a:bodyPr/>
        <a:lstStyle/>
        <a:p>
          <a:endParaRPr lang="hr-HR"/>
        </a:p>
      </dgm:t>
    </dgm:pt>
    <dgm:pt modelId="{1B8ADE13-C53E-4FAA-8189-4C2A86DD56AE}" type="pres">
      <dgm:prSet presAssocID="{5A475661-3B6C-4BCA-9AA8-E5549E9E96B2}" presName="rootConnector3" presStyleLbl="asst2" presStyleIdx="1" presStyleCnt="2"/>
      <dgm:spPr/>
      <dgm:t>
        <a:bodyPr/>
        <a:lstStyle/>
        <a:p>
          <a:endParaRPr lang="hr-HR"/>
        </a:p>
      </dgm:t>
    </dgm:pt>
    <dgm:pt modelId="{E271DF64-E9CF-4BF2-83F7-BFF320794978}" type="pres">
      <dgm:prSet presAssocID="{5A475661-3B6C-4BCA-9AA8-E5549E9E96B2}" presName="hierChild6" presStyleCnt="0"/>
      <dgm:spPr/>
    </dgm:pt>
    <dgm:pt modelId="{A654BD18-730F-4CAC-AB06-FDE8909AE455}" type="pres">
      <dgm:prSet presAssocID="{5A475661-3B6C-4BCA-9AA8-E5549E9E96B2}" presName="hierChild7" presStyleCnt="0"/>
      <dgm:spPr/>
    </dgm:pt>
    <dgm:pt modelId="{A89870E0-1B38-476D-81F5-3FFE099513FA}" type="pres">
      <dgm:prSet presAssocID="{EDA17204-8619-4428-9326-8BF9D0FC0816}" presName="Name37" presStyleLbl="parChTrans1D2" presStyleIdx="2" presStyleCnt="3"/>
      <dgm:spPr/>
      <dgm:t>
        <a:bodyPr/>
        <a:lstStyle/>
        <a:p>
          <a:endParaRPr lang="hr-HR"/>
        </a:p>
      </dgm:t>
    </dgm:pt>
    <dgm:pt modelId="{CC2BF57F-DD55-4509-AC0C-0D8B25DBA2A0}" type="pres">
      <dgm:prSet presAssocID="{8B1CC499-18BF-451D-BF0D-CE7F967492CF}" presName="hierRoot2" presStyleCnt="0">
        <dgm:presLayoutVars>
          <dgm:hierBranch val="init"/>
        </dgm:presLayoutVars>
      </dgm:prSet>
      <dgm:spPr/>
    </dgm:pt>
    <dgm:pt modelId="{1B8451A0-3C73-4792-9906-E2A71DEF416C}" type="pres">
      <dgm:prSet presAssocID="{8B1CC499-18BF-451D-BF0D-CE7F967492CF}" presName="rootComposite" presStyleCnt="0"/>
      <dgm:spPr/>
    </dgm:pt>
    <dgm:pt modelId="{36890C75-D60F-4E91-92FE-CFC092211DB4}" type="pres">
      <dgm:prSet presAssocID="{8B1CC499-18BF-451D-BF0D-CE7F967492CF}" presName="rootText" presStyleLbl="node2" presStyleIdx="2" presStyleCnt="3">
        <dgm:presLayoutVars>
          <dgm:chPref val="3"/>
        </dgm:presLayoutVars>
      </dgm:prSet>
      <dgm:spPr/>
      <dgm:t>
        <a:bodyPr/>
        <a:lstStyle/>
        <a:p>
          <a:endParaRPr lang="hr-HR"/>
        </a:p>
      </dgm:t>
    </dgm:pt>
    <dgm:pt modelId="{7AC30687-37AF-4307-9018-1B36DC249AF5}" type="pres">
      <dgm:prSet presAssocID="{8B1CC499-18BF-451D-BF0D-CE7F967492CF}" presName="rootConnector" presStyleLbl="node2" presStyleIdx="2" presStyleCnt="3"/>
      <dgm:spPr/>
      <dgm:t>
        <a:bodyPr/>
        <a:lstStyle/>
        <a:p>
          <a:endParaRPr lang="hr-HR"/>
        </a:p>
      </dgm:t>
    </dgm:pt>
    <dgm:pt modelId="{ECA525A5-AA10-4637-ADCA-7393A0CC703B}" type="pres">
      <dgm:prSet presAssocID="{8B1CC499-18BF-451D-BF0D-CE7F967492CF}" presName="hierChild4" presStyleCnt="0"/>
      <dgm:spPr/>
    </dgm:pt>
    <dgm:pt modelId="{C34BC24F-6DB1-4C5B-A01A-A486DD164FF3}" type="pres">
      <dgm:prSet presAssocID="{8B1CC499-18BF-451D-BF0D-CE7F967492CF}" presName="hierChild5" presStyleCnt="0"/>
      <dgm:spPr/>
    </dgm:pt>
    <dgm:pt modelId="{26D41329-68C4-4CFB-AF72-95051482734C}" type="pres">
      <dgm:prSet presAssocID="{06176744-D170-470A-B73C-2C1E35AD694C}" presName="hierChild3" presStyleCnt="0"/>
      <dgm:spPr/>
    </dgm:pt>
  </dgm:ptLst>
  <dgm:cxnLst>
    <dgm:cxn modelId="{60F93048-E60E-4626-AD98-3DE3EBD3822B}" type="presOf" srcId="{5A475661-3B6C-4BCA-9AA8-E5549E9E96B2}" destId="{1B8ADE13-C53E-4FAA-8189-4C2A86DD56AE}" srcOrd="1" destOrd="0" presId="urn:microsoft.com/office/officeart/2005/8/layout/orgChart1"/>
    <dgm:cxn modelId="{4A680509-D89C-4C5E-B262-153429006774}" type="presOf" srcId="{0B399475-F579-42EC-8243-C624F58760CE}" destId="{9ACA1573-CF6B-415C-87C5-9E34004C02CE}" srcOrd="0" destOrd="0" presId="urn:microsoft.com/office/officeart/2005/8/layout/orgChart1"/>
    <dgm:cxn modelId="{911668DA-FCCF-47E8-8963-6B6803FE0284}" type="presOf" srcId="{5A475661-3B6C-4BCA-9AA8-E5549E9E96B2}" destId="{C13973A4-9FF3-426C-99DA-080143C60055}" srcOrd="0" destOrd="0" presId="urn:microsoft.com/office/officeart/2005/8/layout/orgChart1"/>
    <dgm:cxn modelId="{DAEC6587-15E2-4C29-8E63-271A336D4457}" type="presOf" srcId="{8B1CC499-18BF-451D-BF0D-CE7F967492CF}" destId="{7AC30687-37AF-4307-9018-1B36DC249AF5}" srcOrd="1" destOrd="0" presId="urn:microsoft.com/office/officeart/2005/8/layout/orgChart1"/>
    <dgm:cxn modelId="{320E2EC4-B353-4056-A1B2-E4EFDC2D37D6}" type="presOf" srcId="{249794D3-793F-48D8-B41D-4239A6857455}" destId="{3CC4C171-1D5D-44FC-BCCB-B6BE13400E04}" srcOrd="0" destOrd="0" presId="urn:microsoft.com/office/officeart/2005/8/layout/orgChart1"/>
    <dgm:cxn modelId="{E07FF9BD-D95D-4138-BEEA-99AEB85238F1}" srcId="{06176744-D170-470A-B73C-2C1E35AD694C}" destId="{AD7BA753-40E3-4319-ABC5-A1A0C6E9C5BE}" srcOrd="1" destOrd="0" parTransId="{0B399475-F579-42EC-8243-C624F58760CE}" sibTransId="{416A2256-7D1F-4B6D-A627-F64BD7C58E7B}"/>
    <dgm:cxn modelId="{DD13BF88-4572-45D9-AFA7-7AA884F03FBB}" type="presOf" srcId="{243E35FF-CB7A-4079-8472-CE16227DECD7}" destId="{6401F6FF-61EF-4FCE-946A-9D1444C28FF5}" srcOrd="1" destOrd="0" presId="urn:microsoft.com/office/officeart/2005/8/layout/orgChart1"/>
    <dgm:cxn modelId="{9D589755-9742-472F-9B6D-F197FD745B17}" type="presOf" srcId="{AD7BA753-40E3-4319-ABC5-A1A0C6E9C5BE}" destId="{CDFCF255-56B1-477F-8A50-4CE1186992EB}" srcOrd="0" destOrd="0" presId="urn:microsoft.com/office/officeart/2005/8/layout/orgChart1"/>
    <dgm:cxn modelId="{DA34C57E-CEFC-476F-8BCE-ABBE3EDEF080}" type="presOf" srcId="{06176744-D170-470A-B73C-2C1E35AD694C}" destId="{485FD156-1CD6-412D-BA9E-C17C0F2A9382}" srcOrd="1" destOrd="0" presId="urn:microsoft.com/office/officeart/2005/8/layout/orgChart1"/>
    <dgm:cxn modelId="{CE2C9E96-0E3F-4A5B-85FB-98AAAB584CEE}" type="presOf" srcId="{8B1CC499-18BF-451D-BF0D-CE7F967492CF}" destId="{36890C75-D60F-4E91-92FE-CFC092211DB4}" srcOrd="0" destOrd="0" presId="urn:microsoft.com/office/officeart/2005/8/layout/orgChart1"/>
    <dgm:cxn modelId="{B8CA9D08-7386-4645-BC55-87309DE4DC17}" srcId="{06176744-D170-470A-B73C-2C1E35AD694C}" destId="{55660844-8EC2-4A19-9F49-18F4ABAA93D1}" srcOrd="0" destOrd="0" parTransId="{311C783D-66F4-417D-898D-94BFDD6298E5}" sibTransId="{88B996B6-0862-4D6F-903E-F91CF2DCA8B3}"/>
    <dgm:cxn modelId="{CEE9978F-53DD-4B3A-94F3-63C278285F3E}" srcId="{AD7BA753-40E3-4319-ABC5-A1A0C6E9C5BE}" destId="{243E35FF-CB7A-4079-8472-CE16227DECD7}" srcOrd="0" destOrd="0" parTransId="{6D10E48B-98F2-485D-B938-9AB5A652E603}" sibTransId="{68DC5B89-622E-46ED-8A9D-2DF59C001FB9}"/>
    <dgm:cxn modelId="{7AEC7E1B-BB9D-498C-A880-F9DDC8EDAC1F}" type="presOf" srcId="{93F01770-D83A-4851-BE87-E777168A08A6}" destId="{17A79820-3BDB-4D81-A353-CFD61F91A839}" srcOrd="0" destOrd="0" presId="urn:microsoft.com/office/officeart/2005/8/layout/orgChart1"/>
    <dgm:cxn modelId="{12068285-8D2F-41F9-8DB0-0FE7B18DC963}" type="presOf" srcId="{55660844-8EC2-4A19-9F49-18F4ABAA93D1}" destId="{85E80A3A-24E2-4233-B9E1-BB34695C74AE}" srcOrd="1" destOrd="0" presId="urn:microsoft.com/office/officeart/2005/8/layout/orgChart1"/>
    <dgm:cxn modelId="{BDC95483-D375-4994-8064-2CB4275585AC}" srcId="{249794D3-793F-48D8-B41D-4239A6857455}" destId="{06176744-D170-470A-B73C-2C1E35AD694C}" srcOrd="0" destOrd="0" parTransId="{D0B8D3BA-3DFA-4FF0-8171-9655C9E3FCC3}" sibTransId="{8B5F3EF7-EEE5-4EC8-B207-48D506E775C4}"/>
    <dgm:cxn modelId="{F7C177A9-DBF8-47DA-8842-A36AE26D168E}" type="presOf" srcId="{6D10E48B-98F2-485D-B938-9AB5A652E603}" destId="{D16B3EAF-8428-4F00-A9F9-2E06FFBDC144}" srcOrd="0" destOrd="0" presId="urn:microsoft.com/office/officeart/2005/8/layout/orgChart1"/>
    <dgm:cxn modelId="{7301E71B-5993-40F2-9EA4-03FE91C02833}" srcId="{06176744-D170-470A-B73C-2C1E35AD694C}" destId="{8B1CC499-18BF-451D-BF0D-CE7F967492CF}" srcOrd="2" destOrd="0" parTransId="{EDA17204-8619-4428-9326-8BF9D0FC0816}" sibTransId="{1AD10251-8132-4B1A-9BA9-2066C5A1DAAE}"/>
    <dgm:cxn modelId="{8AFB5A49-4154-4003-B4D9-AE3B1A7407C2}" type="presOf" srcId="{AD7BA753-40E3-4319-ABC5-A1A0C6E9C5BE}" destId="{83CBEC18-1BE8-40DA-BD2D-A35999C375F8}" srcOrd="1" destOrd="0" presId="urn:microsoft.com/office/officeart/2005/8/layout/orgChart1"/>
    <dgm:cxn modelId="{48215553-A521-41F0-975D-6B53D4D37461}" srcId="{AD7BA753-40E3-4319-ABC5-A1A0C6E9C5BE}" destId="{5A475661-3B6C-4BCA-9AA8-E5549E9E96B2}" srcOrd="1" destOrd="0" parTransId="{93F01770-D83A-4851-BE87-E777168A08A6}" sibTransId="{94F76B76-C115-446F-AD5F-31640AE1BEF0}"/>
    <dgm:cxn modelId="{1B77ECED-3942-4634-A54F-DC40E98A86ED}" type="presOf" srcId="{EDA17204-8619-4428-9326-8BF9D0FC0816}" destId="{A89870E0-1B38-476D-81F5-3FFE099513FA}" srcOrd="0" destOrd="0" presId="urn:microsoft.com/office/officeart/2005/8/layout/orgChart1"/>
    <dgm:cxn modelId="{4034DB1C-767A-41B9-ADFD-61135AB892A9}" type="presOf" srcId="{311C783D-66F4-417D-898D-94BFDD6298E5}" destId="{9B2144A8-7F61-41A9-AC56-B4C942BCB65C}" srcOrd="0" destOrd="0" presId="urn:microsoft.com/office/officeart/2005/8/layout/orgChart1"/>
    <dgm:cxn modelId="{11F39DE4-1429-497E-9A96-61FCB54D0C70}" type="presOf" srcId="{06176744-D170-470A-B73C-2C1E35AD694C}" destId="{0B14A7DF-E2F0-4A1D-A53B-506ECE6C16DB}" srcOrd="0" destOrd="0" presId="urn:microsoft.com/office/officeart/2005/8/layout/orgChart1"/>
    <dgm:cxn modelId="{7AE6750C-4184-4D28-A3C5-C21327100026}" type="presOf" srcId="{55660844-8EC2-4A19-9F49-18F4ABAA93D1}" destId="{648FA394-C93D-4BBE-95C8-4E085D7885AF}" srcOrd="0" destOrd="0" presId="urn:microsoft.com/office/officeart/2005/8/layout/orgChart1"/>
    <dgm:cxn modelId="{DA9523EB-2EA4-4340-9CE9-C48AB757D21A}" type="presOf" srcId="{243E35FF-CB7A-4079-8472-CE16227DECD7}" destId="{9507735D-A76F-4A4F-B07A-733D14EA64ED}" srcOrd="0" destOrd="0" presId="urn:microsoft.com/office/officeart/2005/8/layout/orgChart1"/>
    <dgm:cxn modelId="{E22B0747-6E1C-4239-89EF-293F980B3C3F}" type="presParOf" srcId="{3CC4C171-1D5D-44FC-BCCB-B6BE13400E04}" destId="{250996FA-4BC6-483B-8F92-EBB3B4ACA1FE}" srcOrd="0" destOrd="0" presId="urn:microsoft.com/office/officeart/2005/8/layout/orgChart1"/>
    <dgm:cxn modelId="{8307C2BC-135F-43EF-96F4-0929DB85706B}" type="presParOf" srcId="{250996FA-4BC6-483B-8F92-EBB3B4ACA1FE}" destId="{75478942-2760-4A35-8E28-494F0C78E5B1}" srcOrd="0" destOrd="0" presId="urn:microsoft.com/office/officeart/2005/8/layout/orgChart1"/>
    <dgm:cxn modelId="{B23FC747-CC68-400A-8F83-ECFAC553F479}" type="presParOf" srcId="{75478942-2760-4A35-8E28-494F0C78E5B1}" destId="{0B14A7DF-E2F0-4A1D-A53B-506ECE6C16DB}" srcOrd="0" destOrd="0" presId="urn:microsoft.com/office/officeart/2005/8/layout/orgChart1"/>
    <dgm:cxn modelId="{A5F7F369-7BE7-4F4E-A9BA-D4ABD48DDCB5}" type="presParOf" srcId="{75478942-2760-4A35-8E28-494F0C78E5B1}" destId="{485FD156-1CD6-412D-BA9E-C17C0F2A9382}" srcOrd="1" destOrd="0" presId="urn:microsoft.com/office/officeart/2005/8/layout/orgChart1"/>
    <dgm:cxn modelId="{4EA6F289-1484-49D7-BBB1-68D6B222C704}" type="presParOf" srcId="{250996FA-4BC6-483B-8F92-EBB3B4ACA1FE}" destId="{271771B5-D874-43A0-90A4-ABA441250084}" srcOrd="1" destOrd="0" presId="urn:microsoft.com/office/officeart/2005/8/layout/orgChart1"/>
    <dgm:cxn modelId="{69366D1A-CD8D-40A2-A51F-ACC6AE50DBEC}" type="presParOf" srcId="{271771B5-D874-43A0-90A4-ABA441250084}" destId="{9B2144A8-7F61-41A9-AC56-B4C942BCB65C}" srcOrd="0" destOrd="0" presId="urn:microsoft.com/office/officeart/2005/8/layout/orgChart1"/>
    <dgm:cxn modelId="{7FB95FE3-372A-4B98-995C-9B5DCD5DA1BE}" type="presParOf" srcId="{271771B5-D874-43A0-90A4-ABA441250084}" destId="{C2DA7AEE-7F53-4FBF-A1DA-064EB7643969}" srcOrd="1" destOrd="0" presId="urn:microsoft.com/office/officeart/2005/8/layout/orgChart1"/>
    <dgm:cxn modelId="{A0EC2CBA-CDB1-4061-82AF-34308F3DE65D}" type="presParOf" srcId="{C2DA7AEE-7F53-4FBF-A1DA-064EB7643969}" destId="{ADB82EE2-AD53-4EF1-ABE0-7BF79046B855}" srcOrd="0" destOrd="0" presId="urn:microsoft.com/office/officeart/2005/8/layout/orgChart1"/>
    <dgm:cxn modelId="{266D5335-F687-4B01-AA9D-2CA3872470B4}" type="presParOf" srcId="{ADB82EE2-AD53-4EF1-ABE0-7BF79046B855}" destId="{648FA394-C93D-4BBE-95C8-4E085D7885AF}" srcOrd="0" destOrd="0" presId="urn:microsoft.com/office/officeart/2005/8/layout/orgChart1"/>
    <dgm:cxn modelId="{7D7A8797-18AC-4402-84CD-95DC20ED1793}" type="presParOf" srcId="{ADB82EE2-AD53-4EF1-ABE0-7BF79046B855}" destId="{85E80A3A-24E2-4233-B9E1-BB34695C74AE}" srcOrd="1" destOrd="0" presId="urn:microsoft.com/office/officeart/2005/8/layout/orgChart1"/>
    <dgm:cxn modelId="{8681A173-8695-4C88-8DC7-6D066FF5BDEC}" type="presParOf" srcId="{C2DA7AEE-7F53-4FBF-A1DA-064EB7643969}" destId="{A6BE3B9B-5A3E-494D-AED6-4340880FA7E3}" srcOrd="1" destOrd="0" presId="urn:microsoft.com/office/officeart/2005/8/layout/orgChart1"/>
    <dgm:cxn modelId="{983731DF-E507-4B6C-9F4F-657BC82B2940}" type="presParOf" srcId="{C2DA7AEE-7F53-4FBF-A1DA-064EB7643969}" destId="{9D9E9CEA-EB3D-4661-82F4-1063557B4CF4}" srcOrd="2" destOrd="0" presId="urn:microsoft.com/office/officeart/2005/8/layout/orgChart1"/>
    <dgm:cxn modelId="{45E3A681-3781-4140-8010-2964CE14474B}" type="presParOf" srcId="{271771B5-D874-43A0-90A4-ABA441250084}" destId="{9ACA1573-CF6B-415C-87C5-9E34004C02CE}" srcOrd="2" destOrd="0" presId="urn:microsoft.com/office/officeart/2005/8/layout/orgChart1"/>
    <dgm:cxn modelId="{BC8E260D-405E-4C44-B4F0-53344AD9C7A0}" type="presParOf" srcId="{271771B5-D874-43A0-90A4-ABA441250084}" destId="{EAAA925A-A9F6-417F-B67C-FB2FA8DC249C}" srcOrd="3" destOrd="0" presId="urn:microsoft.com/office/officeart/2005/8/layout/orgChart1"/>
    <dgm:cxn modelId="{5F0BB3E3-A0DD-4664-B962-842917DB7E6F}" type="presParOf" srcId="{EAAA925A-A9F6-417F-B67C-FB2FA8DC249C}" destId="{D67E767E-81F2-4628-A9BB-CF34A841F6C4}" srcOrd="0" destOrd="0" presId="urn:microsoft.com/office/officeart/2005/8/layout/orgChart1"/>
    <dgm:cxn modelId="{506B3565-5CFE-4FA7-BA18-C9FA015092F9}" type="presParOf" srcId="{D67E767E-81F2-4628-A9BB-CF34A841F6C4}" destId="{CDFCF255-56B1-477F-8A50-4CE1186992EB}" srcOrd="0" destOrd="0" presId="urn:microsoft.com/office/officeart/2005/8/layout/orgChart1"/>
    <dgm:cxn modelId="{3FDC3676-BBAE-4BE7-A73D-070F7D12BD92}" type="presParOf" srcId="{D67E767E-81F2-4628-A9BB-CF34A841F6C4}" destId="{83CBEC18-1BE8-40DA-BD2D-A35999C375F8}" srcOrd="1" destOrd="0" presId="urn:microsoft.com/office/officeart/2005/8/layout/orgChart1"/>
    <dgm:cxn modelId="{F5E48ABC-3977-46EE-B5AA-DAE7A11031C0}" type="presParOf" srcId="{EAAA925A-A9F6-417F-B67C-FB2FA8DC249C}" destId="{D519E6C1-E0CC-4298-90BF-CCF042F03287}" srcOrd="1" destOrd="0" presId="urn:microsoft.com/office/officeart/2005/8/layout/orgChart1"/>
    <dgm:cxn modelId="{2C3E4CA3-2F6C-45D2-9127-F5C2C9C206AB}" type="presParOf" srcId="{EAAA925A-A9F6-417F-B67C-FB2FA8DC249C}" destId="{CF914597-7EEE-4454-8D65-FD71084BAD32}" srcOrd="2" destOrd="0" presId="urn:microsoft.com/office/officeart/2005/8/layout/orgChart1"/>
    <dgm:cxn modelId="{51856A90-BA33-4EEB-A292-D6256105C6E4}" type="presParOf" srcId="{CF914597-7EEE-4454-8D65-FD71084BAD32}" destId="{D16B3EAF-8428-4F00-A9F9-2E06FFBDC144}" srcOrd="0" destOrd="0" presId="urn:microsoft.com/office/officeart/2005/8/layout/orgChart1"/>
    <dgm:cxn modelId="{D1EA0677-FA3D-432F-82DD-7768C797224E}" type="presParOf" srcId="{CF914597-7EEE-4454-8D65-FD71084BAD32}" destId="{24C47C94-B841-44C1-BB5C-40F877CAB9A1}" srcOrd="1" destOrd="0" presId="urn:microsoft.com/office/officeart/2005/8/layout/orgChart1"/>
    <dgm:cxn modelId="{299920CD-DA4B-4E5F-AC0B-8F824F379D43}" type="presParOf" srcId="{24C47C94-B841-44C1-BB5C-40F877CAB9A1}" destId="{6306D29C-5BFE-4B17-80E7-D475A6C691C1}" srcOrd="0" destOrd="0" presId="urn:microsoft.com/office/officeart/2005/8/layout/orgChart1"/>
    <dgm:cxn modelId="{171FC82F-975F-4A84-B651-ED03A37B92DF}" type="presParOf" srcId="{6306D29C-5BFE-4B17-80E7-D475A6C691C1}" destId="{9507735D-A76F-4A4F-B07A-733D14EA64ED}" srcOrd="0" destOrd="0" presId="urn:microsoft.com/office/officeart/2005/8/layout/orgChart1"/>
    <dgm:cxn modelId="{B088259C-BADD-4B06-8F88-C26323E2C398}" type="presParOf" srcId="{6306D29C-5BFE-4B17-80E7-D475A6C691C1}" destId="{6401F6FF-61EF-4FCE-946A-9D1444C28FF5}" srcOrd="1" destOrd="0" presId="urn:microsoft.com/office/officeart/2005/8/layout/orgChart1"/>
    <dgm:cxn modelId="{C69A3790-B6CD-4DF2-909D-F1ACAE2D356A}" type="presParOf" srcId="{24C47C94-B841-44C1-BB5C-40F877CAB9A1}" destId="{29EF3570-698F-4472-9B8B-9BDCB8FBF293}" srcOrd="1" destOrd="0" presId="urn:microsoft.com/office/officeart/2005/8/layout/orgChart1"/>
    <dgm:cxn modelId="{AD925F05-5A4B-4070-8495-1471040FB700}" type="presParOf" srcId="{24C47C94-B841-44C1-BB5C-40F877CAB9A1}" destId="{2D79DEED-9AB0-4A44-80F7-261B46537F69}" srcOrd="2" destOrd="0" presId="urn:microsoft.com/office/officeart/2005/8/layout/orgChart1"/>
    <dgm:cxn modelId="{7EAB50F5-AAA1-4239-B63D-2AAD5229F502}" type="presParOf" srcId="{CF914597-7EEE-4454-8D65-FD71084BAD32}" destId="{17A79820-3BDB-4D81-A353-CFD61F91A839}" srcOrd="2" destOrd="0" presId="urn:microsoft.com/office/officeart/2005/8/layout/orgChart1"/>
    <dgm:cxn modelId="{0FC56BFD-3127-437A-8A11-458A096CDC84}" type="presParOf" srcId="{CF914597-7EEE-4454-8D65-FD71084BAD32}" destId="{ED6427D1-4A33-4016-886A-B1D07D54DBEF}" srcOrd="3" destOrd="0" presId="urn:microsoft.com/office/officeart/2005/8/layout/orgChart1"/>
    <dgm:cxn modelId="{7DB7ACE1-D24E-4AFD-8844-CD90323E7384}" type="presParOf" srcId="{ED6427D1-4A33-4016-886A-B1D07D54DBEF}" destId="{9BED10C3-1059-4682-B271-D68E5681400C}" srcOrd="0" destOrd="0" presId="urn:microsoft.com/office/officeart/2005/8/layout/orgChart1"/>
    <dgm:cxn modelId="{6C5574A1-E742-440F-B36E-7C91621F955B}" type="presParOf" srcId="{9BED10C3-1059-4682-B271-D68E5681400C}" destId="{C13973A4-9FF3-426C-99DA-080143C60055}" srcOrd="0" destOrd="0" presId="urn:microsoft.com/office/officeart/2005/8/layout/orgChart1"/>
    <dgm:cxn modelId="{7F6642AC-EAB2-4BC2-8B3E-47B4D9C07271}" type="presParOf" srcId="{9BED10C3-1059-4682-B271-D68E5681400C}" destId="{1B8ADE13-C53E-4FAA-8189-4C2A86DD56AE}" srcOrd="1" destOrd="0" presId="urn:microsoft.com/office/officeart/2005/8/layout/orgChart1"/>
    <dgm:cxn modelId="{03D239E3-4000-442A-88B4-07760DEE6711}" type="presParOf" srcId="{ED6427D1-4A33-4016-886A-B1D07D54DBEF}" destId="{E271DF64-E9CF-4BF2-83F7-BFF320794978}" srcOrd="1" destOrd="0" presId="urn:microsoft.com/office/officeart/2005/8/layout/orgChart1"/>
    <dgm:cxn modelId="{CD96D7BD-F6AB-4700-924E-11790B21C717}" type="presParOf" srcId="{ED6427D1-4A33-4016-886A-B1D07D54DBEF}" destId="{A654BD18-730F-4CAC-AB06-FDE8909AE455}" srcOrd="2" destOrd="0" presId="urn:microsoft.com/office/officeart/2005/8/layout/orgChart1"/>
    <dgm:cxn modelId="{D8AD9B98-284C-44C4-9182-46CA1B2780B2}" type="presParOf" srcId="{271771B5-D874-43A0-90A4-ABA441250084}" destId="{A89870E0-1B38-476D-81F5-3FFE099513FA}" srcOrd="4" destOrd="0" presId="urn:microsoft.com/office/officeart/2005/8/layout/orgChart1"/>
    <dgm:cxn modelId="{B5D759DC-3AB8-4A47-A6C2-BE9D3BA6EA63}" type="presParOf" srcId="{271771B5-D874-43A0-90A4-ABA441250084}" destId="{CC2BF57F-DD55-4509-AC0C-0D8B25DBA2A0}" srcOrd="5" destOrd="0" presId="urn:microsoft.com/office/officeart/2005/8/layout/orgChart1"/>
    <dgm:cxn modelId="{F1D5E9B9-7157-4496-8443-17F09D915842}" type="presParOf" srcId="{CC2BF57F-DD55-4509-AC0C-0D8B25DBA2A0}" destId="{1B8451A0-3C73-4792-9906-E2A71DEF416C}" srcOrd="0" destOrd="0" presId="urn:microsoft.com/office/officeart/2005/8/layout/orgChart1"/>
    <dgm:cxn modelId="{BF504BB8-C962-426B-83D4-D4278C429554}" type="presParOf" srcId="{1B8451A0-3C73-4792-9906-E2A71DEF416C}" destId="{36890C75-D60F-4E91-92FE-CFC092211DB4}" srcOrd="0" destOrd="0" presId="urn:microsoft.com/office/officeart/2005/8/layout/orgChart1"/>
    <dgm:cxn modelId="{99A791CA-C210-45A0-A73F-367E7AF880D3}" type="presParOf" srcId="{1B8451A0-3C73-4792-9906-E2A71DEF416C}" destId="{7AC30687-37AF-4307-9018-1B36DC249AF5}" srcOrd="1" destOrd="0" presId="urn:microsoft.com/office/officeart/2005/8/layout/orgChart1"/>
    <dgm:cxn modelId="{D4988983-98E1-45E7-80EE-49066C2D638B}" type="presParOf" srcId="{CC2BF57F-DD55-4509-AC0C-0D8B25DBA2A0}" destId="{ECA525A5-AA10-4637-ADCA-7393A0CC703B}" srcOrd="1" destOrd="0" presId="urn:microsoft.com/office/officeart/2005/8/layout/orgChart1"/>
    <dgm:cxn modelId="{65D57707-3E2A-4E7D-A873-21C6F770DB18}" type="presParOf" srcId="{CC2BF57F-DD55-4509-AC0C-0D8B25DBA2A0}" destId="{C34BC24F-6DB1-4C5B-A01A-A486DD164FF3}" srcOrd="2" destOrd="0" presId="urn:microsoft.com/office/officeart/2005/8/layout/orgChart1"/>
    <dgm:cxn modelId="{3520015E-9268-4F56-921F-4FAB07C52A29}" type="presParOf" srcId="{250996FA-4BC6-483B-8F92-EBB3B4ACA1FE}" destId="{26D41329-68C4-4CFB-AF72-9505148273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hr-HR"/>
          </a:p>
        </p:txBody>
      </p:sp>
      <p:sp>
        <p:nvSpPr>
          <p:cNvPr id="3" name="Date Placeholder 2"/>
          <p:cNvSpPr>
            <a:spLocks noGrp="1"/>
          </p:cNvSpPr>
          <p:nvPr>
            <p:ph type="dt" sz="quarter" idx="1"/>
          </p:nvPr>
        </p:nvSpPr>
        <p:spPr>
          <a:xfrm>
            <a:off x="3809079" y="0"/>
            <a:ext cx="2914015" cy="488712"/>
          </a:xfrm>
          <a:prstGeom prst="rect">
            <a:avLst/>
          </a:prstGeom>
        </p:spPr>
        <p:txBody>
          <a:bodyPr vert="horz" lIns="91861" tIns="45930" rIns="91861" bIns="45930" rtlCol="0"/>
          <a:lstStyle>
            <a:lvl1pPr algn="r">
              <a:defRPr sz="1200"/>
            </a:lvl1pPr>
          </a:lstStyle>
          <a:p>
            <a:fld id="{7645953E-DB66-4D94-9187-E0E9AC121558}" type="datetimeFigureOut">
              <a:rPr lang="hr-HR" smtClean="0"/>
              <a:t>30.4.2013.</a:t>
            </a:fld>
            <a:endParaRPr lang="hr-HR"/>
          </a:p>
        </p:txBody>
      </p:sp>
      <p:sp>
        <p:nvSpPr>
          <p:cNvPr id="4" name="Footer Placeholder 3"/>
          <p:cNvSpPr>
            <a:spLocks noGrp="1"/>
          </p:cNvSpPr>
          <p:nvPr>
            <p:ph type="ftr" sz="quarter" idx="2"/>
          </p:nvPr>
        </p:nvSpPr>
        <p:spPr>
          <a:xfrm>
            <a:off x="0" y="9283829"/>
            <a:ext cx="2914015" cy="488712"/>
          </a:xfrm>
          <a:prstGeom prst="rect">
            <a:avLst/>
          </a:prstGeom>
        </p:spPr>
        <p:txBody>
          <a:bodyPr vert="horz" lIns="91861" tIns="45930" rIns="91861" bIns="45930" rtlCol="0" anchor="b"/>
          <a:lstStyle>
            <a:lvl1pPr algn="l">
              <a:defRPr sz="1200"/>
            </a:lvl1pPr>
          </a:lstStyle>
          <a:p>
            <a:endParaRPr lang="hr-HR"/>
          </a:p>
        </p:txBody>
      </p:sp>
      <p:sp>
        <p:nvSpPr>
          <p:cNvPr id="5" name="Slide Number Placeholder 4"/>
          <p:cNvSpPr>
            <a:spLocks noGrp="1"/>
          </p:cNvSpPr>
          <p:nvPr>
            <p:ph type="sldNum" sz="quarter" idx="3"/>
          </p:nvPr>
        </p:nvSpPr>
        <p:spPr>
          <a:xfrm>
            <a:off x="3809079" y="9283829"/>
            <a:ext cx="2914015" cy="488712"/>
          </a:xfrm>
          <a:prstGeom prst="rect">
            <a:avLst/>
          </a:prstGeom>
        </p:spPr>
        <p:txBody>
          <a:bodyPr vert="horz" lIns="91861" tIns="45930" rIns="91861" bIns="45930" rtlCol="0" anchor="b"/>
          <a:lstStyle>
            <a:lvl1pPr algn="r">
              <a:defRPr sz="1200"/>
            </a:lvl1pPr>
          </a:lstStyle>
          <a:p>
            <a:fld id="{93B1272F-FDAB-4E71-9AF6-67DF30FD6613}" type="slidenum">
              <a:rPr lang="hr-HR" smtClean="0"/>
              <a:t>‹#›</a:t>
            </a:fld>
            <a:endParaRPr lang="hr-HR"/>
          </a:p>
        </p:txBody>
      </p:sp>
    </p:spTree>
    <p:extLst>
      <p:ext uri="{BB962C8B-B14F-4D97-AF65-F5344CB8AC3E}">
        <p14:creationId xmlns:p14="http://schemas.microsoft.com/office/powerpoint/2010/main" val="2302074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hr-HR"/>
          </a:p>
        </p:txBody>
      </p:sp>
      <p:sp>
        <p:nvSpPr>
          <p:cNvPr id="3" name="Date Placeholder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30869B25-D7EC-4628-98F2-0F8C4A0DBE63}" type="datetimeFigureOut">
              <a:rPr lang="sr-Latn-CS" smtClean="0"/>
              <a:pPr/>
              <a:t>30.4.2013</a:t>
            </a:fld>
            <a:endParaRPr lang="hr-HR"/>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861" tIns="45930" rIns="91861" bIns="45930" rtlCol="0" anchor="ctr"/>
          <a:lstStyle/>
          <a:p>
            <a:endParaRPr lang="hr-HR"/>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861" tIns="45930" rIns="91861" bIns="459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hr-HR"/>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4B9B4BB4-960E-4755-8A0A-C03B96728AF2}" type="slidenum">
              <a:rPr lang="hr-HR" smtClean="0"/>
              <a:pPr/>
              <a:t>‹#›</a:t>
            </a:fld>
            <a:endParaRPr lang="hr-HR"/>
          </a:p>
        </p:txBody>
      </p:sp>
    </p:spTree>
    <p:extLst>
      <p:ext uri="{BB962C8B-B14F-4D97-AF65-F5344CB8AC3E}">
        <p14:creationId xmlns:p14="http://schemas.microsoft.com/office/powerpoint/2010/main" val="395831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6C8125A-09C3-4DBC-8A5C-29402D5D47E0}" type="datetime1">
              <a:rPr lang="da-DK"/>
              <a:pPr>
                <a:defRPr/>
              </a:pPr>
              <a:t>30-04-2013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C3A940E-EAB0-4807-93BE-D2325BCD85E8}"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4BF76721-D0C0-403B-AFD9-459364324B9D}" type="datetime1">
              <a:rPr lang="da-DK"/>
              <a:pPr>
                <a:defRPr/>
              </a:pPr>
              <a:t>30-04-2013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E093995-4E24-4618-BC82-CE44AFD9B4B7}"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hr-H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84F6A4E-5CA5-4787-BDEC-DF3C174C52CE}"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Rektangel 2"/>
          <p:cNvSpPr>
            <a:spLocks noChangeArrowheads="1"/>
          </p:cNvSpPr>
          <p:nvPr/>
        </p:nvSpPr>
        <p:spPr bwMode="auto">
          <a:xfrm>
            <a:off x="0" y="228600"/>
            <a:ext cx="9144000" cy="762000"/>
          </a:xfrm>
          <a:prstGeom prst="rect">
            <a:avLst/>
          </a:prstGeom>
          <a:gradFill flip="none" rotWithShape="1">
            <a:gsLst>
              <a:gs pos="89000">
                <a:srgbClr val="B8141D"/>
              </a:gs>
              <a:gs pos="20000">
                <a:srgbClr val="CD1D19"/>
              </a:gs>
              <a:gs pos="11000">
                <a:srgbClr val="E21D24"/>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3" name="Pladsholder til indhold 2"/>
          <p:cNvSpPr>
            <a:spLocks noGrp="1"/>
          </p:cNvSpPr>
          <p:nvPr>
            <p:ph idx="1"/>
          </p:nvPr>
        </p:nvSpPr>
        <p:spPr>
          <a:xfrm>
            <a:off x="218485" y="1181438"/>
            <a:ext cx="8779859" cy="4944726"/>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210168" y="327819"/>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cxnSp>
        <p:nvCxnSpPr>
          <p:cNvPr id="15" name="Straight Connector 14"/>
          <p:cNvCxnSpPr/>
          <p:nvPr userDrawn="1"/>
        </p:nvCxnSpPr>
        <p:spPr>
          <a:xfrm>
            <a:off x="0" y="6238875"/>
            <a:ext cx="9144000" cy="0"/>
          </a:xfrm>
          <a:prstGeom prst="line">
            <a:avLst/>
          </a:prstGeom>
          <a:ln>
            <a:solidFill>
              <a:srgbClr val="B8141D"/>
            </a:solidFill>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2857" y="126856"/>
            <a:ext cx="965487" cy="965487"/>
          </a:xfrm>
          <a:prstGeom prst="roundRect">
            <a:avLst>
              <a:gd name="adj" fmla="val 8594"/>
            </a:avLst>
          </a:prstGeom>
          <a:solidFill>
            <a:srgbClr val="FFFFFF">
              <a:shade val="85000"/>
            </a:srgbClr>
          </a:solidFill>
          <a:ln w="19050">
            <a:solidFill>
              <a:schemeClr val="tx1">
                <a:lumMod val="85000"/>
              </a:schemeClr>
            </a:solidFill>
          </a:ln>
          <a:effec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6543" y="6332258"/>
            <a:ext cx="790541" cy="516487"/>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3174" y="6457590"/>
            <a:ext cx="970912" cy="265822"/>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191" y="6332258"/>
            <a:ext cx="3488474" cy="45501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A2DBC02-530B-46AC-AE89-615B9CF6B656}" type="datetime1">
              <a:rPr lang="da-DK"/>
              <a:pPr>
                <a:defRPr/>
              </a:pPr>
              <a:t>30-04-2013</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D578506-4270-40D2-9919-7162664C9714}"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4546AD-5DB5-4E0B-B847-60D836DCD182}" type="datetime1">
              <a:rPr lang="da-DK"/>
              <a:pPr>
                <a:defRPr/>
              </a:pPr>
              <a:t>30-04-2013</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BEB7762-8C3D-49C9-8EF9-6CBDFC5BB098}"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73712080-0910-45AC-ABF4-AC33E5ECBB03}" type="datetime1">
              <a:rPr lang="da-DK"/>
              <a:pPr>
                <a:defRPr/>
              </a:pPr>
              <a:t>30-04-2013</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67A2A1-D156-44EA-948C-F356C7AA8BD8}"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54AC250-846A-48F8-BB14-372ADB45104B}" type="datetime1">
              <a:rPr lang="da-DK"/>
              <a:pPr>
                <a:defRPr/>
              </a:pPr>
              <a:t>30-04-2013</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F6E50EA-49C8-4392-B46A-5A90A2FDA3B1}"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76538522-622F-48E3-B2DB-B794625C7BFA}" type="datetime1">
              <a:rPr lang="da-DK"/>
              <a:pPr>
                <a:defRPr/>
              </a:pPr>
              <a:t>30-04-2013</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2FA1181-06C8-467E-8609-B5E3873FDB80}"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DD262304-7D56-4B39-A20D-152694EC6669}" type="datetime1">
              <a:rPr lang="da-DK"/>
              <a:pPr>
                <a:defRPr/>
              </a:pPr>
              <a:t>30-04-2013</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CB64F55-B5E2-45D7-A695-BF8EFBEE953E}"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chemeClr val="bg1"/>
            </a:gs>
            <a:gs pos="45000">
              <a:schemeClr val="bg2">
                <a:alpha val="49000"/>
              </a:schemeClr>
            </a:gs>
            <a:gs pos="81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65"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image" Target="../media/image14.emf"/><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azvo.hr/index.php/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tomljen\Desktop\Stabl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162" y="436562"/>
            <a:ext cx="3144838" cy="5678488"/>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p:cNvSpPr/>
          <p:nvPr/>
        </p:nvSpPr>
        <p:spPr>
          <a:xfrm>
            <a:off x="-14288" y="6115050"/>
            <a:ext cx="9180513" cy="742950"/>
          </a:xfrm>
          <a:prstGeom prst="rect">
            <a:avLst/>
          </a:prstGeom>
          <a:gradFill flip="none" rotWithShape="1">
            <a:gsLst>
              <a:gs pos="89000">
                <a:srgbClr val="B8141D"/>
              </a:gs>
              <a:gs pos="20000">
                <a:srgbClr val="CD1D19"/>
              </a:gs>
              <a:gs pos="11000">
                <a:srgbClr val="E21D24"/>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1508" name="Rectangle 4"/>
          <p:cNvSpPr>
            <a:spLocks noChangeArrowheads="1"/>
          </p:cNvSpPr>
          <p:nvPr/>
        </p:nvSpPr>
        <p:spPr bwMode="gray">
          <a:xfrm>
            <a:off x="323850" y="4591050"/>
            <a:ext cx="4991100" cy="1390650"/>
          </a:xfrm>
          <a:prstGeom prst="rect">
            <a:avLst/>
          </a:prstGeom>
          <a:noFill/>
          <a:ln w="9525">
            <a:noFill/>
            <a:miter lim="800000"/>
            <a:headEnd/>
            <a:tailEnd/>
          </a:ln>
        </p:spPr>
        <p:txBody>
          <a:bodyPr lIns="0" tIns="0" rIns="0" bIns="0" anchor="ctr"/>
          <a:lstStyle/>
          <a:p>
            <a:pPr defTabSz="801688"/>
            <a:r>
              <a:rPr lang="hr-HR" dirty="0" smtClean="0">
                <a:solidFill>
                  <a:srgbClr val="000000"/>
                </a:solidFill>
              </a:rPr>
              <a:t>Vesna Dodiković-Jurković, </a:t>
            </a:r>
            <a:r>
              <a:rPr lang="en-GB" dirty="0" smtClean="0">
                <a:solidFill>
                  <a:srgbClr val="000000"/>
                </a:solidFill>
              </a:rPr>
              <a:t>Ph.D.</a:t>
            </a:r>
          </a:p>
          <a:p>
            <a:pPr defTabSz="801688"/>
            <a:r>
              <a:rPr lang="en-GB" dirty="0" smtClean="0">
                <a:solidFill>
                  <a:srgbClr val="000000"/>
                </a:solidFill>
              </a:rPr>
              <a:t>May 2013</a:t>
            </a:r>
          </a:p>
          <a:p>
            <a:pPr defTabSz="801688"/>
            <a:endParaRPr lang="en-US" dirty="0">
              <a:solidFill>
                <a:srgbClr val="000000"/>
              </a:solidFill>
            </a:endParaRPr>
          </a:p>
        </p:txBody>
      </p:sp>
      <p:sp>
        <p:nvSpPr>
          <p:cNvPr id="21509" name="Rectangle 5"/>
          <p:cNvSpPr txBox="1">
            <a:spLocks noChangeArrowheads="1"/>
          </p:cNvSpPr>
          <p:nvPr/>
        </p:nvSpPr>
        <p:spPr bwMode="gray">
          <a:xfrm>
            <a:off x="323850" y="1192697"/>
            <a:ext cx="5926717" cy="3154890"/>
          </a:xfrm>
          <a:prstGeom prst="rect">
            <a:avLst/>
          </a:prstGeom>
          <a:noFill/>
          <a:ln w="9525">
            <a:noFill/>
            <a:miter lim="800000"/>
            <a:headEnd/>
            <a:tailEnd/>
          </a:ln>
        </p:spPr>
        <p:txBody>
          <a:bodyPr lIns="0" rIns="0" anchor="ctr"/>
          <a:lstStyle/>
          <a:p>
            <a:pPr defTabSz="914400" eaLnBrk="0" hangingPunct="0">
              <a:lnSpc>
                <a:spcPct val="95000"/>
              </a:lnSpc>
            </a:pPr>
            <a:r>
              <a:rPr lang="en-GB" sz="3200" b="1" dirty="0" smtClean="0">
                <a:solidFill>
                  <a:schemeClr val="bg1">
                    <a:lumMod val="10000"/>
                  </a:schemeClr>
                </a:solidFill>
              </a:rPr>
              <a:t>R</a:t>
            </a:r>
            <a:r>
              <a:rPr lang="hr-HR" sz="3200" b="1" dirty="0" smtClean="0">
                <a:solidFill>
                  <a:schemeClr val="bg1">
                    <a:lumMod val="10000"/>
                  </a:schemeClr>
                </a:solidFill>
              </a:rPr>
              <a:t>E</a:t>
            </a:r>
            <a:r>
              <a:rPr lang="en-GB" sz="3200" b="1" dirty="0" smtClean="0">
                <a:solidFill>
                  <a:schemeClr val="bg1">
                    <a:lumMod val="10000"/>
                  </a:schemeClr>
                </a:solidFill>
              </a:rPr>
              <a:t>-</a:t>
            </a:r>
            <a:r>
              <a:rPr lang="hr-HR" sz="3200" b="1" dirty="0" smtClean="0">
                <a:solidFill>
                  <a:schemeClr val="bg1">
                    <a:lumMod val="10000"/>
                  </a:schemeClr>
                </a:solidFill>
              </a:rPr>
              <a:t>ACCREDITATION OF</a:t>
            </a:r>
            <a:r>
              <a:rPr lang="en-GB" sz="3200" b="1" dirty="0" smtClean="0">
                <a:solidFill>
                  <a:schemeClr val="bg1">
                    <a:lumMod val="10000"/>
                  </a:schemeClr>
                </a:solidFill>
              </a:rPr>
              <a:t> H</a:t>
            </a:r>
            <a:r>
              <a:rPr lang="hr-HR" sz="3200" b="1" dirty="0" smtClean="0">
                <a:solidFill>
                  <a:schemeClr val="bg1">
                    <a:lumMod val="10000"/>
                  </a:schemeClr>
                </a:solidFill>
              </a:rPr>
              <a:t>IGHER</a:t>
            </a:r>
            <a:r>
              <a:rPr lang="en-GB" sz="3200" b="1" dirty="0" smtClean="0">
                <a:solidFill>
                  <a:schemeClr val="bg1">
                    <a:lumMod val="10000"/>
                  </a:schemeClr>
                </a:solidFill>
              </a:rPr>
              <a:t> E</a:t>
            </a:r>
            <a:r>
              <a:rPr lang="hr-HR" sz="3200" b="1" dirty="0" smtClean="0">
                <a:solidFill>
                  <a:schemeClr val="bg1">
                    <a:lumMod val="10000"/>
                  </a:schemeClr>
                </a:solidFill>
              </a:rPr>
              <a:t>DUCATION</a:t>
            </a:r>
            <a:r>
              <a:rPr lang="en-GB" sz="3200" b="1" dirty="0" smtClean="0">
                <a:solidFill>
                  <a:schemeClr val="bg1">
                    <a:lumMod val="10000"/>
                  </a:schemeClr>
                </a:solidFill>
              </a:rPr>
              <a:t> I</a:t>
            </a:r>
            <a:r>
              <a:rPr lang="hr-HR" sz="3200" b="1" dirty="0" smtClean="0">
                <a:solidFill>
                  <a:schemeClr val="bg1">
                    <a:lumMod val="10000"/>
                  </a:schemeClr>
                </a:solidFill>
              </a:rPr>
              <a:t>NSTITUTIONS IN</a:t>
            </a:r>
            <a:r>
              <a:rPr lang="en-GB" sz="3200" b="1" dirty="0" smtClean="0">
                <a:solidFill>
                  <a:schemeClr val="bg1">
                    <a:lumMod val="10000"/>
                  </a:schemeClr>
                </a:solidFill>
              </a:rPr>
              <a:t> C</a:t>
            </a:r>
            <a:r>
              <a:rPr lang="hr-HR" sz="3200" b="1" dirty="0" smtClean="0">
                <a:solidFill>
                  <a:schemeClr val="bg1">
                    <a:lumMod val="10000"/>
                  </a:schemeClr>
                </a:solidFill>
              </a:rPr>
              <a:t>ROATIA</a:t>
            </a:r>
            <a:endParaRPr lang="hr-HR" sz="3200" b="1" dirty="0" smtClean="0">
              <a:solidFill>
                <a:schemeClr val="bg1">
                  <a:lumMod val="10000"/>
                </a:schemeClr>
              </a:solidFill>
              <a:latin typeface="Arial" pitchFamily="34" charset="0"/>
              <a:cs typeface="Arial" pitchFamily="34" charset="0"/>
            </a:endParaRPr>
          </a:p>
        </p:txBody>
      </p:sp>
      <p:pic>
        <p:nvPicPr>
          <p:cNvPr id="1031" name="Picture 7" descr="C:\Users\ttomljen\Desktop\ENQA_logo_bijel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605" y="6253884"/>
            <a:ext cx="815976" cy="465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tomljen\Desktop\eqar_logo_bijel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151" y="6361993"/>
            <a:ext cx="1123950" cy="35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 y="6253883"/>
            <a:ext cx="3687165" cy="459811"/>
          </a:xfrm>
          <a:prstGeom prst="rect">
            <a:avLst/>
          </a:prstGeom>
        </p:spPr>
      </p:pic>
    </p:spTree>
    <p:extLst>
      <p:ext uri="{BB962C8B-B14F-4D97-AF65-F5344CB8AC3E}">
        <p14:creationId xmlns:p14="http://schemas.microsoft.com/office/powerpoint/2010/main" val="163565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60814" cy="563562"/>
          </a:xfrm>
        </p:spPr>
        <p:txBody>
          <a:bodyPr/>
          <a:lstStyle/>
          <a:p>
            <a:r>
              <a:rPr lang="en-GB" kern="0" dirty="0" smtClean="0">
                <a:solidFill>
                  <a:schemeClr val="bg1"/>
                </a:solidFill>
                <a:latin typeface="Arial"/>
                <a:ea typeface="+mj-ea"/>
              </a:rPr>
              <a:t>Colleges</a:t>
            </a:r>
            <a:r>
              <a:rPr lang="hr-HR" kern="0" dirty="0" smtClean="0">
                <a:solidFill>
                  <a:schemeClr val="bg1"/>
                </a:solidFill>
                <a:latin typeface="Arial"/>
                <a:ea typeface="+mj-ea"/>
              </a:rPr>
              <a:t> - 25</a:t>
            </a:r>
            <a:endParaRPr lang="hr-HR" dirty="0">
              <a:solidFill>
                <a:schemeClr val="bg1"/>
              </a:solidFill>
            </a:endParaRPr>
          </a:p>
        </p:txBody>
      </p:sp>
      <p:pic>
        <p:nvPicPr>
          <p:cNvPr id="4" name="Content Placeholder 3" descr="visokeskol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55783" y="1006764"/>
            <a:ext cx="7638472" cy="5181599"/>
          </a:xfrm>
          <a:noFill/>
        </p:spPr>
      </p:pic>
    </p:spTree>
    <p:extLst>
      <p:ext uri="{BB962C8B-B14F-4D97-AF65-F5344CB8AC3E}">
        <p14:creationId xmlns:p14="http://schemas.microsoft.com/office/powerpoint/2010/main" val="2492020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hr-HR" smtClean="0">
                <a:solidFill>
                  <a:srgbClr val="C00000"/>
                </a:solidFill>
              </a:rPr>
              <a:t>Type of study programmes</a:t>
            </a:r>
            <a:endParaRPr lang="hr-HR" smtClean="0"/>
          </a:p>
        </p:txBody>
      </p:sp>
      <p:graphicFrame>
        <p:nvGraphicFramePr>
          <p:cNvPr id="4" name="Content Placeholder 3"/>
          <p:cNvGraphicFramePr>
            <a:graphicFrameLocks noGrp="1"/>
          </p:cNvGraphicFramePr>
          <p:nvPr>
            <p:ph idx="1"/>
          </p:nvPr>
        </p:nvGraphicFramePr>
        <p:xfrm>
          <a:off x="2123728" y="1340768"/>
          <a:ext cx="5688632" cy="3196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4824570"/>
              </p:ext>
            </p:extLst>
          </p:nvPr>
        </p:nvGraphicFramePr>
        <p:xfrm>
          <a:off x="2195513" y="4508500"/>
          <a:ext cx="4752528" cy="1008111"/>
        </p:xfrm>
        <a:graphic>
          <a:graphicData uri="http://schemas.openxmlformats.org/drawingml/2006/table">
            <a:tbl>
              <a:tblPr/>
              <a:tblGrid>
                <a:gridCol w="3191997"/>
                <a:gridCol w="1560531"/>
              </a:tblGrid>
              <a:tr h="336037">
                <a:tc gridSpan="2">
                  <a:txBody>
                    <a:bodyPr/>
                    <a:lstStyle/>
                    <a:p>
                      <a:pPr algn="ctr" fontAlgn="b"/>
                      <a:r>
                        <a:rPr lang="en-GB" sz="1400" b="0" i="0" u="none" strike="noStrike" noProof="0" dirty="0" smtClean="0">
                          <a:solidFill>
                            <a:srgbClr val="000000"/>
                          </a:solidFill>
                          <a:latin typeface="Calibri"/>
                        </a:rPr>
                        <a:t>Type of study programmes</a:t>
                      </a:r>
                      <a:endParaRPr lang="en-GB" sz="1400" b="0" i="0" u="none" strike="noStrike" noProof="0"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r>
              <a:tr h="336037">
                <a:tc>
                  <a:txBody>
                    <a:bodyPr/>
                    <a:lstStyle/>
                    <a:p>
                      <a:pPr algn="l" fontAlgn="b"/>
                      <a:r>
                        <a:rPr lang="en-GB" sz="1400" b="0" i="0" u="none" strike="noStrike" noProof="0" dirty="0" smtClean="0">
                          <a:solidFill>
                            <a:srgbClr val="000000"/>
                          </a:solidFill>
                          <a:latin typeface="Calibri"/>
                        </a:rPr>
                        <a:t>Professional study programmes</a:t>
                      </a:r>
                      <a:endParaRPr lang="en-GB" sz="1400" b="0" i="0" u="none" strike="noStrike" noProof="0"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400" b="0" i="0" u="none" strike="noStrike" dirty="0" smtClean="0">
                          <a:solidFill>
                            <a:srgbClr val="002060"/>
                          </a:solidFill>
                          <a:latin typeface="Calibri"/>
                        </a:rPr>
                        <a:t>215</a:t>
                      </a:r>
                      <a:endParaRPr lang="hr-HR" sz="1400" b="0" i="0" u="none" strike="noStrike" dirty="0">
                        <a:solidFill>
                          <a:srgbClr val="00206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37">
                <a:tc>
                  <a:txBody>
                    <a:bodyPr/>
                    <a:lstStyle/>
                    <a:p>
                      <a:pPr algn="l" fontAlgn="b"/>
                      <a:r>
                        <a:rPr lang="en-GB" sz="1400" b="0" i="0" u="none" strike="noStrike" noProof="0" dirty="0" smtClean="0">
                          <a:solidFill>
                            <a:srgbClr val="000000"/>
                          </a:solidFill>
                          <a:latin typeface="Calibri"/>
                        </a:rPr>
                        <a:t>University study programmes</a:t>
                      </a:r>
                      <a:endParaRPr lang="en-GB" sz="1400" b="0" i="0" u="none" strike="noStrike" noProof="0"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400" b="0" i="0" u="none" strike="noStrike" dirty="0" smtClean="0">
                          <a:solidFill>
                            <a:srgbClr val="002060"/>
                          </a:solidFill>
                          <a:latin typeface="Calibri"/>
                        </a:rPr>
                        <a:t>1122</a:t>
                      </a:r>
                      <a:endParaRPr lang="hr-HR" sz="1400" b="0" i="0" u="none" strike="noStrike" dirty="0">
                        <a:solidFill>
                          <a:srgbClr val="00206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9305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hr-HR" smtClean="0">
                <a:solidFill>
                  <a:srgbClr val="C00000"/>
                </a:solidFill>
              </a:rPr>
              <a:t>Professional study programmes</a:t>
            </a:r>
          </a:p>
        </p:txBody>
      </p:sp>
      <p:graphicFrame>
        <p:nvGraphicFramePr>
          <p:cNvPr id="1026" name="Object 2"/>
          <p:cNvGraphicFramePr>
            <a:graphicFrameLocks noChangeAspect="1"/>
          </p:cNvGraphicFramePr>
          <p:nvPr>
            <p:extLst>
              <p:ext uri="{D42A27DB-BD31-4B8C-83A1-F6EECF244321}">
                <p14:modId xmlns:p14="http://schemas.microsoft.com/office/powerpoint/2010/main" val="2715307437"/>
              </p:ext>
            </p:extLst>
          </p:nvPr>
        </p:nvGraphicFramePr>
        <p:xfrm>
          <a:off x="1979613" y="4941888"/>
          <a:ext cx="4913312" cy="987425"/>
        </p:xfrm>
        <a:graphic>
          <a:graphicData uri="http://schemas.openxmlformats.org/presentationml/2006/ole">
            <mc:AlternateContent xmlns:mc="http://schemas.openxmlformats.org/markup-compatibility/2006">
              <mc:Choice xmlns:v="urn:schemas-microsoft-com:vml" Requires="v">
                <p:oleObj spid="_x0000_s3126" name="Worksheet" r:id="rId4" imgW="3838487" imgH="771609" progId="Excel.Sheet.8">
                  <p:embed/>
                </p:oleObj>
              </mc:Choice>
              <mc:Fallback>
                <p:oleObj name="Worksheet" r:id="rId4" imgW="3838487" imgH="771609" progId="Excel.Sheet.8">
                  <p:embed/>
                  <p:pic>
                    <p:nvPicPr>
                      <p:cNvPr id="0" name=""/>
                      <p:cNvPicPr>
                        <a:picLocks noChangeAspect="1" noChangeArrowheads="1"/>
                      </p:cNvPicPr>
                      <p:nvPr/>
                    </p:nvPicPr>
                    <p:blipFill>
                      <a:blip r:embed="rId5"/>
                      <a:srcRect/>
                      <a:stretch>
                        <a:fillRect/>
                      </a:stretch>
                    </p:blipFill>
                    <p:spPr bwMode="auto">
                      <a:xfrm>
                        <a:off x="1979613" y="4941888"/>
                        <a:ext cx="4913312"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4"/>
          <p:cNvGraphicFramePr>
            <a:graphicFrameLocks noGrp="1"/>
          </p:cNvGraphicFramePr>
          <p:nvPr>
            <p:ph idx="1"/>
          </p:nvPr>
        </p:nvGraphicFramePr>
        <p:xfrm>
          <a:off x="1691680" y="1556792"/>
          <a:ext cx="6552728" cy="33409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77880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hr-HR" smtClean="0">
                <a:solidFill>
                  <a:srgbClr val="C00000"/>
                </a:solidFill>
              </a:rPr>
              <a:t>University study programmes</a:t>
            </a:r>
          </a:p>
        </p:txBody>
      </p:sp>
      <p:graphicFrame>
        <p:nvGraphicFramePr>
          <p:cNvPr id="2050" name="Object 2"/>
          <p:cNvGraphicFramePr>
            <a:graphicFrameLocks noChangeAspect="1"/>
          </p:cNvGraphicFramePr>
          <p:nvPr>
            <p:extLst>
              <p:ext uri="{D42A27DB-BD31-4B8C-83A1-F6EECF244321}">
                <p14:modId xmlns:p14="http://schemas.microsoft.com/office/powerpoint/2010/main" val="1035832143"/>
              </p:ext>
            </p:extLst>
          </p:nvPr>
        </p:nvGraphicFramePr>
        <p:xfrm>
          <a:off x="2195513" y="4581525"/>
          <a:ext cx="4752975" cy="1662113"/>
        </p:xfrm>
        <a:graphic>
          <a:graphicData uri="http://schemas.openxmlformats.org/presentationml/2006/ole">
            <mc:AlternateContent xmlns:mc="http://schemas.openxmlformats.org/markup-compatibility/2006">
              <mc:Choice xmlns:v="urn:schemas-microsoft-com:vml" Requires="v">
                <p:oleObj spid="_x0000_s4150" name="Worksheet" r:id="rId4" imgW="3838487" imgH="1342952" progId="Excel.Sheet.8">
                  <p:embed/>
                </p:oleObj>
              </mc:Choice>
              <mc:Fallback>
                <p:oleObj name="Worksheet" r:id="rId4" imgW="3838487" imgH="1342952" progId="Excel.Sheet.8">
                  <p:embed/>
                  <p:pic>
                    <p:nvPicPr>
                      <p:cNvPr id="0" name=""/>
                      <p:cNvPicPr>
                        <a:picLocks noChangeAspect="1" noChangeArrowheads="1"/>
                      </p:cNvPicPr>
                      <p:nvPr/>
                    </p:nvPicPr>
                    <p:blipFill>
                      <a:blip r:embed="rId5"/>
                      <a:srcRect/>
                      <a:stretch>
                        <a:fillRect/>
                      </a:stretch>
                    </p:blipFill>
                    <p:spPr bwMode="auto">
                      <a:xfrm>
                        <a:off x="2195513" y="4581525"/>
                        <a:ext cx="4752975"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4"/>
          <p:cNvGraphicFramePr>
            <a:graphicFrameLocks noGrp="1"/>
          </p:cNvGraphicFramePr>
          <p:nvPr>
            <p:ph idx="1"/>
          </p:nvPr>
        </p:nvGraphicFramePr>
        <p:xfrm>
          <a:off x="2051720" y="1700808"/>
          <a:ext cx="5976664" cy="29089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60318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342900" lvl="0" indent="-342900">
              <a:spcBef>
                <a:spcPct val="20000"/>
              </a:spcBef>
              <a:defRPr/>
            </a:pPr>
            <a:r>
              <a:rPr lang="en-US" kern="0" dirty="0">
                <a:solidFill>
                  <a:schemeClr val="bg1"/>
                </a:solidFill>
                <a:latin typeface="Arial"/>
                <a:cs typeface="+mn-cs"/>
              </a:rPr>
              <a:t>The beginnings – 1990s </a:t>
            </a:r>
            <a:br>
              <a:rPr lang="en-US" kern="0" dirty="0">
                <a:solidFill>
                  <a:schemeClr val="bg1"/>
                </a:solidFill>
                <a:latin typeface="Arial"/>
                <a:cs typeface="+mn-cs"/>
              </a:rPr>
            </a:br>
            <a:endParaRPr lang="hr-HR" dirty="0">
              <a:solidFill>
                <a:schemeClr val="bg1"/>
              </a:solidFill>
            </a:endParaRPr>
          </a:p>
        </p:txBody>
      </p:sp>
      <p:sp>
        <p:nvSpPr>
          <p:cNvPr id="6" name="Title 1"/>
          <p:cNvSpPr>
            <a:spLocks noGrp="1"/>
          </p:cNvSpPr>
          <p:nvPr>
            <p:ph idx="1"/>
          </p:nvPr>
        </p:nvSpPr>
        <p:spPr/>
        <p:txBody>
          <a:bodyPr/>
          <a:lstStyle/>
          <a:p>
            <a:pPr marL="0" indent="0">
              <a:buNone/>
              <a:defRPr/>
            </a:pPr>
            <a:r>
              <a:rPr lang="en-US" sz="1200" dirty="0" smtClean="0">
                <a:solidFill>
                  <a:srgbClr val="000000"/>
                </a:solidFill>
                <a:latin typeface="Cambria"/>
              </a:rPr>
              <a:t/>
            </a:r>
            <a:br>
              <a:rPr lang="en-US" sz="1200" dirty="0" smtClean="0">
                <a:solidFill>
                  <a:srgbClr val="000000"/>
                </a:solidFill>
                <a:latin typeface="Cambria"/>
              </a:rPr>
            </a:br>
            <a:endParaRPr lang="en-US" kern="0" dirty="0">
              <a:solidFill>
                <a:srgbClr val="000000"/>
              </a:solidFill>
              <a:latin typeface="Arial"/>
            </a:endParaRPr>
          </a:p>
        </p:txBody>
      </p:sp>
      <p:sp>
        <p:nvSpPr>
          <p:cNvPr id="7" name="Content Placeholder 2"/>
          <p:cNvSpPr txBox="1">
            <a:spLocks/>
          </p:cNvSpPr>
          <p:nvPr/>
        </p:nvSpPr>
        <p:spPr bwMode="auto">
          <a:xfrm>
            <a:off x="457200" y="19933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000000"/>
                </a:solidFill>
                <a:latin typeface="Arial" charset="0"/>
                <a:cs typeface="Arial" charset="0"/>
              </a:rPr>
              <a:t>HE system inherited from Yugoslavia</a:t>
            </a:r>
          </a:p>
          <a:p>
            <a:r>
              <a:rPr lang="en-US" sz="2800" dirty="0" smtClean="0">
                <a:solidFill>
                  <a:srgbClr val="000000"/>
                </a:solidFill>
                <a:latin typeface="Arial" charset="0"/>
                <a:cs typeface="Arial" charset="0"/>
              </a:rPr>
              <a:t>First legislative changes in 1993 – establishment of private HEIs enabled</a:t>
            </a:r>
          </a:p>
          <a:p>
            <a:r>
              <a:rPr lang="en-US" sz="2800" dirty="0" smtClean="0">
                <a:solidFill>
                  <a:srgbClr val="000000"/>
                </a:solidFill>
                <a:latin typeface="Arial" charset="0"/>
                <a:cs typeface="Arial" charset="0"/>
              </a:rPr>
              <a:t>National Councils (Science and HE) set up – strategic and external QA role</a:t>
            </a:r>
          </a:p>
        </p:txBody>
      </p:sp>
    </p:spTree>
    <p:extLst>
      <p:ext uri="{BB962C8B-B14F-4D97-AF65-F5344CB8AC3E}">
        <p14:creationId xmlns:p14="http://schemas.microsoft.com/office/powerpoint/2010/main" val="1552241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0167" y="327819"/>
            <a:ext cx="7908338" cy="612218"/>
          </a:xfrm>
        </p:spPr>
        <p:txBody>
          <a:bodyPr/>
          <a:lstStyle/>
          <a:p>
            <a:r>
              <a:rPr lang="en-US" dirty="0" smtClean="0">
                <a:latin typeface="Arial" charset="0"/>
                <a:cs typeface="Arial" charset="0"/>
              </a:rPr>
              <a:t>Introduction of Bologna system in Croatia</a:t>
            </a:r>
          </a:p>
        </p:txBody>
      </p:sp>
      <p:sp>
        <p:nvSpPr>
          <p:cNvPr id="5" name="Content Placeholder 2"/>
          <p:cNvSpPr>
            <a:spLocks noGrp="1"/>
          </p:cNvSpPr>
          <p:nvPr>
            <p:ph idx="1"/>
          </p:nvPr>
        </p:nvSpPr>
        <p:spPr>
          <a:xfrm>
            <a:off x="218485" y="1429272"/>
            <a:ext cx="8779859" cy="4944726"/>
          </a:xfrm>
        </p:spPr>
        <p:txBody>
          <a:bodyPr/>
          <a:lstStyle/>
          <a:p>
            <a:r>
              <a:rPr lang="en-GB" sz="2800" dirty="0" smtClean="0">
                <a:latin typeface="Arial" charset="0"/>
                <a:cs typeface="Arial" charset="0"/>
              </a:rPr>
              <a:t>2001 Croatia signed the Bologna Declaration</a:t>
            </a:r>
          </a:p>
          <a:p>
            <a:r>
              <a:rPr lang="en-GB" sz="2800" dirty="0" smtClean="0">
                <a:latin typeface="Arial" charset="0"/>
                <a:cs typeface="Arial" charset="0"/>
              </a:rPr>
              <a:t>Impetus - wish to improve the education structure of the population, reform the system, and join the EU</a:t>
            </a:r>
          </a:p>
          <a:p>
            <a:r>
              <a:rPr lang="en-GB" sz="2800" dirty="0" smtClean="0">
                <a:latin typeface="Arial" charset="0"/>
                <a:cs typeface="Arial" charset="0"/>
              </a:rPr>
              <a:t>Mayor changes: binary system, three cycle system, ECTS </a:t>
            </a:r>
          </a:p>
          <a:p>
            <a:r>
              <a:rPr lang="en-GB" sz="2800" dirty="0" smtClean="0">
                <a:latin typeface="Arial" charset="0"/>
                <a:cs typeface="Arial" charset="0"/>
              </a:rPr>
              <a:t>National Councils tasked with external QA</a:t>
            </a:r>
          </a:p>
          <a:p>
            <a:r>
              <a:rPr lang="en-GB" sz="2800" dirty="0" smtClean="0">
                <a:latin typeface="Arial" charset="0"/>
                <a:cs typeface="Arial" charset="0"/>
              </a:rPr>
              <a:t>2005 – first Bologna generation of students enrolled</a:t>
            </a:r>
          </a:p>
        </p:txBody>
      </p:sp>
    </p:spTree>
    <p:extLst>
      <p:ext uri="{BB962C8B-B14F-4D97-AF65-F5344CB8AC3E}">
        <p14:creationId xmlns:p14="http://schemas.microsoft.com/office/powerpoint/2010/main" val="44730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09" y="327818"/>
            <a:ext cx="8643276" cy="67204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rPr>
              <a:t>Agency for Science and Higher Education - ASHE</a:t>
            </a:r>
          </a:p>
        </p:txBody>
      </p:sp>
      <p:sp>
        <p:nvSpPr>
          <p:cNvPr id="5" name="Content Placeholder 2"/>
          <p:cNvSpPr>
            <a:spLocks noGrp="1"/>
          </p:cNvSpPr>
          <p:nvPr>
            <p:ph idx="1"/>
          </p:nvPr>
        </p:nvSpPr>
        <p:spPr>
          <a:xfrm>
            <a:off x="218485" y="1352282"/>
            <a:ext cx="8779859" cy="4773881"/>
          </a:xfrm>
          <a:prstGeom prst="rect">
            <a:avLst/>
          </a:prstGeom>
        </p:spPr>
        <p:txBody>
          <a:bodyPr/>
          <a:lstStyle/>
          <a:p>
            <a:pPr defTabSz="914400" fontAlgn="auto">
              <a:spcBef>
                <a:spcPts val="0"/>
              </a:spcBef>
              <a:spcAft>
                <a:spcPts val="0"/>
              </a:spcAft>
              <a:buFont typeface="Arial" pitchFamily="34" charset="0"/>
              <a:buChar char="•"/>
            </a:pPr>
            <a:r>
              <a:rPr kumimoji="0" lang="en-GB" sz="2600" b="0" i="0" u="none" strike="noStrike" kern="0" cap="none" spc="0" normalizeH="0" baseline="0" noProof="0" dirty="0" smtClean="0">
                <a:ln>
                  <a:noFill/>
                </a:ln>
                <a:solidFill>
                  <a:sysClr val="windowText" lastClr="000000"/>
                </a:solidFill>
                <a:effectLst/>
                <a:uLnTx/>
                <a:uFillTx/>
              </a:rPr>
              <a:t>Established in 2005 </a:t>
            </a:r>
          </a:p>
          <a:p>
            <a:pPr defTabSz="914400" fontAlgn="auto">
              <a:spcBef>
                <a:spcPts val="0"/>
              </a:spcBef>
              <a:spcAft>
                <a:spcPts val="0"/>
              </a:spcAft>
            </a:pPr>
            <a:endParaRPr kumimoji="0" lang="en-GB" sz="1200" b="0" i="0" u="none" strike="noStrike" kern="0" cap="none" spc="0" normalizeH="0" baseline="0" noProof="0" dirty="0" smtClean="0">
              <a:ln>
                <a:noFill/>
              </a:ln>
              <a:solidFill>
                <a:sysClr val="windowText" lastClr="000000"/>
              </a:solidFill>
              <a:effectLst/>
              <a:uLnTx/>
              <a:uFillTx/>
            </a:endParaRPr>
          </a:p>
          <a:p>
            <a:pPr defTabSz="914400" fontAlgn="auto">
              <a:spcBef>
                <a:spcPts val="0"/>
              </a:spcBef>
              <a:spcAft>
                <a:spcPts val="0"/>
              </a:spcAft>
            </a:pPr>
            <a:r>
              <a:rPr kumimoji="0" lang="en-GB" sz="2600" b="0" i="0" u="none" strike="noStrike" kern="0" cap="none" spc="0" normalizeH="0" baseline="0" noProof="0" dirty="0" smtClean="0">
                <a:ln>
                  <a:noFill/>
                </a:ln>
                <a:solidFill>
                  <a:sysClr val="windowText" lastClr="000000"/>
                </a:solidFill>
                <a:effectLst/>
                <a:uLnTx/>
                <a:uFillTx/>
              </a:rPr>
              <a:t>2009 – redefinition of its role (Quality Assurance Act)  and strengthening of its independence</a:t>
            </a:r>
          </a:p>
          <a:p>
            <a:pPr defTabSz="914400" fontAlgn="auto">
              <a:spcBef>
                <a:spcPts val="0"/>
              </a:spcBef>
              <a:spcAft>
                <a:spcPts val="0"/>
              </a:spcAft>
            </a:pPr>
            <a:endParaRPr kumimoji="0" lang="en-GB" sz="1200" b="0" i="0" u="none" strike="noStrike" kern="0" cap="none" spc="0" normalizeH="0" baseline="0" noProof="0" dirty="0" smtClean="0">
              <a:ln>
                <a:noFill/>
              </a:ln>
              <a:solidFill>
                <a:sysClr val="windowText" lastClr="000000"/>
              </a:solidFill>
              <a:effectLst/>
              <a:uLnTx/>
              <a:uFillTx/>
            </a:endParaRPr>
          </a:p>
          <a:p>
            <a:pPr defTabSz="914400" fontAlgn="auto">
              <a:spcBef>
                <a:spcPts val="0"/>
              </a:spcBef>
              <a:spcAft>
                <a:spcPts val="0"/>
              </a:spcAft>
            </a:pPr>
            <a:r>
              <a:rPr lang="en-GB" sz="2600" dirty="0" smtClean="0"/>
              <a:t>Is a legal entity that autonomously and independently	     performs activities defined by Scientific Activity and Higher Education Act, Act on Recognition of Foreign Educational Qualifications and Act on Quality Assurance in Science and Higher Education</a:t>
            </a:r>
          </a:p>
          <a:p>
            <a:pPr defTabSz="914400" fontAlgn="auto">
              <a:spcBef>
                <a:spcPts val="0"/>
              </a:spcBef>
              <a:spcAft>
                <a:spcPts val="0"/>
              </a:spcAft>
            </a:pPr>
            <a:endParaRPr lang="en-GB" sz="1200" dirty="0" smtClean="0"/>
          </a:p>
          <a:p>
            <a:pPr defTabSz="914400" fontAlgn="auto">
              <a:spcBef>
                <a:spcPts val="0"/>
              </a:spcBef>
              <a:spcAft>
                <a:spcPts val="0"/>
              </a:spcAft>
            </a:pPr>
            <a:r>
              <a:rPr lang="en-GB" sz="2600" kern="0" dirty="0" smtClean="0">
                <a:solidFill>
                  <a:sysClr val="windowText" lastClr="000000"/>
                </a:solidFill>
              </a:rPr>
              <a:t>Unifies various activities related to the science and higher education system</a:t>
            </a:r>
          </a:p>
          <a:p>
            <a:pPr defTabSz="914400" fontAlgn="auto">
              <a:spcBef>
                <a:spcPts val="0"/>
              </a:spcBef>
              <a:spcAft>
                <a:spcPts val="0"/>
              </a:spcAft>
            </a:pPr>
            <a:endParaRPr kumimoji="0" lang="en-US" sz="2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518621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60814" cy="563562"/>
          </a:xfrm>
        </p:spPr>
        <p:txBody>
          <a:bodyPr/>
          <a:lstStyle/>
          <a:p>
            <a:pPr algn="ctr"/>
            <a:r>
              <a:rPr lang="en-GB" b="1" dirty="0" smtClean="0"/>
              <a:t>Organizational structure</a:t>
            </a:r>
            <a:r>
              <a:rPr lang="en-GB" dirty="0" smtClean="0"/>
              <a:t/>
            </a:r>
            <a:br>
              <a:rPr lang="en-GB" dirty="0" smtClean="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218" y="1181100"/>
            <a:ext cx="7956589"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180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733" y="1540370"/>
            <a:ext cx="8861611" cy="3963124"/>
          </a:xfrm>
        </p:spPr>
        <p:txBody>
          <a:bodyPr/>
          <a:lstStyle/>
          <a:p>
            <a:pPr marL="514350" indent="-514350">
              <a:buAutoNum type="arabicPeriod"/>
            </a:pPr>
            <a:r>
              <a:rPr lang="en-GB" sz="2800" dirty="0" smtClean="0">
                <a:solidFill>
                  <a:srgbClr val="B8141D"/>
                </a:solidFill>
              </a:rPr>
              <a:t>Quality Assurance Role</a:t>
            </a:r>
          </a:p>
          <a:p>
            <a:pPr marL="0" indent="0">
              <a:buNone/>
            </a:pPr>
            <a:r>
              <a:rPr lang="en-GB" sz="2800" dirty="0" smtClean="0"/>
              <a:t>2.  Collecting and analysing data on the systems of science and higher education</a:t>
            </a:r>
          </a:p>
          <a:p>
            <a:pPr marL="0" indent="0">
              <a:buNone/>
            </a:pPr>
            <a:r>
              <a:rPr lang="en-GB" sz="2800" dirty="0" smtClean="0"/>
              <a:t>3.  National ENIC/NARIC office</a:t>
            </a:r>
          </a:p>
          <a:p>
            <a:pPr marL="0" indent="0">
              <a:buNone/>
            </a:pPr>
            <a:r>
              <a:rPr lang="en-GB" sz="2800" dirty="0" smtClean="0"/>
              <a:t>4.  Central Applications Office</a:t>
            </a:r>
          </a:p>
          <a:p>
            <a:pPr marL="0" indent="0">
              <a:buNone/>
            </a:pPr>
            <a:r>
              <a:rPr lang="en-GB" sz="2800" dirty="0" smtClean="0"/>
              <a:t>5.  Support to work of various bodies</a:t>
            </a:r>
          </a:p>
          <a:p>
            <a:pPr marL="0" indent="0">
              <a:buNone/>
            </a:pPr>
            <a:r>
              <a:rPr lang="en-GB" sz="2800" dirty="0" smtClean="0"/>
              <a:t>6.  International cooperation</a:t>
            </a:r>
          </a:p>
          <a:p>
            <a:endParaRPr lang="en-US" sz="2800" dirty="0"/>
          </a:p>
          <a:p>
            <a:endParaRPr lang="hr-HR" sz="2800" dirty="0"/>
          </a:p>
          <a:p>
            <a:endParaRPr lang="hr-HR" sz="2800" dirty="0"/>
          </a:p>
          <a:p>
            <a:endParaRPr lang="hr-HR" sz="2800" dirty="0" smtClean="0"/>
          </a:p>
          <a:p>
            <a:endParaRPr lang="en-US" sz="2800" dirty="0"/>
          </a:p>
          <a:p>
            <a:endParaRPr lang="hr-HR" sz="2800" dirty="0"/>
          </a:p>
          <a:p>
            <a:endParaRPr lang="hr-HR" sz="2800" dirty="0"/>
          </a:p>
        </p:txBody>
      </p:sp>
      <p:sp>
        <p:nvSpPr>
          <p:cNvPr id="3" name="Title 2"/>
          <p:cNvSpPr>
            <a:spLocks noGrp="1"/>
          </p:cNvSpPr>
          <p:nvPr>
            <p:ph type="title"/>
          </p:nvPr>
        </p:nvSpPr>
        <p:spPr>
          <a:xfrm>
            <a:off x="210167" y="327819"/>
            <a:ext cx="7779287" cy="563562"/>
          </a:xfrm>
        </p:spPr>
        <p:txBody>
          <a:bodyPr/>
          <a:lstStyle/>
          <a:p>
            <a:pPr algn="ctr"/>
            <a:r>
              <a:rPr lang="en-GB" dirty="0" smtClean="0"/>
              <a:t>Activities</a:t>
            </a:r>
            <a:endParaRPr lang="en-GB" dirty="0"/>
          </a:p>
        </p:txBody>
      </p:sp>
    </p:spTree>
    <p:extLst>
      <p:ext uri="{BB962C8B-B14F-4D97-AF65-F5344CB8AC3E}">
        <p14:creationId xmlns:p14="http://schemas.microsoft.com/office/powerpoint/2010/main" val="2473489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779287" cy="563562"/>
          </a:xfrm>
        </p:spPr>
        <p:txBody>
          <a:bodyPr/>
          <a:lstStyle/>
          <a:p>
            <a:pPr algn="ctr"/>
            <a:r>
              <a:rPr lang="hr-HR" dirty="0" smtClean="0"/>
              <a:t>QA role</a:t>
            </a:r>
            <a:endParaRPr lang="hr-HR" dirty="0"/>
          </a:p>
        </p:txBody>
      </p:sp>
      <p:sp>
        <p:nvSpPr>
          <p:cNvPr id="4" name="Rectangle 3"/>
          <p:cNvSpPr/>
          <p:nvPr/>
        </p:nvSpPr>
        <p:spPr>
          <a:xfrm>
            <a:off x="925350" y="2173470"/>
            <a:ext cx="3528392" cy="432048"/>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000000"/>
                </a:solidFill>
                <a:effectLst/>
                <a:uLnTx/>
                <a:uFillTx/>
                <a:latin typeface="Arial"/>
                <a:ea typeface="+mn-ea"/>
                <a:cs typeface="+mn-cs"/>
              </a:rPr>
              <a:t>Initial accreditation</a:t>
            </a:r>
            <a:endParaRPr kumimoji="0" lang="en-GB" sz="2400" b="0" i="0" u="none" strike="noStrike" kern="0" cap="none" spc="0" normalizeH="0" baseline="0" dirty="0">
              <a:ln>
                <a:noFill/>
              </a:ln>
              <a:solidFill>
                <a:srgbClr val="000000"/>
              </a:solidFill>
              <a:effectLst/>
              <a:uLnTx/>
              <a:uFillTx/>
              <a:latin typeface="Arial"/>
              <a:ea typeface="+mn-ea"/>
              <a:cs typeface="+mn-cs"/>
            </a:endParaRPr>
          </a:p>
        </p:txBody>
      </p:sp>
      <p:sp>
        <p:nvSpPr>
          <p:cNvPr id="5" name="Rectangle 4"/>
          <p:cNvSpPr/>
          <p:nvPr/>
        </p:nvSpPr>
        <p:spPr>
          <a:xfrm>
            <a:off x="1619672" y="2894242"/>
            <a:ext cx="3528392" cy="432048"/>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000000"/>
                </a:solidFill>
                <a:effectLst/>
                <a:uLnTx/>
                <a:uFillTx/>
                <a:latin typeface="Arial"/>
                <a:ea typeface="+mn-ea"/>
                <a:cs typeface="+mn-cs"/>
              </a:rPr>
              <a:t>Re-accreditation</a:t>
            </a:r>
            <a:endParaRPr kumimoji="0" lang="en-GB" sz="2400" b="0" i="0" u="none" strike="noStrike" kern="0" cap="none" spc="0" normalizeH="0" baseline="0" dirty="0">
              <a:ln>
                <a:noFill/>
              </a:ln>
              <a:solidFill>
                <a:srgbClr val="000000"/>
              </a:solidFill>
              <a:effectLst/>
              <a:uLnTx/>
              <a:uFillTx/>
              <a:latin typeface="Arial"/>
              <a:ea typeface="+mn-ea"/>
              <a:cs typeface="+mn-cs"/>
            </a:endParaRPr>
          </a:p>
        </p:txBody>
      </p:sp>
      <p:sp>
        <p:nvSpPr>
          <p:cNvPr id="6" name="Rectangle 5"/>
          <p:cNvSpPr/>
          <p:nvPr/>
        </p:nvSpPr>
        <p:spPr>
          <a:xfrm>
            <a:off x="2411760" y="3542314"/>
            <a:ext cx="3528392" cy="432048"/>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000000"/>
                </a:solidFill>
                <a:effectLst/>
                <a:uLnTx/>
                <a:uFillTx/>
                <a:latin typeface="Arial"/>
                <a:ea typeface="+mn-ea"/>
                <a:cs typeface="+mn-cs"/>
              </a:rPr>
              <a:t>Thematic evaluation</a:t>
            </a:r>
            <a:endParaRPr kumimoji="0" lang="en-GB" sz="2400" b="0" i="0" u="none" strike="noStrike" kern="0" cap="none" spc="0" normalizeH="0" baseline="0" dirty="0">
              <a:ln>
                <a:noFill/>
              </a:ln>
              <a:solidFill>
                <a:srgbClr val="000000"/>
              </a:solidFill>
              <a:effectLst/>
              <a:uLnTx/>
              <a:uFillTx/>
              <a:latin typeface="Arial"/>
              <a:ea typeface="+mn-ea"/>
              <a:cs typeface="+mn-cs"/>
            </a:endParaRPr>
          </a:p>
        </p:txBody>
      </p:sp>
      <p:sp>
        <p:nvSpPr>
          <p:cNvPr id="7" name="Rectangle 6"/>
          <p:cNvSpPr/>
          <p:nvPr/>
        </p:nvSpPr>
        <p:spPr>
          <a:xfrm>
            <a:off x="3275856" y="4216024"/>
            <a:ext cx="3528392" cy="432048"/>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000000"/>
                </a:solidFill>
                <a:effectLst/>
                <a:uLnTx/>
                <a:uFillTx/>
                <a:latin typeface="Arial"/>
                <a:ea typeface="+mn-ea"/>
                <a:cs typeface="+mn-cs"/>
              </a:rPr>
              <a:t>Audit</a:t>
            </a:r>
            <a:endParaRPr kumimoji="0" lang="en-GB" sz="2400" b="0" i="0" u="none" strike="noStrike" kern="0" cap="none" spc="0" normalizeH="0" baseline="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8156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813371" cy="563562"/>
          </a:xfrm>
        </p:spPr>
        <p:txBody>
          <a:bodyPr/>
          <a:lstStyle/>
          <a:p>
            <a:pPr marL="342900" lvl="0" indent="-342900">
              <a:spcBef>
                <a:spcPct val="20000"/>
              </a:spcBef>
              <a:defRPr/>
            </a:pPr>
            <a:r>
              <a:rPr lang="en-US" b="1" dirty="0" smtClean="0"/>
              <a:t>Overview</a:t>
            </a:r>
            <a:endParaRPr lang="hr-HR" dirty="0">
              <a:solidFill>
                <a:schemeClr val="bg1"/>
              </a:solidFill>
            </a:endParaRPr>
          </a:p>
        </p:txBody>
      </p:sp>
      <p:sp>
        <p:nvSpPr>
          <p:cNvPr id="6" name="Title 1"/>
          <p:cNvSpPr>
            <a:spLocks noGrp="1"/>
          </p:cNvSpPr>
          <p:nvPr>
            <p:ph idx="1"/>
          </p:nvPr>
        </p:nvSpPr>
        <p:spPr/>
        <p:txBody>
          <a:bodyPr/>
          <a:lstStyle/>
          <a:p>
            <a:pPr marL="0" indent="0">
              <a:buNone/>
              <a:defRPr/>
            </a:pPr>
            <a:r>
              <a:rPr lang="en-US" sz="1200" dirty="0" smtClean="0">
                <a:solidFill>
                  <a:srgbClr val="000000"/>
                </a:solidFill>
                <a:latin typeface="Cambria"/>
              </a:rPr>
              <a:t/>
            </a:r>
            <a:br>
              <a:rPr lang="en-US" sz="1200" dirty="0" smtClean="0">
                <a:solidFill>
                  <a:srgbClr val="000000"/>
                </a:solidFill>
                <a:latin typeface="Cambria"/>
              </a:rPr>
            </a:br>
            <a:endParaRPr lang="en-US" kern="0" dirty="0">
              <a:solidFill>
                <a:srgbClr val="000000"/>
              </a:solidFill>
              <a:latin typeface="Arial"/>
            </a:endParaRPr>
          </a:p>
        </p:txBody>
      </p:sp>
      <p:sp>
        <p:nvSpPr>
          <p:cNvPr id="7" name="Content Placeholder 2"/>
          <p:cNvSpPr txBox="1">
            <a:spLocks/>
          </p:cNvSpPr>
          <p:nvPr/>
        </p:nvSpPr>
        <p:spPr bwMode="auto">
          <a:xfrm>
            <a:off x="457200" y="19933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solidFill>
                <a:srgbClr val="000000"/>
              </a:solidFill>
              <a:latin typeface="Arial" charset="0"/>
              <a:cs typeface="Arial" charset="0"/>
            </a:endParaRPr>
          </a:p>
        </p:txBody>
      </p:sp>
      <p:sp>
        <p:nvSpPr>
          <p:cNvPr id="5" name="Rectangle 4"/>
          <p:cNvSpPr/>
          <p:nvPr/>
        </p:nvSpPr>
        <p:spPr>
          <a:xfrm>
            <a:off x="540913" y="1468192"/>
            <a:ext cx="8783391" cy="2708434"/>
          </a:xfrm>
          <a:prstGeom prst="rect">
            <a:avLst/>
          </a:prstGeom>
        </p:spPr>
        <p:txBody>
          <a:bodyPr wrap="square">
            <a:spAutoFit/>
          </a:bodyPr>
          <a:lstStyle/>
          <a:p>
            <a:pPr>
              <a:buFont typeface="Arial" pitchFamily="34" charset="0"/>
              <a:buChar char="•"/>
            </a:pPr>
            <a:r>
              <a:rPr lang="hr-HR" sz="2800" dirty="0" smtClean="0">
                <a:solidFill>
                  <a:srgbClr val="000000"/>
                </a:solidFill>
              </a:rPr>
              <a:t> </a:t>
            </a:r>
            <a:r>
              <a:rPr lang="en-GB" sz="2800" dirty="0" smtClean="0">
                <a:solidFill>
                  <a:srgbClr val="000000"/>
                </a:solidFill>
              </a:rPr>
              <a:t>The context of Higher Education &amp; Science </a:t>
            </a:r>
          </a:p>
          <a:p>
            <a:r>
              <a:rPr lang="en-GB" sz="2800" dirty="0" smtClean="0">
                <a:solidFill>
                  <a:srgbClr val="000000"/>
                </a:solidFill>
              </a:rPr>
              <a:t>  in Croatia</a:t>
            </a:r>
          </a:p>
          <a:p>
            <a:endParaRPr lang="en-GB" sz="1000" dirty="0" smtClean="0">
              <a:solidFill>
                <a:srgbClr val="000000"/>
              </a:solidFill>
            </a:endParaRPr>
          </a:p>
          <a:p>
            <a:pPr>
              <a:buFont typeface="Arial" pitchFamily="34" charset="0"/>
              <a:buChar char="•"/>
            </a:pPr>
            <a:r>
              <a:rPr lang="hr-HR" sz="2800" dirty="0" smtClean="0">
                <a:solidFill>
                  <a:srgbClr val="000000"/>
                </a:solidFill>
              </a:rPr>
              <a:t> </a:t>
            </a:r>
            <a:r>
              <a:rPr lang="en-GB" sz="2800" dirty="0" smtClean="0">
                <a:solidFill>
                  <a:srgbClr val="000000"/>
                </a:solidFill>
              </a:rPr>
              <a:t>ASHE </a:t>
            </a:r>
          </a:p>
          <a:p>
            <a:endParaRPr lang="en-GB" sz="1000" dirty="0" smtClean="0">
              <a:solidFill>
                <a:srgbClr val="000000"/>
              </a:solidFill>
            </a:endParaRPr>
          </a:p>
          <a:p>
            <a:pPr>
              <a:buFont typeface="Arial" pitchFamily="34" charset="0"/>
              <a:buChar char="•"/>
            </a:pPr>
            <a:r>
              <a:rPr lang="hr-HR" sz="2800" dirty="0" smtClean="0">
                <a:solidFill>
                  <a:srgbClr val="000000"/>
                </a:solidFill>
              </a:rPr>
              <a:t> </a:t>
            </a:r>
            <a:r>
              <a:rPr lang="en-GB" sz="2800" dirty="0" smtClean="0">
                <a:solidFill>
                  <a:srgbClr val="000000"/>
                </a:solidFill>
              </a:rPr>
              <a:t>Re-accreditation</a:t>
            </a:r>
          </a:p>
          <a:p>
            <a:endParaRPr lang="en-GB" sz="1000" dirty="0" smtClean="0">
              <a:solidFill>
                <a:srgbClr val="000000"/>
              </a:solidFill>
            </a:endParaRPr>
          </a:p>
          <a:p>
            <a:pPr>
              <a:buFont typeface="Arial" pitchFamily="34" charset="0"/>
              <a:buChar char="•"/>
            </a:pPr>
            <a:r>
              <a:rPr lang="hr-HR" sz="2800" dirty="0" smtClean="0">
                <a:solidFill>
                  <a:srgbClr val="000000"/>
                </a:solidFill>
              </a:rPr>
              <a:t> </a:t>
            </a:r>
            <a:r>
              <a:rPr lang="en-GB" sz="2800" dirty="0" smtClean="0">
                <a:solidFill>
                  <a:srgbClr val="000000"/>
                </a:solidFill>
              </a:rPr>
              <a:t>Challenges</a:t>
            </a:r>
          </a:p>
        </p:txBody>
      </p:sp>
    </p:spTree>
    <p:extLst>
      <p:ext uri="{BB962C8B-B14F-4D97-AF65-F5344CB8AC3E}">
        <p14:creationId xmlns:p14="http://schemas.microsoft.com/office/powerpoint/2010/main" val="155224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70050" cy="563562"/>
          </a:xfrm>
        </p:spPr>
        <p:txBody>
          <a:bodyPr/>
          <a:lstStyle/>
          <a:p>
            <a:pPr algn="ctr"/>
            <a:r>
              <a:rPr lang="en-GB" dirty="0" smtClean="0"/>
              <a:t>Initial accreditation</a:t>
            </a:r>
            <a:endParaRPr lang="en-GB" dirty="0"/>
          </a:p>
        </p:txBody>
      </p:sp>
      <p:sp>
        <p:nvSpPr>
          <p:cNvPr id="6" name="Content Placeholder 2"/>
          <p:cNvSpPr txBox="1">
            <a:spLocks/>
          </p:cNvSpPr>
          <p:nvPr/>
        </p:nvSpPr>
        <p:spPr bwMode="auto">
          <a:xfrm>
            <a:off x="388832" y="1916675"/>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en-GB" sz="2400" b="0" i="0" u="none" strike="noStrike" kern="0" cap="none" spc="0" normalizeH="0" baseline="0" dirty="0" smtClean="0">
              <a:ln>
                <a:noFill/>
              </a:ln>
              <a:solidFill>
                <a:srgbClr val="000000"/>
              </a:solidFill>
              <a:effectLst/>
              <a:uLnTx/>
              <a:uFillTx/>
              <a:latin typeface="Arial" charset="0"/>
            </a:endParaRPr>
          </a:p>
          <a:p>
            <a:pPr lvl="0" defTabSz="914400" eaLnBrk="1" fontAlgn="auto" hangingPunct="1">
              <a:spcBef>
                <a:spcPct val="20000"/>
              </a:spcBef>
              <a:spcAft>
                <a:spcPts val="0"/>
              </a:spcAft>
              <a:buFont typeface="Wingdings" pitchFamily="2" charset="2"/>
              <a:buChar char="§"/>
              <a:defRPr/>
            </a:pPr>
            <a:r>
              <a:rPr lang="en-GB" sz="2400" kern="0" dirty="0" smtClean="0">
                <a:solidFill>
                  <a:srgbClr val="000000"/>
                </a:solidFill>
              </a:rPr>
              <a:t>New HEIs and/or new study programs</a:t>
            </a:r>
          </a:p>
          <a:p>
            <a:pPr marL="0" marR="0" lvl="0" indent="0" defTabSz="914400" eaLnBrk="1" fontAlgn="auto" latinLnBrk="0" hangingPunct="1">
              <a:lnSpc>
                <a:spcPct val="100000"/>
              </a:lnSpc>
              <a:spcBef>
                <a:spcPct val="20000"/>
              </a:spcBef>
              <a:spcAft>
                <a:spcPts val="0"/>
              </a:spcAft>
              <a:buClrTx/>
              <a:buSzTx/>
              <a:buFontTx/>
              <a:buNone/>
              <a:tabLst/>
              <a:defRPr/>
            </a:pPr>
            <a:endParaRPr lang="en-GB" sz="2400" kern="0" dirty="0" smtClean="0">
              <a:solidFill>
                <a:srgbClr val="000000"/>
              </a:solidFill>
            </a:endParaRPr>
          </a:p>
          <a:p>
            <a:pPr lvl="0" defTabSz="914400" eaLnBrk="1" fontAlgn="auto" hangingPunct="1">
              <a:spcBef>
                <a:spcPct val="20000"/>
              </a:spcBef>
              <a:spcAft>
                <a:spcPts val="0"/>
              </a:spcAft>
              <a:buFont typeface="Wingdings" pitchFamily="2" charset="2"/>
              <a:buChar char="§"/>
              <a:defRPr/>
            </a:pPr>
            <a:r>
              <a:rPr lang="en-GB" sz="2400" kern="0" dirty="0" smtClean="0">
                <a:solidFill>
                  <a:srgbClr val="000000"/>
                </a:solidFill>
              </a:rPr>
              <a:t>New scientific organizations established and/or financed by state</a:t>
            </a:r>
          </a:p>
          <a:p>
            <a:pPr lvl="0" defTabSz="914400" eaLnBrk="1" fontAlgn="auto" hangingPunct="1">
              <a:spcBef>
                <a:spcPct val="20000"/>
              </a:spcBef>
              <a:spcAft>
                <a:spcPts val="0"/>
              </a:spcAft>
              <a:buFont typeface="Wingdings" pitchFamily="2" charset="2"/>
              <a:buChar char="§"/>
              <a:defRPr/>
            </a:pPr>
            <a:endParaRPr lang="en-GB" sz="2400" kern="0" dirty="0" smtClean="0">
              <a:solidFill>
                <a:srgbClr val="000000"/>
              </a:solidFill>
            </a:endParaRPr>
          </a:p>
          <a:p>
            <a:pPr lvl="0" defTabSz="914400" eaLnBrk="1" fontAlgn="auto" hangingPunct="1">
              <a:spcBef>
                <a:spcPct val="20000"/>
              </a:spcBef>
              <a:spcAft>
                <a:spcPts val="0"/>
              </a:spcAft>
              <a:buFont typeface="Wingdings" pitchFamily="2" charset="2"/>
              <a:buChar char="§"/>
              <a:defRPr/>
            </a:pPr>
            <a:r>
              <a:rPr lang="en-GB" sz="2400" kern="0" dirty="0" smtClean="0">
                <a:solidFill>
                  <a:srgbClr val="000000"/>
                </a:solidFill>
              </a:rPr>
              <a:t>Fulfilment of </a:t>
            </a:r>
            <a:r>
              <a:rPr lang="en-GB" sz="2400" b="1" u="sng" kern="0" dirty="0" smtClean="0">
                <a:solidFill>
                  <a:srgbClr val="000000"/>
                </a:solidFill>
              </a:rPr>
              <a:t>minimum criteria</a:t>
            </a:r>
            <a:r>
              <a:rPr lang="en-GB" sz="2400" b="1" kern="0" dirty="0" smtClean="0">
                <a:solidFill>
                  <a:srgbClr val="000000"/>
                </a:solidFill>
              </a:rPr>
              <a:t> </a:t>
            </a:r>
            <a:r>
              <a:rPr lang="en-GB" sz="2400" kern="0" dirty="0" smtClean="0">
                <a:solidFill>
                  <a:srgbClr val="000000"/>
                </a:solidFill>
              </a:rPr>
              <a:t>is checked </a:t>
            </a: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val="184273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779287" cy="563562"/>
          </a:xfrm>
        </p:spPr>
        <p:txBody>
          <a:bodyPr/>
          <a:lstStyle/>
          <a:p>
            <a:pPr algn="ctr"/>
            <a:r>
              <a:rPr lang="en-GB" dirty="0" smtClean="0"/>
              <a:t>Re-accreditation</a:t>
            </a:r>
            <a:endParaRPr lang="en-GB" dirty="0"/>
          </a:p>
        </p:txBody>
      </p:sp>
      <p:sp>
        <p:nvSpPr>
          <p:cNvPr id="6" name="Content Placeholder 2"/>
          <p:cNvSpPr txBox="1">
            <a:spLocks/>
          </p:cNvSpPr>
          <p:nvPr/>
        </p:nvSpPr>
        <p:spPr bwMode="auto">
          <a:xfrm>
            <a:off x="367469" y="2055050"/>
            <a:ext cx="8319331" cy="23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0" cap="none" spc="0" normalizeH="0" baseline="0" noProof="0" dirty="0" smtClean="0">
                <a:ln>
                  <a:noFill/>
                </a:ln>
                <a:solidFill>
                  <a:srgbClr val="000000"/>
                </a:solidFill>
                <a:effectLst/>
                <a:uLnTx/>
                <a:uFillTx/>
                <a:latin typeface="Arial" charset="0"/>
              </a:rPr>
              <a:t>5–year cycles</a:t>
            </a:r>
          </a:p>
          <a:p>
            <a:pPr marL="342900" marR="0" lvl="0" indent="-342900" defTabSz="914400" eaLnBrk="1" fontAlgn="auto" latinLnBrk="0" hangingPunct="1">
              <a:lnSpc>
                <a:spcPct val="100000"/>
              </a:lnSpc>
              <a:spcBef>
                <a:spcPct val="20000"/>
              </a:spcBef>
              <a:spcAft>
                <a:spcPts val="0"/>
              </a:spcAft>
              <a:buClrTx/>
              <a:buSzTx/>
              <a:buFont typeface="Wingdings" pitchFamily="2" charset="2"/>
              <a:buNone/>
              <a:tabLst/>
              <a:defRPr/>
            </a:pPr>
            <a:endParaRPr kumimoji="0" lang="en-GB"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0" cap="none" spc="0" normalizeH="0" baseline="0" noProof="0" dirty="0" smtClean="0">
                <a:ln>
                  <a:noFill/>
                </a:ln>
                <a:solidFill>
                  <a:srgbClr val="000000"/>
                </a:solidFill>
                <a:effectLst/>
                <a:uLnTx/>
                <a:uFillTx/>
                <a:latin typeface="Arial" charset="0"/>
              </a:rPr>
              <a:t>All public and private HEIs by 2015/2016</a:t>
            </a: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lang="en-GB" sz="2400" kern="0" dirty="0" smtClean="0">
              <a:solidFill>
                <a:srgbClr val="000000"/>
              </a:solidFill>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0" cap="none" spc="0" normalizeH="0" baseline="0" noProof="0" dirty="0" smtClean="0">
                <a:ln>
                  <a:noFill/>
                </a:ln>
                <a:solidFill>
                  <a:srgbClr val="000000"/>
                </a:solidFill>
                <a:effectLst/>
                <a:uLnTx/>
                <a:uFillTx/>
                <a:latin typeface="Arial" charset="0"/>
              </a:rPr>
              <a:t>All scientific organizations established and/or financed by the state by 2015/2016</a:t>
            </a: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val="2695288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779287" cy="563562"/>
          </a:xfrm>
        </p:spPr>
        <p:txBody>
          <a:bodyPr/>
          <a:lstStyle/>
          <a:p>
            <a:pPr algn="ctr"/>
            <a:r>
              <a:rPr lang="en-GB" dirty="0" smtClean="0"/>
              <a:t>Re-accreditation of HEIs</a:t>
            </a:r>
            <a:endParaRPr lang="en-GB" dirty="0"/>
          </a:p>
        </p:txBody>
      </p:sp>
      <p:sp>
        <p:nvSpPr>
          <p:cNvPr id="5" name="Rectangle 4"/>
          <p:cNvSpPr/>
          <p:nvPr/>
        </p:nvSpPr>
        <p:spPr>
          <a:xfrm>
            <a:off x="367469" y="1836231"/>
            <a:ext cx="8372201" cy="3342453"/>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tabLst/>
              <a:defRPr/>
            </a:pPr>
            <a:r>
              <a:rPr kumimoji="0" lang="en-GB" sz="2400" b="0" i="0" u="sng" strike="noStrike" kern="0" cap="none" spc="0" normalizeH="0" baseline="0" dirty="0" smtClean="0">
                <a:ln>
                  <a:noFill/>
                </a:ln>
                <a:solidFill>
                  <a:srgbClr val="000000"/>
                </a:solidFill>
                <a:effectLst/>
                <a:uLnTx/>
                <a:uFillTx/>
                <a:ea typeface="+mn-ea"/>
              </a:rPr>
              <a:t>All HEIs by 2015/2016</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2400" b="0" i="0" u="none" strike="noStrike" kern="0" cap="none" spc="0" normalizeH="0" baseline="0" dirty="0" smtClean="0">
              <a:ln>
                <a:noFill/>
              </a:ln>
              <a:solidFill>
                <a:srgbClr val="000000"/>
              </a:solidFill>
              <a:effectLst/>
              <a:uLnTx/>
              <a:uFillTx/>
              <a:ea typeface="+mn-ea"/>
            </a:endParaRPr>
          </a:p>
          <a:p>
            <a:pPr marL="0" marR="0" lvl="0" indent="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0" cap="none" spc="0" normalizeH="0" baseline="0" dirty="0" smtClean="0">
                <a:ln>
                  <a:noFill/>
                </a:ln>
                <a:solidFill>
                  <a:srgbClr val="000000"/>
                </a:solidFill>
                <a:effectLst/>
                <a:uLnTx/>
                <a:uFillTx/>
                <a:ea typeface="+mn-ea"/>
              </a:rPr>
              <a:t>2010/2011</a:t>
            </a:r>
            <a:r>
              <a:rPr kumimoji="0" lang="hr-HR" sz="2400" b="0" i="0" u="none" strike="noStrike" kern="0" cap="none" spc="0" normalizeH="0" baseline="0" dirty="0" smtClean="0">
                <a:ln>
                  <a:noFill/>
                </a:ln>
                <a:solidFill>
                  <a:srgbClr val="000000"/>
                </a:solidFill>
                <a:effectLst/>
                <a:uLnTx/>
                <a:uFillTx/>
                <a:ea typeface="+mn-ea"/>
              </a:rPr>
              <a:t>:</a:t>
            </a:r>
            <a:r>
              <a:rPr kumimoji="0" lang="en-GB" sz="2400" b="0" i="0" u="none" strike="noStrike" kern="0" cap="none" spc="0" normalizeH="0" baseline="0" dirty="0" smtClean="0">
                <a:ln>
                  <a:noFill/>
                </a:ln>
                <a:solidFill>
                  <a:srgbClr val="000000"/>
                </a:solidFill>
                <a:effectLst/>
                <a:uLnTx/>
                <a:uFillTx/>
                <a:ea typeface="+mn-ea"/>
              </a:rPr>
              <a:t> re-accreditation of </a:t>
            </a:r>
            <a:r>
              <a:rPr kumimoji="0" lang="en-GB" sz="2400" b="1" i="0" u="none" strike="noStrike" kern="0" cap="none" spc="0" normalizeH="0" baseline="0" dirty="0" smtClean="0">
                <a:ln>
                  <a:noFill/>
                </a:ln>
                <a:solidFill>
                  <a:srgbClr val="000000"/>
                </a:solidFill>
                <a:effectLst/>
                <a:uLnTx/>
                <a:uFillTx/>
                <a:ea typeface="+mn-ea"/>
              </a:rPr>
              <a:t>20</a:t>
            </a:r>
            <a:r>
              <a:rPr kumimoji="0" lang="en-GB" sz="2400" b="0" i="0" u="none" strike="noStrike" kern="0" cap="none" spc="0" normalizeH="0" baseline="0" dirty="0" smtClean="0">
                <a:ln>
                  <a:noFill/>
                </a:ln>
                <a:solidFill>
                  <a:srgbClr val="000000"/>
                </a:solidFill>
                <a:effectLst/>
                <a:uLnTx/>
                <a:uFillTx/>
                <a:ea typeface="+mn-ea"/>
              </a:rPr>
              <a:t> HEIs in the field of economics and business</a:t>
            </a:r>
          </a:p>
          <a:p>
            <a:pPr marL="0" marR="0" lvl="0" indent="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0" cap="none" spc="0" normalizeH="0" baseline="0" dirty="0" smtClean="0">
                <a:ln>
                  <a:noFill/>
                </a:ln>
                <a:solidFill>
                  <a:srgbClr val="000000"/>
                </a:solidFill>
                <a:effectLst/>
                <a:uLnTx/>
                <a:uFillTx/>
                <a:ea typeface="+mn-ea"/>
              </a:rPr>
              <a:t>2011/2012</a:t>
            </a:r>
            <a:r>
              <a:rPr kumimoji="0" lang="hr-HR" sz="2400" b="0" i="0" u="none" strike="noStrike" kern="0" cap="none" spc="0" normalizeH="0" baseline="0" dirty="0" smtClean="0">
                <a:ln>
                  <a:noFill/>
                </a:ln>
                <a:solidFill>
                  <a:srgbClr val="000000"/>
                </a:solidFill>
                <a:effectLst/>
                <a:uLnTx/>
                <a:uFillTx/>
                <a:ea typeface="+mn-ea"/>
              </a:rPr>
              <a:t>:</a:t>
            </a:r>
            <a:r>
              <a:rPr kumimoji="0" lang="en-GB" sz="2400" b="0" i="0" u="none" strike="noStrike" kern="0" cap="none" spc="0" normalizeH="0" baseline="0" dirty="0" smtClean="0">
                <a:ln>
                  <a:noFill/>
                </a:ln>
                <a:solidFill>
                  <a:srgbClr val="000000"/>
                </a:solidFill>
                <a:effectLst/>
                <a:uLnTx/>
                <a:uFillTx/>
                <a:ea typeface="+mn-ea"/>
              </a:rPr>
              <a:t> re-accreditation of</a:t>
            </a:r>
            <a:r>
              <a:rPr kumimoji="0" lang="en-GB" sz="2400" b="1" i="0" u="none" strike="noStrike" kern="0" cap="none" spc="0" normalizeH="0" baseline="0" dirty="0" smtClean="0">
                <a:ln>
                  <a:noFill/>
                </a:ln>
                <a:solidFill>
                  <a:srgbClr val="000000"/>
                </a:solidFill>
                <a:effectLst/>
                <a:uLnTx/>
                <a:uFillTx/>
                <a:ea typeface="+mn-ea"/>
              </a:rPr>
              <a:t> 32 </a:t>
            </a:r>
            <a:r>
              <a:rPr kumimoji="0" lang="en-GB" sz="2400" b="0" i="0" u="none" strike="noStrike" kern="0" cap="none" spc="0" normalizeH="0" baseline="0" dirty="0" smtClean="0">
                <a:ln>
                  <a:noFill/>
                </a:ln>
                <a:solidFill>
                  <a:srgbClr val="000000"/>
                </a:solidFill>
                <a:effectLst/>
                <a:uLnTx/>
                <a:uFillTx/>
                <a:ea typeface="+mn-ea"/>
              </a:rPr>
              <a:t>HEIs in the technical sciences</a:t>
            </a:r>
          </a:p>
          <a:p>
            <a:pPr marL="0" marR="0" lvl="0" indent="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en-GB" sz="2400" b="0" i="0" u="none" strike="noStrike" kern="0" cap="none" spc="0" normalizeH="0" baseline="0" dirty="0" smtClean="0">
                <a:ln>
                  <a:noFill/>
                </a:ln>
                <a:solidFill>
                  <a:srgbClr val="000000"/>
                </a:solidFill>
                <a:effectLst/>
                <a:uLnTx/>
                <a:uFillTx/>
                <a:ea typeface="+mn-ea"/>
              </a:rPr>
              <a:t>2012/2013</a:t>
            </a:r>
            <a:r>
              <a:rPr kumimoji="0" lang="hr-HR" sz="2400" b="0" i="0" u="none" strike="noStrike" kern="0" cap="none" spc="0" normalizeH="0" baseline="0" dirty="0" smtClean="0">
                <a:ln>
                  <a:noFill/>
                </a:ln>
                <a:solidFill>
                  <a:srgbClr val="000000"/>
                </a:solidFill>
                <a:effectLst/>
                <a:uLnTx/>
                <a:uFillTx/>
                <a:ea typeface="+mn-ea"/>
              </a:rPr>
              <a:t>:</a:t>
            </a:r>
            <a:r>
              <a:rPr kumimoji="0" lang="en-GB" sz="2400" b="0" i="0" u="none" strike="noStrike" kern="0" cap="none" spc="0" normalizeH="0" baseline="0" dirty="0" smtClean="0">
                <a:ln>
                  <a:noFill/>
                </a:ln>
                <a:solidFill>
                  <a:srgbClr val="000000"/>
                </a:solidFill>
                <a:effectLst/>
                <a:uLnTx/>
                <a:uFillTx/>
                <a:ea typeface="+mn-ea"/>
              </a:rPr>
              <a:t> re-accreditation of </a:t>
            </a:r>
            <a:r>
              <a:rPr kumimoji="0" lang="en-GB" sz="2400" b="1" i="0" u="none" strike="noStrike" kern="0" cap="none" spc="0" normalizeH="0" baseline="0" dirty="0" smtClean="0">
                <a:ln>
                  <a:noFill/>
                </a:ln>
                <a:solidFill>
                  <a:srgbClr val="000000"/>
                </a:solidFill>
                <a:effectLst/>
                <a:uLnTx/>
                <a:uFillTx/>
                <a:ea typeface="+mn-ea"/>
              </a:rPr>
              <a:t>9 </a:t>
            </a:r>
            <a:r>
              <a:rPr kumimoji="0" lang="en-GB" sz="2400" b="0" i="0" u="none" strike="noStrike" kern="0" cap="none" spc="0" normalizeH="0" baseline="0" dirty="0" smtClean="0">
                <a:ln>
                  <a:noFill/>
                </a:ln>
                <a:solidFill>
                  <a:srgbClr val="000000"/>
                </a:solidFill>
                <a:effectLst/>
                <a:uLnTx/>
                <a:uFillTx/>
                <a:ea typeface="+mn-ea"/>
              </a:rPr>
              <a:t>HEIs in the biotechnical sciences + 14 private HEIs </a:t>
            </a:r>
            <a:endParaRPr kumimoji="0" lang="en-GB" sz="2400" b="0" i="0" u="none" strike="noStrike" kern="0" cap="none" spc="0" normalizeH="0" baseline="0" dirty="0">
              <a:ln>
                <a:noFill/>
              </a:ln>
              <a:solidFill>
                <a:srgbClr val="000000"/>
              </a:solidFill>
              <a:effectLst/>
              <a:uLnTx/>
              <a:uFillTx/>
              <a:ea typeface="+mn-ea"/>
            </a:endParaRPr>
          </a:p>
        </p:txBody>
      </p:sp>
    </p:spTree>
    <p:extLst>
      <p:ext uri="{BB962C8B-B14F-4D97-AF65-F5344CB8AC3E}">
        <p14:creationId xmlns:p14="http://schemas.microsoft.com/office/powerpoint/2010/main" val="208984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60167366"/>
              </p:ext>
            </p:extLst>
          </p:nvPr>
        </p:nvGraphicFramePr>
        <p:xfrm>
          <a:off x="219075" y="1181100"/>
          <a:ext cx="8778875" cy="494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10168" y="327819"/>
            <a:ext cx="7760814" cy="563562"/>
          </a:xfrm>
        </p:spPr>
        <p:txBody>
          <a:bodyPr/>
          <a:lstStyle/>
          <a:p>
            <a:pPr algn="ctr"/>
            <a:r>
              <a:rPr lang="hr-HR" b="1" dirty="0" smtClean="0"/>
              <a:t>PROCEDURE</a:t>
            </a:r>
            <a:r>
              <a:rPr lang="hr-HR" dirty="0" smtClean="0"/>
              <a:t> </a:t>
            </a:r>
            <a:endParaRPr lang="hr-HR" dirty="0"/>
          </a:p>
        </p:txBody>
      </p:sp>
    </p:spTree>
    <p:extLst>
      <p:ext uri="{BB962C8B-B14F-4D97-AF65-F5344CB8AC3E}">
        <p14:creationId xmlns:p14="http://schemas.microsoft.com/office/powerpoint/2010/main" val="500255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gn="ctr"/>
            <a:r>
              <a:rPr lang="en-GB" dirty="0" smtClean="0"/>
              <a:t>Re-accreditation</a:t>
            </a:r>
            <a:endParaRPr lang="en-GB" dirty="0"/>
          </a:p>
        </p:txBody>
      </p:sp>
      <p:sp>
        <p:nvSpPr>
          <p:cNvPr id="5" name="Content Placeholder 2"/>
          <p:cNvSpPr>
            <a:spLocks noGrp="1"/>
          </p:cNvSpPr>
          <p:nvPr>
            <p:ph idx="1"/>
          </p:nvPr>
        </p:nvSpPr>
        <p:spPr>
          <a:xfrm>
            <a:off x="218485" y="1181438"/>
            <a:ext cx="8779859" cy="4944726"/>
          </a:xfrm>
          <a:prstGeom prst="rect">
            <a:avLst/>
          </a:prstGeom>
        </p:spPr>
        <p:txBody>
          <a:bodyPr/>
          <a:lstStyle/>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sng"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sng"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sng"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none"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sng"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sng"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Tx/>
              <a:buNone/>
              <a:tabLst/>
              <a:defRPr/>
            </a:pPr>
            <a:endParaRPr kumimoji="0" lang="hr-HR" sz="1800" b="0" i="1" u="sng" strike="noStrike" kern="0" cap="none" spc="0" normalizeH="0" baseline="0" noProof="0" dirty="0" smtClean="0">
              <a:ln>
                <a:noFill/>
              </a:ln>
              <a:solidFill>
                <a:sysClr val="windowText" lastClr="000000"/>
              </a:solidFill>
              <a:effectLst/>
              <a:uLnTx/>
              <a:uFillTx/>
            </a:endParaRPr>
          </a:p>
        </p:txBody>
      </p:sp>
      <p:sp>
        <p:nvSpPr>
          <p:cNvPr id="7" name="Content Placeholder 2"/>
          <p:cNvSpPr txBox="1">
            <a:spLocks/>
          </p:cNvSpPr>
          <p:nvPr/>
        </p:nvSpPr>
        <p:spPr bwMode="auto">
          <a:xfrm>
            <a:off x="457200" y="29352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a:p>
            <a:pPr marL="342900" marR="0" lvl="0" indent="-342900" defTabSz="914400" eaLnBrk="1" fontAlgn="auto" latinLnBrk="0" hangingPunct="1">
              <a:lnSpc>
                <a:spcPct val="100000"/>
              </a:lnSpc>
              <a:spcBef>
                <a:spcPct val="20000"/>
              </a:spcBef>
              <a:spcAft>
                <a:spcPts val="0"/>
              </a:spcAft>
              <a:buClrTx/>
              <a:buSzTx/>
              <a:buFont typeface="Wingdings" pitchFamily="2" charset="2"/>
              <a:buChar char="§"/>
              <a:tabLst/>
              <a:defRPr/>
            </a:pPr>
            <a:endParaRPr kumimoji="0" lang="sr-Latn-CS" sz="2400" b="0" i="0" u="none" strike="noStrike" kern="0" cap="none" spc="0" normalizeH="0" baseline="0" noProof="0" dirty="0" smtClean="0">
              <a:ln>
                <a:noFill/>
              </a:ln>
              <a:solidFill>
                <a:srgbClr val="000000"/>
              </a:solidFill>
              <a:effectLst/>
              <a:uLnTx/>
              <a:uFillTx/>
              <a:latin typeface="Arial" charset="0"/>
            </a:endParaRPr>
          </a:p>
        </p:txBody>
      </p:sp>
      <p:sp>
        <p:nvSpPr>
          <p:cNvPr id="8" name="Content Placeholder 17"/>
          <p:cNvSpPr txBox="1">
            <a:spLocks/>
          </p:cNvSpPr>
          <p:nvPr/>
        </p:nvSpPr>
        <p:spPr bwMode="auto">
          <a:xfrm>
            <a:off x="457200" y="163438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Periodic external review</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Standards and criteria (key areas)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Accreditation Commissions/Councils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Self-review</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Trainings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Peer-reviews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Site-visit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Report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Follow-up</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Accreditation decision</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1200" cap="none" spc="0" normalizeH="0" baseline="0" noProof="0" dirty="0" smtClean="0">
                <a:ln>
                  <a:noFill/>
                </a:ln>
                <a:solidFill>
                  <a:sysClr val="windowText" lastClr="000000"/>
                </a:solidFill>
                <a:effectLst/>
                <a:uLnTx/>
                <a:uFillTx/>
                <a:latin typeface="Arial" charset="0"/>
                <a:ea typeface="+mn-ea"/>
                <a:cs typeface="Arial" charset="0"/>
              </a:rPr>
              <a:t>Outcome of accreditation</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endParaRPr>
          </a:p>
        </p:txBody>
      </p:sp>
    </p:spTree>
    <p:extLst>
      <p:ext uri="{BB962C8B-B14F-4D97-AF65-F5344CB8AC3E}">
        <p14:creationId xmlns:p14="http://schemas.microsoft.com/office/powerpoint/2010/main" val="1612812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0168" y="327818"/>
            <a:ext cx="6130204" cy="603673"/>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dirty="0" smtClean="0">
                <a:ln>
                  <a:noFill/>
                </a:ln>
                <a:solidFill>
                  <a:schemeClr val="bg1"/>
                </a:solidFill>
                <a:effectLst/>
                <a:uLnTx/>
                <a:uFillTx/>
                <a:latin typeface="Arial"/>
              </a:rPr>
              <a:t>Re-ac</a:t>
            </a:r>
            <a:r>
              <a:rPr kumimoji="0" lang="hr-HR" b="0" i="0" u="none" strike="noStrike" kern="0" cap="none" spc="0" normalizeH="0" baseline="0" dirty="0" smtClean="0">
                <a:ln>
                  <a:noFill/>
                </a:ln>
                <a:solidFill>
                  <a:schemeClr val="bg1"/>
                </a:solidFill>
                <a:effectLst/>
                <a:uLnTx/>
                <a:uFillTx/>
                <a:latin typeface="Arial"/>
              </a:rPr>
              <a:t>c</a:t>
            </a:r>
            <a:r>
              <a:rPr kumimoji="0" lang="en-GB" b="0" i="0" u="none" strike="noStrike" kern="0" cap="none" spc="0" normalizeH="0" baseline="0" dirty="0" err="1" smtClean="0">
                <a:ln>
                  <a:noFill/>
                </a:ln>
                <a:solidFill>
                  <a:schemeClr val="bg1"/>
                </a:solidFill>
                <a:effectLst/>
                <a:uLnTx/>
                <a:uFillTx/>
                <a:latin typeface="Arial"/>
              </a:rPr>
              <a:t>reditation</a:t>
            </a:r>
            <a:r>
              <a:rPr kumimoji="0" lang="en-GB" b="0" i="0" u="none" strike="noStrike" kern="0" cap="none" spc="0" normalizeH="0" dirty="0" smtClean="0">
                <a:ln>
                  <a:noFill/>
                </a:ln>
                <a:solidFill>
                  <a:schemeClr val="bg1"/>
                </a:solidFill>
                <a:effectLst/>
                <a:uLnTx/>
                <a:uFillTx/>
                <a:latin typeface="Arial"/>
              </a:rPr>
              <a:t> </a:t>
            </a:r>
            <a:r>
              <a:rPr kumimoji="0" lang="hr-HR" b="0" i="0" u="none" strike="noStrike" kern="0" cap="none" spc="0" normalizeH="0" noProof="0" dirty="0" smtClean="0">
                <a:ln>
                  <a:noFill/>
                </a:ln>
                <a:solidFill>
                  <a:schemeClr val="bg1"/>
                </a:solidFill>
                <a:effectLst/>
                <a:uLnTx/>
                <a:uFillTx/>
                <a:latin typeface="Arial"/>
              </a:rPr>
              <a:t>- </a:t>
            </a:r>
            <a:r>
              <a:rPr kumimoji="0" lang="en-US" b="0" i="0" u="none" strike="noStrike" kern="0" cap="none" spc="0" normalizeH="0" baseline="0" noProof="0" dirty="0" smtClean="0">
                <a:ln>
                  <a:noFill/>
                </a:ln>
                <a:solidFill>
                  <a:schemeClr val="bg1"/>
                </a:solidFill>
                <a:effectLst/>
                <a:uLnTx/>
                <a:uFillTx/>
                <a:latin typeface="Arial"/>
              </a:rPr>
              <a:t>Expert </a:t>
            </a:r>
            <a:r>
              <a:rPr kumimoji="0" lang="en-US" b="0" i="0" u="none" strike="noStrike" kern="0" cap="none" spc="0" normalizeH="0" baseline="0" noProof="0" dirty="0">
                <a:ln>
                  <a:noFill/>
                </a:ln>
                <a:solidFill>
                  <a:schemeClr val="bg1"/>
                </a:solidFill>
                <a:effectLst/>
                <a:uLnTx/>
                <a:uFillTx/>
                <a:latin typeface="Arial"/>
              </a:rPr>
              <a:t>Panel</a:t>
            </a:r>
            <a:endParaRPr kumimoji="0" lang="en-US" b="0" i="0" u="none" strike="noStrike" kern="0" cap="none" spc="0" normalizeH="0" baseline="0" noProof="0" dirty="0">
              <a:ln>
                <a:noFill/>
              </a:ln>
              <a:solidFill>
                <a:schemeClr val="bg1"/>
              </a:solidFill>
              <a:effectLst/>
              <a:uLnTx/>
              <a:uFillTx/>
            </a:endParaRPr>
          </a:p>
        </p:txBody>
      </p:sp>
      <p:grpSp>
        <p:nvGrpSpPr>
          <p:cNvPr id="5" name="Group 8"/>
          <p:cNvGrpSpPr>
            <a:grpSpLocks/>
          </p:cNvGrpSpPr>
          <p:nvPr/>
        </p:nvGrpSpPr>
        <p:grpSpPr bwMode="auto">
          <a:xfrm>
            <a:off x="1923947" y="1485900"/>
            <a:ext cx="5159375" cy="4460875"/>
            <a:chOff x="1991700" y="1600936"/>
            <a:chExt cx="5160598" cy="4460412"/>
          </a:xfrm>
        </p:grpSpPr>
        <p:sp>
          <p:nvSpPr>
            <p:cNvPr id="6" name="Freeform 5"/>
            <p:cNvSpPr/>
            <p:nvPr/>
          </p:nvSpPr>
          <p:spPr>
            <a:xfrm>
              <a:off x="3828872" y="1600936"/>
              <a:ext cx="1486252" cy="966688"/>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111946" tIns="111946" rIns="111946" bIns="111946" spcCol="1270" anchor="ct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a:ln>
                    <a:noFill/>
                  </a:ln>
                  <a:solidFill>
                    <a:srgbClr val="000000">
                      <a:hueOff val="0"/>
                      <a:satOff val="0"/>
                      <a:lumOff val="0"/>
                      <a:alphaOff val="0"/>
                    </a:srgbClr>
                  </a:solidFill>
                  <a:effectLst/>
                  <a:uLnTx/>
                  <a:uFillTx/>
                  <a:latin typeface="Arial"/>
                  <a:cs typeface="+mn-cs"/>
                </a:rPr>
                <a:t>Student</a:t>
              </a:r>
            </a:p>
          </p:txBody>
        </p:sp>
        <p:sp>
          <p:nvSpPr>
            <p:cNvPr id="7" name="Freeform 5"/>
            <p:cNvSpPr>
              <a:spLocks/>
            </p:cNvSpPr>
            <p:nvPr/>
          </p:nvSpPr>
          <p:spPr bwMode="auto">
            <a:xfrm>
              <a:off x="2641141" y="2083486"/>
              <a:ext cx="3861715" cy="3863574"/>
            </a:xfrm>
            <a:custGeom>
              <a:avLst/>
              <a:gdLst>
                <a:gd name="T0" fmla="*/ 2685052 w 3861715"/>
                <a:gd name="T1" fmla="*/ 153092 h 3863574"/>
                <a:gd name="T2" fmla="*/ 2685052 w 3861715"/>
                <a:gd name="T3" fmla="*/ 153091 h 3863574"/>
                <a:gd name="T4" fmla="*/ 3526432 w 3861715"/>
                <a:gd name="T5" fmla="*/ 842204 h 3863574"/>
                <a:gd name="T6" fmla="*/ 0 60000 65536"/>
                <a:gd name="T7" fmla="*/ 0 60000 65536"/>
                <a:gd name="T8" fmla="*/ 0 60000 65536"/>
                <a:gd name="T9" fmla="*/ 0 w 3861715"/>
                <a:gd name="T10" fmla="*/ 0 h 3863574"/>
                <a:gd name="T11" fmla="*/ 3861715 w 3861715"/>
                <a:gd name="T12" fmla="*/ 3863574 h 3863574"/>
              </a:gdLst>
              <a:ahLst/>
              <a:cxnLst>
                <a:cxn ang="T6">
                  <a:pos x="T0" y="T1"/>
                </a:cxn>
                <a:cxn ang="T7">
                  <a:pos x="T2" y="T3"/>
                </a:cxn>
                <a:cxn ang="T8">
                  <a:pos x="T4" y="T5"/>
                </a:cxn>
              </a:cxnLst>
              <a:rect l="T9" t="T10" r="T11" b="T12"/>
              <a:pathLst>
                <a:path w="3861715" h="3863574">
                  <a:moveTo>
                    <a:pt x="2685052" y="153092"/>
                  </a:moveTo>
                  <a:lnTo>
                    <a:pt x="2685052" y="153091"/>
                  </a:lnTo>
                  <a:cubicBezTo>
                    <a:pt x="3025729" y="297462"/>
                    <a:pt x="3317768" y="536650"/>
                    <a:pt x="3526432" y="842204"/>
                  </a:cubicBezTo>
                </a:path>
              </a:pathLst>
            </a:custGeom>
            <a:noFill/>
            <a:ln w="9525" cap="flat" cmpd="sng" algn="ctr">
              <a:solidFill>
                <a:srgbClr val="2F2F9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ysClr val="windowText" lastClr="000000"/>
                </a:solidFill>
                <a:effectLst/>
                <a:uLnTx/>
                <a:uFillTx/>
              </a:endParaRPr>
            </a:p>
          </p:txBody>
        </p:sp>
        <p:sp>
          <p:nvSpPr>
            <p:cNvPr id="8" name="Freeform 7"/>
            <p:cNvSpPr/>
            <p:nvPr/>
          </p:nvSpPr>
          <p:spPr>
            <a:xfrm>
              <a:off x="5666046" y="2935885"/>
              <a:ext cx="1486252" cy="966687"/>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111946" tIns="111946" rIns="111946" bIns="111946" spcCol="1270" anchor="ct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a:ln>
                    <a:noFill/>
                  </a:ln>
                  <a:solidFill>
                    <a:srgbClr val="000000">
                      <a:hueOff val="0"/>
                      <a:satOff val="0"/>
                      <a:lumOff val="0"/>
                      <a:alphaOff val="0"/>
                    </a:srgbClr>
                  </a:solidFill>
                  <a:effectLst/>
                  <a:uLnTx/>
                  <a:uFillTx/>
                  <a:latin typeface="Arial"/>
                  <a:cs typeface="+mn-cs"/>
                </a:rPr>
                <a:t>National Expert</a:t>
              </a:r>
            </a:p>
          </p:txBody>
        </p:sp>
        <p:sp>
          <p:nvSpPr>
            <p:cNvPr id="9" name="Freeform 7"/>
            <p:cNvSpPr>
              <a:spLocks/>
            </p:cNvSpPr>
            <p:nvPr/>
          </p:nvSpPr>
          <p:spPr bwMode="auto">
            <a:xfrm>
              <a:off x="2641141" y="2083486"/>
              <a:ext cx="3861715" cy="3863574"/>
            </a:xfrm>
            <a:custGeom>
              <a:avLst/>
              <a:gdLst>
                <a:gd name="T0" fmla="*/ 3860210 w 3861715"/>
                <a:gd name="T1" fmla="*/ 1830145 h 3863574"/>
                <a:gd name="T2" fmla="*/ 3860210 w 3861715"/>
                <a:gd name="T3" fmla="*/ 1830144 h 3863574"/>
                <a:gd name="T4" fmla="*/ 3862868 w 3861715"/>
                <a:gd name="T5" fmla="*/ 1931434 h 3863574"/>
                <a:gd name="T6" fmla="*/ 3540008 w 3861715"/>
                <a:gd name="T7" fmla="*/ 3000510 h 3863574"/>
                <a:gd name="T8" fmla="*/ 0 60000 65536"/>
                <a:gd name="T9" fmla="*/ 0 60000 65536"/>
                <a:gd name="T10" fmla="*/ 0 60000 65536"/>
                <a:gd name="T11" fmla="*/ 0 60000 65536"/>
                <a:gd name="T12" fmla="*/ 0 w 3861715"/>
                <a:gd name="T13" fmla="*/ 0 h 3863574"/>
                <a:gd name="T14" fmla="*/ 3861715 w 3861715"/>
                <a:gd name="T15" fmla="*/ 3863574 h 3863574"/>
              </a:gdLst>
              <a:ahLst/>
              <a:cxnLst>
                <a:cxn ang="T8">
                  <a:pos x="T0" y="T1"/>
                </a:cxn>
                <a:cxn ang="T9">
                  <a:pos x="T2" y="T3"/>
                </a:cxn>
                <a:cxn ang="T10">
                  <a:pos x="T4" y="T5"/>
                </a:cxn>
                <a:cxn ang="T11">
                  <a:pos x="T6" y="T7"/>
                </a:cxn>
              </a:cxnLst>
              <a:rect l="T12" t="T13" r="T14" b="T15"/>
              <a:pathLst>
                <a:path w="3861715" h="3863574">
                  <a:moveTo>
                    <a:pt x="3860210" y="1830145"/>
                  </a:moveTo>
                  <a:lnTo>
                    <a:pt x="3860210" y="1830144"/>
                  </a:lnTo>
                  <a:cubicBezTo>
                    <a:pt x="3861981" y="1863878"/>
                    <a:pt x="3862868" y="1897653"/>
                    <a:pt x="3862868" y="1931434"/>
                  </a:cubicBezTo>
                  <a:cubicBezTo>
                    <a:pt x="3862868" y="2311810"/>
                    <a:pt x="3750552" y="2683718"/>
                    <a:pt x="3540008" y="3000510"/>
                  </a:cubicBezTo>
                </a:path>
              </a:pathLst>
            </a:custGeom>
            <a:noFill/>
            <a:ln w="9525" cap="flat" cmpd="sng" algn="ctr">
              <a:solidFill>
                <a:srgbClr val="2F2F9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ysClr val="windowText" lastClr="000000"/>
                </a:solidFill>
                <a:effectLst/>
                <a:uLnTx/>
                <a:uFillTx/>
              </a:endParaRPr>
            </a:p>
          </p:txBody>
        </p:sp>
        <p:sp>
          <p:nvSpPr>
            <p:cNvPr id="10" name="Freeform 9"/>
            <p:cNvSpPr/>
            <p:nvPr/>
          </p:nvSpPr>
          <p:spPr>
            <a:xfrm>
              <a:off x="4964204" y="5094661"/>
              <a:ext cx="1486252" cy="966687"/>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111946" tIns="111946" rIns="111946" bIns="111946" spcCol="1270" anchor="ct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a:ln>
                    <a:noFill/>
                  </a:ln>
                  <a:solidFill>
                    <a:srgbClr val="000000">
                      <a:hueOff val="0"/>
                      <a:satOff val="0"/>
                      <a:lumOff val="0"/>
                      <a:alphaOff val="0"/>
                    </a:srgbClr>
                  </a:solidFill>
                  <a:effectLst/>
                  <a:uLnTx/>
                  <a:uFillTx/>
                  <a:latin typeface="Arial"/>
                  <a:cs typeface="+mn-cs"/>
                </a:rPr>
                <a:t>National Expert</a:t>
              </a:r>
            </a:p>
          </p:txBody>
        </p:sp>
        <p:sp>
          <p:nvSpPr>
            <p:cNvPr id="11" name="Freeform 9"/>
            <p:cNvSpPr>
              <a:spLocks/>
            </p:cNvSpPr>
            <p:nvPr/>
          </p:nvSpPr>
          <p:spPr bwMode="auto">
            <a:xfrm>
              <a:off x="2641141" y="2083486"/>
              <a:ext cx="3861715" cy="3863574"/>
            </a:xfrm>
            <a:custGeom>
              <a:avLst/>
              <a:gdLst>
                <a:gd name="T0" fmla="*/ 2315628 w 3861715"/>
                <a:gd name="T1" fmla="*/ 3824271 h 3863574"/>
                <a:gd name="T2" fmla="*/ 2315628 w 3861715"/>
                <a:gd name="T3" fmla="*/ 3824271 h 3863574"/>
                <a:gd name="T4" fmla="*/ 1931434 w 3861715"/>
                <a:gd name="T5" fmla="*/ 3862868 h 3863574"/>
                <a:gd name="T6" fmla="*/ 1547239 w 3861715"/>
                <a:gd name="T7" fmla="*/ 3824270 h 3863574"/>
                <a:gd name="T8" fmla="*/ 0 60000 65536"/>
                <a:gd name="T9" fmla="*/ 0 60000 65536"/>
                <a:gd name="T10" fmla="*/ 0 60000 65536"/>
                <a:gd name="T11" fmla="*/ 0 60000 65536"/>
                <a:gd name="T12" fmla="*/ 0 w 3861715"/>
                <a:gd name="T13" fmla="*/ 0 h 3863574"/>
                <a:gd name="T14" fmla="*/ 3861715 w 3861715"/>
                <a:gd name="T15" fmla="*/ 3863574 h 3863574"/>
              </a:gdLst>
              <a:ahLst/>
              <a:cxnLst>
                <a:cxn ang="T8">
                  <a:pos x="T0" y="T1"/>
                </a:cxn>
                <a:cxn ang="T9">
                  <a:pos x="T2" y="T3"/>
                </a:cxn>
                <a:cxn ang="T10">
                  <a:pos x="T4" y="T5"/>
                </a:cxn>
                <a:cxn ang="T11">
                  <a:pos x="T6" y="T7"/>
                </a:cxn>
              </a:cxnLst>
              <a:rect l="T12" t="T13" r="T14" b="T15"/>
              <a:pathLst>
                <a:path w="3861715" h="3863574">
                  <a:moveTo>
                    <a:pt x="2315628" y="3824271"/>
                  </a:moveTo>
                  <a:lnTo>
                    <a:pt x="2315628" y="3824271"/>
                  </a:lnTo>
                  <a:cubicBezTo>
                    <a:pt x="2189174" y="3849937"/>
                    <a:pt x="2060466" y="3862867"/>
                    <a:pt x="1931434" y="3862868"/>
                  </a:cubicBezTo>
                  <a:cubicBezTo>
                    <a:pt x="1802401" y="3862868"/>
                    <a:pt x="1673693" y="3849937"/>
                    <a:pt x="1547239" y="3824270"/>
                  </a:cubicBezTo>
                </a:path>
              </a:pathLst>
            </a:custGeom>
            <a:noFill/>
            <a:ln w="9525" cap="flat" cmpd="sng" algn="ctr">
              <a:solidFill>
                <a:srgbClr val="2F2F9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ysClr val="windowText" lastClr="000000"/>
                </a:solidFill>
                <a:effectLst/>
                <a:uLnTx/>
                <a:uFillTx/>
              </a:endParaRPr>
            </a:p>
          </p:txBody>
        </p:sp>
        <p:sp>
          <p:nvSpPr>
            <p:cNvPr id="12" name="Freeform 11"/>
            <p:cNvSpPr/>
            <p:nvPr/>
          </p:nvSpPr>
          <p:spPr>
            <a:xfrm>
              <a:off x="2693541" y="5094661"/>
              <a:ext cx="1486252" cy="966687"/>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111946" tIns="111946" rIns="111946" bIns="111946" spcCol="1270" anchor="ct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a:ln>
                    <a:noFill/>
                  </a:ln>
                  <a:solidFill>
                    <a:srgbClr val="000000">
                      <a:hueOff val="0"/>
                      <a:satOff val="0"/>
                      <a:lumOff val="0"/>
                      <a:alphaOff val="0"/>
                    </a:srgbClr>
                  </a:solidFill>
                  <a:effectLst/>
                  <a:uLnTx/>
                  <a:uFillTx/>
                  <a:latin typeface="Arial"/>
                  <a:cs typeface="+mn-cs"/>
                </a:rPr>
                <a:t>International Expert</a:t>
              </a:r>
            </a:p>
          </p:txBody>
        </p:sp>
        <p:sp>
          <p:nvSpPr>
            <p:cNvPr id="13" name="Freeform 11"/>
            <p:cNvSpPr>
              <a:spLocks/>
            </p:cNvSpPr>
            <p:nvPr/>
          </p:nvSpPr>
          <p:spPr bwMode="auto">
            <a:xfrm>
              <a:off x="2641141" y="2083486"/>
              <a:ext cx="3861715" cy="3863574"/>
            </a:xfrm>
            <a:custGeom>
              <a:avLst/>
              <a:gdLst>
                <a:gd name="T0" fmla="*/ 322859 w 3861715"/>
                <a:gd name="T1" fmla="*/ 3000510 h 3863574"/>
                <a:gd name="T2" fmla="*/ 322858 w 3861715"/>
                <a:gd name="T3" fmla="*/ 3000510 h 3863574"/>
                <a:gd name="T4" fmla="*/ 0 w 3861715"/>
                <a:gd name="T5" fmla="*/ 1931434 h 3863574"/>
                <a:gd name="T6" fmla="*/ 2657 w 3861715"/>
                <a:gd name="T7" fmla="*/ 1830145 h 3863574"/>
                <a:gd name="T8" fmla="*/ 0 60000 65536"/>
                <a:gd name="T9" fmla="*/ 0 60000 65536"/>
                <a:gd name="T10" fmla="*/ 0 60000 65536"/>
                <a:gd name="T11" fmla="*/ 0 60000 65536"/>
                <a:gd name="T12" fmla="*/ 0 w 3861715"/>
                <a:gd name="T13" fmla="*/ 0 h 3863574"/>
                <a:gd name="T14" fmla="*/ 3861715 w 3861715"/>
                <a:gd name="T15" fmla="*/ 3863574 h 3863574"/>
              </a:gdLst>
              <a:ahLst/>
              <a:cxnLst>
                <a:cxn ang="T8">
                  <a:pos x="T0" y="T1"/>
                </a:cxn>
                <a:cxn ang="T9">
                  <a:pos x="T2" y="T3"/>
                </a:cxn>
                <a:cxn ang="T10">
                  <a:pos x="T4" y="T5"/>
                </a:cxn>
                <a:cxn ang="T11">
                  <a:pos x="T6" y="T7"/>
                </a:cxn>
              </a:cxnLst>
              <a:rect l="T12" t="T13" r="T14" b="T15"/>
              <a:pathLst>
                <a:path w="3861715" h="3863574">
                  <a:moveTo>
                    <a:pt x="322859" y="3000510"/>
                  </a:moveTo>
                  <a:lnTo>
                    <a:pt x="322858" y="3000510"/>
                  </a:lnTo>
                  <a:cubicBezTo>
                    <a:pt x="112315" y="2683717"/>
                    <a:pt x="0" y="2311809"/>
                    <a:pt x="0" y="1931434"/>
                  </a:cubicBezTo>
                  <a:cubicBezTo>
                    <a:pt x="-1" y="1897653"/>
                    <a:pt x="886" y="1863878"/>
                    <a:pt x="2657" y="1830145"/>
                  </a:cubicBezTo>
                </a:path>
              </a:pathLst>
            </a:custGeom>
            <a:noFill/>
            <a:ln w="9525" cap="flat" cmpd="sng" algn="ctr">
              <a:solidFill>
                <a:srgbClr val="2F2F9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ysClr val="windowText" lastClr="000000"/>
                </a:solidFill>
                <a:effectLst/>
                <a:uLnTx/>
                <a:uFillTx/>
              </a:endParaRPr>
            </a:p>
          </p:txBody>
        </p:sp>
        <p:sp>
          <p:nvSpPr>
            <p:cNvPr id="14" name="Freeform 13"/>
            <p:cNvSpPr/>
            <p:nvPr/>
          </p:nvSpPr>
          <p:spPr>
            <a:xfrm>
              <a:off x="1991700" y="2935885"/>
              <a:ext cx="1486252" cy="966687"/>
            </a:xfrm>
            <a:custGeom>
              <a:avLst/>
              <a:gdLst>
                <a:gd name="connsiteX0" fmla="*/ 0 w 1486792"/>
                <a:gd name="connsiteY0" fmla="*/ 161072 h 966415"/>
                <a:gd name="connsiteX1" fmla="*/ 161072 w 1486792"/>
                <a:gd name="connsiteY1" fmla="*/ 0 h 966415"/>
                <a:gd name="connsiteX2" fmla="*/ 1325720 w 1486792"/>
                <a:gd name="connsiteY2" fmla="*/ 0 h 966415"/>
                <a:gd name="connsiteX3" fmla="*/ 1486792 w 1486792"/>
                <a:gd name="connsiteY3" fmla="*/ 161072 h 966415"/>
                <a:gd name="connsiteX4" fmla="*/ 1486792 w 1486792"/>
                <a:gd name="connsiteY4" fmla="*/ 805343 h 966415"/>
                <a:gd name="connsiteX5" fmla="*/ 1325720 w 1486792"/>
                <a:gd name="connsiteY5" fmla="*/ 966415 h 966415"/>
                <a:gd name="connsiteX6" fmla="*/ 161072 w 1486792"/>
                <a:gd name="connsiteY6" fmla="*/ 966415 h 966415"/>
                <a:gd name="connsiteX7" fmla="*/ 0 w 1486792"/>
                <a:gd name="connsiteY7" fmla="*/ 805343 h 966415"/>
                <a:gd name="connsiteX8" fmla="*/ 0 w 1486792"/>
                <a:gd name="connsiteY8" fmla="*/ 161072 h 9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792" h="966415">
                  <a:moveTo>
                    <a:pt x="0" y="161072"/>
                  </a:moveTo>
                  <a:cubicBezTo>
                    <a:pt x="0" y="72114"/>
                    <a:pt x="72114" y="0"/>
                    <a:pt x="161072" y="0"/>
                  </a:cubicBezTo>
                  <a:lnTo>
                    <a:pt x="1325720" y="0"/>
                  </a:lnTo>
                  <a:cubicBezTo>
                    <a:pt x="1414678" y="0"/>
                    <a:pt x="1486792" y="72114"/>
                    <a:pt x="1486792" y="161072"/>
                  </a:cubicBezTo>
                  <a:lnTo>
                    <a:pt x="1486792" y="805343"/>
                  </a:lnTo>
                  <a:cubicBezTo>
                    <a:pt x="1486792" y="894301"/>
                    <a:pt x="1414678" y="966415"/>
                    <a:pt x="1325720" y="966415"/>
                  </a:cubicBezTo>
                  <a:lnTo>
                    <a:pt x="161072" y="966415"/>
                  </a:lnTo>
                  <a:cubicBezTo>
                    <a:pt x="72114" y="966415"/>
                    <a:pt x="0" y="894301"/>
                    <a:pt x="0" y="805343"/>
                  </a:cubicBezTo>
                  <a:lnTo>
                    <a:pt x="0" y="161072"/>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111946" tIns="111946" rIns="111946" bIns="111946" spcCol="1270" anchor="ct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a:ln>
                    <a:noFill/>
                  </a:ln>
                  <a:solidFill>
                    <a:srgbClr val="000000">
                      <a:hueOff val="0"/>
                      <a:satOff val="0"/>
                      <a:lumOff val="0"/>
                      <a:alphaOff val="0"/>
                    </a:srgbClr>
                  </a:solidFill>
                  <a:effectLst/>
                  <a:uLnTx/>
                  <a:uFillTx/>
                  <a:latin typeface="Arial"/>
                  <a:cs typeface="+mn-cs"/>
                </a:rPr>
                <a:t>International Expert</a:t>
              </a:r>
            </a:p>
          </p:txBody>
        </p:sp>
        <p:sp>
          <p:nvSpPr>
            <p:cNvPr id="15" name="Freeform 13"/>
            <p:cNvSpPr>
              <a:spLocks/>
            </p:cNvSpPr>
            <p:nvPr/>
          </p:nvSpPr>
          <p:spPr bwMode="auto">
            <a:xfrm>
              <a:off x="2641141" y="2083486"/>
              <a:ext cx="3861715" cy="3863574"/>
            </a:xfrm>
            <a:custGeom>
              <a:avLst/>
              <a:gdLst>
                <a:gd name="T0" fmla="*/ 336435 w 3861715"/>
                <a:gd name="T1" fmla="*/ 842205 h 3863574"/>
                <a:gd name="T2" fmla="*/ 336434 w 3861715"/>
                <a:gd name="T3" fmla="*/ 842204 h 3863574"/>
                <a:gd name="T4" fmla="*/ 1177814 w 3861715"/>
                <a:gd name="T5" fmla="*/ 153091 h 3863574"/>
                <a:gd name="T6" fmla="*/ 0 60000 65536"/>
                <a:gd name="T7" fmla="*/ 0 60000 65536"/>
                <a:gd name="T8" fmla="*/ 0 60000 65536"/>
                <a:gd name="T9" fmla="*/ 0 w 3861715"/>
                <a:gd name="T10" fmla="*/ 0 h 3863574"/>
                <a:gd name="T11" fmla="*/ 3861715 w 3861715"/>
                <a:gd name="T12" fmla="*/ 3863574 h 3863574"/>
              </a:gdLst>
              <a:ahLst/>
              <a:cxnLst>
                <a:cxn ang="T6">
                  <a:pos x="T0" y="T1"/>
                </a:cxn>
                <a:cxn ang="T7">
                  <a:pos x="T2" y="T3"/>
                </a:cxn>
                <a:cxn ang="T8">
                  <a:pos x="T4" y="T5"/>
                </a:cxn>
              </a:cxnLst>
              <a:rect l="T9" t="T10" r="T11" b="T12"/>
              <a:pathLst>
                <a:path w="3861715" h="3863574">
                  <a:moveTo>
                    <a:pt x="336435" y="842205"/>
                  </a:moveTo>
                  <a:lnTo>
                    <a:pt x="336434" y="842204"/>
                  </a:lnTo>
                  <a:cubicBezTo>
                    <a:pt x="545098" y="536650"/>
                    <a:pt x="837137" y="297462"/>
                    <a:pt x="1177814" y="153091"/>
                  </a:cubicBezTo>
                </a:path>
              </a:pathLst>
            </a:custGeom>
            <a:noFill/>
            <a:ln w="9525" cap="flat" cmpd="sng" algn="ctr">
              <a:solidFill>
                <a:srgbClr val="2F2F9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ysClr val="windowText" lastClr="000000"/>
                </a:solidFill>
                <a:effectLst/>
                <a:uLnTx/>
                <a:uFillTx/>
              </a:endParaRPr>
            </a:p>
          </p:txBody>
        </p:sp>
      </p:grpSp>
      <p:sp>
        <p:nvSpPr>
          <p:cNvPr id="17" name="Content Placeholder 16"/>
          <p:cNvSpPr>
            <a:spLocks noGrp="1"/>
          </p:cNvSpPr>
          <p:nvPr>
            <p:ph idx="1"/>
          </p:nvPr>
        </p:nvSpPr>
        <p:spPr>
          <a:xfrm>
            <a:off x="1170774" y="1512570"/>
            <a:ext cx="1931285" cy="86316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ASHE coordinator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Calibri"/>
                <a:ea typeface="+mn-ea"/>
                <a:cs typeface="+mn-cs"/>
              </a:rPr>
              <a:t>ASHE translator</a:t>
            </a:r>
          </a:p>
        </p:txBody>
      </p:sp>
    </p:spTree>
    <p:extLst>
      <p:ext uri="{BB962C8B-B14F-4D97-AF65-F5344CB8AC3E}">
        <p14:creationId xmlns:p14="http://schemas.microsoft.com/office/powerpoint/2010/main" val="315563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60814" cy="563562"/>
          </a:xfrm>
        </p:spPr>
        <p:txBody>
          <a:bodyPr/>
          <a:lstStyle/>
          <a:p>
            <a:pPr algn="ctr"/>
            <a:r>
              <a:rPr lang="en-GB" dirty="0" smtClean="0"/>
              <a:t>Re-accreditation - Scope</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23" y="1931332"/>
            <a:ext cx="5805912" cy="287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88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endParaRPr lang="hr-HR" dirty="0"/>
          </a:p>
          <a:p>
            <a:r>
              <a:rPr lang="en-GB" dirty="0" smtClean="0"/>
              <a:t>Prescribed by Ordinance of Accreditation of HE</a:t>
            </a:r>
          </a:p>
          <a:p>
            <a:endParaRPr lang="en-GB" sz="2500" dirty="0" smtClean="0"/>
          </a:p>
          <a:p>
            <a:pPr algn="just"/>
            <a:r>
              <a:rPr lang="en-GB" sz="2500" b="1" dirty="0" smtClean="0"/>
              <a:t>teacher/student ratio </a:t>
            </a:r>
            <a:r>
              <a:rPr lang="en-GB" sz="2500" dirty="0" smtClean="0"/>
              <a:t>1:30</a:t>
            </a:r>
          </a:p>
          <a:p>
            <a:pPr algn="just"/>
            <a:r>
              <a:rPr lang="en-GB" sz="2500" b="1" dirty="0" smtClean="0"/>
              <a:t>space</a:t>
            </a:r>
            <a:r>
              <a:rPr lang="en-GB" sz="2500" dirty="0" smtClean="0"/>
              <a:t> criteria 1 student per 1,25 m</a:t>
            </a:r>
            <a:r>
              <a:rPr lang="en-GB" sz="2400" baseline="30000" dirty="0" smtClean="0"/>
              <a:t>2</a:t>
            </a:r>
            <a:endParaRPr lang="en-GB" sz="2500" dirty="0" smtClean="0"/>
          </a:p>
          <a:p>
            <a:pPr algn="just"/>
            <a:r>
              <a:rPr lang="hr-HR" sz="2500" dirty="0" smtClean="0"/>
              <a:t>50/</a:t>
            </a:r>
            <a:r>
              <a:rPr lang="en-GB" sz="2500" dirty="0" smtClean="0"/>
              <a:t>33 </a:t>
            </a:r>
            <a:r>
              <a:rPr lang="en-GB" sz="2500" dirty="0" err="1" smtClean="0"/>
              <a:t>percent</a:t>
            </a:r>
            <a:r>
              <a:rPr lang="en-GB" sz="2500" dirty="0" smtClean="0"/>
              <a:t> of study programmes conducted by </a:t>
            </a:r>
            <a:r>
              <a:rPr lang="en-GB" sz="2500" b="1" dirty="0" smtClean="0"/>
              <a:t>teachers employed </a:t>
            </a:r>
            <a:r>
              <a:rPr lang="en-GB" sz="2500" dirty="0" smtClean="0"/>
              <a:t>at the institution/own teachers</a:t>
            </a:r>
            <a:endParaRPr lang="en-GB" sz="2500" dirty="0"/>
          </a:p>
        </p:txBody>
      </p:sp>
      <p:sp>
        <p:nvSpPr>
          <p:cNvPr id="3" name="Title 2"/>
          <p:cNvSpPr>
            <a:spLocks noGrp="1"/>
          </p:cNvSpPr>
          <p:nvPr>
            <p:ph type="title"/>
          </p:nvPr>
        </p:nvSpPr>
        <p:spPr>
          <a:xfrm>
            <a:off x="210167" y="327819"/>
            <a:ext cx="7788523" cy="563562"/>
          </a:xfrm>
        </p:spPr>
        <p:txBody>
          <a:bodyPr/>
          <a:lstStyle/>
          <a:p>
            <a:pPr algn="ctr"/>
            <a:r>
              <a:rPr lang="hr-HR" sz="3400" b="1" dirty="0" smtClean="0"/>
              <a:t>MINIMUM CRITERIA</a:t>
            </a:r>
            <a:endParaRPr lang="hr-HR" sz="3400" b="1" dirty="0"/>
          </a:p>
        </p:txBody>
      </p:sp>
    </p:spTree>
    <p:extLst>
      <p:ext uri="{BB962C8B-B14F-4D97-AF65-F5344CB8AC3E}">
        <p14:creationId xmlns:p14="http://schemas.microsoft.com/office/powerpoint/2010/main" val="2561152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buNone/>
            </a:pPr>
            <a:r>
              <a:rPr lang="en-GB" sz="2800" b="1" dirty="0" smtClean="0">
                <a:solidFill>
                  <a:srgbClr val="E83618"/>
                </a:solidFill>
              </a:rPr>
              <a:t>For HE institutions registered in the Register of Scientific Organizations</a:t>
            </a:r>
            <a:endParaRPr lang="en-GB" sz="2500" dirty="0" smtClean="0"/>
          </a:p>
          <a:p>
            <a:pPr algn="just"/>
            <a:r>
              <a:rPr lang="en-GB" sz="2500" dirty="0" smtClean="0"/>
              <a:t>Adopted long-term </a:t>
            </a:r>
            <a:r>
              <a:rPr lang="en-GB" sz="2500" b="1" dirty="0" smtClean="0"/>
              <a:t>strategic programme of research </a:t>
            </a:r>
            <a:r>
              <a:rPr lang="en-GB" sz="2500" dirty="0" smtClean="0"/>
              <a:t>in the area in which the teaching activity is performed</a:t>
            </a:r>
          </a:p>
          <a:p>
            <a:pPr algn="just"/>
            <a:r>
              <a:rPr lang="en-GB" sz="2500" dirty="0" smtClean="0"/>
              <a:t>Adequate </a:t>
            </a:r>
            <a:r>
              <a:rPr lang="en-GB" sz="2500" b="1" dirty="0" smtClean="0"/>
              <a:t>number and qualifications of employed researchers </a:t>
            </a:r>
            <a:r>
              <a:rPr lang="en-GB" sz="2500" dirty="0" smtClean="0"/>
              <a:t>(appointed into scientific position or with an adequate number of scientific papers published)</a:t>
            </a:r>
          </a:p>
          <a:p>
            <a:pPr algn="just"/>
            <a:r>
              <a:rPr lang="en-GB" sz="2500" dirty="0" smtClean="0"/>
              <a:t>Proof of adequate </a:t>
            </a:r>
            <a:r>
              <a:rPr lang="en-GB" sz="2500" b="1" dirty="0" smtClean="0"/>
              <a:t>facilities</a:t>
            </a:r>
            <a:r>
              <a:rPr lang="en-GB" sz="2500" dirty="0" smtClean="0"/>
              <a:t> and </a:t>
            </a:r>
            <a:r>
              <a:rPr lang="en-GB" sz="2500" b="1" dirty="0" smtClean="0"/>
              <a:t>equipment </a:t>
            </a:r>
            <a:r>
              <a:rPr lang="en-GB" sz="2500" dirty="0" smtClean="0"/>
              <a:t>for proposed research</a:t>
            </a:r>
            <a:endParaRPr lang="en-GB" sz="2500" b="1" dirty="0" smtClean="0"/>
          </a:p>
          <a:p>
            <a:pPr algn="just"/>
            <a:r>
              <a:rPr lang="en-GB" sz="2500" dirty="0" smtClean="0"/>
              <a:t>Proof of necessary </a:t>
            </a:r>
            <a:r>
              <a:rPr lang="en-GB" sz="2500" b="1" dirty="0" smtClean="0"/>
              <a:t>funds</a:t>
            </a:r>
            <a:r>
              <a:rPr lang="en-GB" sz="2500" dirty="0" smtClean="0"/>
              <a:t> secured for proposed research</a:t>
            </a:r>
            <a:endParaRPr lang="en-GB" sz="2500" b="1" dirty="0" smtClean="0"/>
          </a:p>
          <a:p>
            <a:pPr algn="just"/>
            <a:endParaRPr lang="en-GB" sz="2500" dirty="0"/>
          </a:p>
        </p:txBody>
      </p:sp>
      <p:sp>
        <p:nvSpPr>
          <p:cNvPr id="3" name="Title 2"/>
          <p:cNvSpPr>
            <a:spLocks noGrp="1"/>
          </p:cNvSpPr>
          <p:nvPr>
            <p:ph type="title"/>
          </p:nvPr>
        </p:nvSpPr>
        <p:spPr>
          <a:xfrm>
            <a:off x="210168" y="327818"/>
            <a:ext cx="7871650" cy="1140763"/>
          </a:xfrm>
        </p:spPr>
        <p:txBody>
          <a:bodyPr/>
          <a:lstStyle/>
          <a:p>
            <a:pPr algn="ctr"/>
            <a:r>
              <a:rPr lang="hr-HR" sz="3400" b="1" dirty="0" smtClean="0"/>
              <a:t>MINIMUM CRITERIA</a:t>
            </a:r>
            <a:endParaRPr lang="hr-HR" sz="3400" b="1" dirty="0"/>
          </a:p>
        </p:txBody>
      </p:sp>
    </p:spTree>
    <p:extLst>
      <p:ext uri="{BB962C8B-B14F-4D97-AF65-F5344CB8AC3E}">
        <p14:creationId xmlns:p14="http://schemas.microsoft.com/office/powerpoint/2010/main" val="2856869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a:spLocks noChangeArrowheads="1"/>
          </p:cNvSpPr>
          <p:nvPr/>
        </p:nvSpPr>
        <p:spPr bwMode="auto">
          <a:xfrm>
            <a:off x="1141413" y="1844674"/>
            <a:ext cx="7431087" cy="540000"/>
          </a:xfrm>
          <a:prstGeom prst="rect">
            <a:avLst/>
          </a:pr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b="1" dirty="0">
              <a:solidFill>
                <a:srgbClr val="FFFFFF"/>
              </a:solidFill>
              <a:latin typeface="Arial" pitchFamily="34" charset="0"/>
              <a:ea typeface="ＭＳ Ｐゴシック" pitchFamily="-97" charset="-128"/>
            </a:endParaRPr>
          </a:p>
        </p:txBody>
      </p:sp>
      <p:sp>
        <p:nvSpPr>
          <p:cNvPr id="18" name="Rektangel 17"/>
          <p:cNvSpPr>
            <a:spLocks noChangeArrowheads="1"/>
          </p:cNvSpPr>
          <p:nvPr/>
        </p:nvSpPr>
        <p:spPr bwMode="auto">
          <a:xfrm>
            <a:off x="1141413" y="5657849"/>
            <a:ext cx="7431087" cy="540000"/>
          </a:xfrm>
          <a:prstGeom prst="rect">
            <a:avLst/>
          </a:pr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9" name="Rektangel 18"/>
          <p:cNvSpPr>
            <a:spLocks noChangeArrowheads="1"/>
          </p:cNvSpPr>
          <p:nvPr/>
        </p:nvSpPr>
        <p:spPr bwMode="auto">
          <a:xfrm>
            <a:off x="1141413" y="3116263"/>
            <a:ext cx="7431087" cy="523875"/>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0" name="Rektangel 19"/>
          <p:cNvSpPr>
            <a:spLocks noChangeArrowheads="1"/>
          </p:cNvSpPr>
          <p:nvPr/>
        </p:nvSpPr>
        <p:spPr bwMode="auto">
          <a:xfrm>
            <a:off x="1141413" y="3751263"/>
            <a:ext cx="7431087" cy="523875"/>
          </a:xfrm>
          <a:prstGeom prst="rect">
            <a:avLst/>
          </a:pr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1" name="Rektangel 20"/>
          <p:cNvSpPr>
            <a:spLocks noChangeArrowheads="1"/>
          </p:cNvSpPr>
          <p:nvPr/>
        </p:nvSpPr>
        <p:spPr bwMode="auto">
          <a:xfrm>
            <a:off x="1141413" y="2479675"/>
            <a:ext cx="7431087" cy="523875"/>
          </a:xfrm>
          <a:prstGeom prst="rect">
            <a:avLst/>
          </a:pr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 name="Rektangel 21"/>
          <p:cNvSpPr>
            <a:spLocks noChangeArrowheads="1"/>
          </p:cNvSpPr>
          <p:nvPr/>
        </p:nvSpPr>
        <p:spPr bwMode="auto">
          <a:xfrm>
            <a:off x="1141412" y="4381375"/>
            <a:ext cx="7431087" cy="540000"/>
          </a:xfrm>
          <a:prstGeom prst="rect">
            <a:avLst/>
          </a:pr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3" name="Rektangel 22"/>
          <p:cNvSpPr>
            <a:spLocks noChangeArrowheads="1"/>
          </p:cNvSpPr>
          <p:nvPr/>
        </p:nvSpPr>
        <p:spPr bwMode="auto">
          <a:xfrm>
            <a:off x="1141413" y="5022850"/>
            <a:ext cx="7431087" cy="523875"/>
          </a:xfrm>
          <a:prstGeom prst="rect">
            <a:avLst/>
          </a:prstGeom>
          <a:solidFill>
            <a:schemeClr val="accent3">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3801" name="Tekstboks 6"/>
          <p:cNvSpPr txBox="1">
            <a:spLocks noChangeArrowheads="1"/>
          </p:cNvSpPr>
          <p:nvPr/>
        </p:nvSpPr>
        <p:spPr bwMode="auto">
          <a:xfrm>
            <a:off x="1192213" y="1947455"/>
            <a:ext cx="5932487" cy="507831"/>
          </a:xfrm>
          <a:prstGeom prst="rect">
            <a:avLst/>
          </a:prstGeom>
          <a:noFill/>
          <a:ln w="9525">
            <a:noFill/>
            <a:miter lim="800000"/>
            <a:headEnd/>
            <a:tailEnd/>
          </a:ln>
        </p:spPr>
        <p:txBody>
          <a:bodyPr>
            <a:spAutoFit/>
          </a:bodyPr>
          <a:lstStyle/>
          <a:p>
            <a:r>
              <a:rPr lang="hr-HR" sz="1500" b="1" dirty="0" smtClean="0">
                <a:solidFill>
                  <a:srgbClr val="171717"/>
                </a:solidFill>
              </a:rPr>
              <a:t>INSTITUTIONAL MANAGEMENT AND QUALITY ASSURANCE</a:t>
            </a:r>
            <a:endParaRPr lang="da-DK" sz="1500" b="1" dirty="0"/>
          </a:p>
          <a:p>
            <a:endParaRPr lang="da-DK" sz="1200" dirty="0"/>
          </a:p>
        </p:txBody>
      </p:sp>
      <p:sp>
        <p:nvSpPr>
          <p:cNvPr id="33802" name="Tekstboks 7"/>
          <p:cNvSpPr txBox="1">
            <a:spLocks noChangeArrowheads="1"/>
          </p:cNvSpPr>
          <p:nvPr/>
        </p:nvSpPr>
        <p:spPr bwMode="auto">
          <a:xfrm>
            <a:off x="1192211" y="5657849"/>
            <a:ext cx="5932487" cy="723275"/>
          </a:xfrm>
          <a:prstGeom prst="rect">
            <a:avLst/>
          </a:prstGeom>
          <a:noFill/>
          <a:ln w="9525">
            <a:noFill/>
            <a:miter lim="800000"/>
            <a:headEnd/>
            <a:tailEnd/>
          </a:ln>
        </p:spPr>
        <p:txBody>
          <a:bodyPr>
            <a:spAutoFit/>
          </a:bodyPr>
          <a:lstStyle/>
          <a:p>
            <a:r>
              <a:rPr lang="hr-HR" sz="1500" b="1" dirty="0" smtClean="0">
                <a:solidFill>
                  <a:srgbClr val="171717"/>
                </a:solidFill>
              </a:rPr>
              <a:t>RESOURCES: ADMINISTRATION, SPEACE, EQUIPMENT AND FINANCES</a:t>
            </a:r>
            <a:endParaRPr lang="da-DK" sz="1500" b="1" dirty="0"/>
          </a:p>
          <a:p>
            <a:endParaRPr lang="da-DK" sz="1100" dirty="0"/>
          </a:p>
        </p:txBody>
      </p:sp>
      <p:sp>
        <p:nvSpPr>
          <p:cNvPr id="33803" name="Tekstboks 8"/>
          <p:cNvSpPr txBox="1">
            <a:spLocks noChangeArrowheads="1"/>
          </p:cNvSpPr>
          <p:nvPr/>
        </p:nvSpPr>
        <p:spPr bwMode="auto">
          <a:xfrm>
            <a:off x="1192213" y="3178174"/>
            <a:ext cx="7380287" cy="507831"/>
          </a:xfrm>
          <a:prstGeom prst="rect">
            <a:avLst/>
          </a:prstGeom>
          <a:solidFill>
            <a:schemeClr val="accent3">
              <a:lumMod val="60000"/>
              <a:lumOff val="40000"/>
            </a:schemeClr>
          </a:solidFill>
          <a:ln w="9525">
            <a:noFill/>
            <a:miter lim="800000"/>
            <a:headEnd/>
            <a:tailEnd/>
          </a:ln>
        </p:spPr>
        <p:txBody>
          <a:bodyPr wrap="square">
            <a:spAutoFit/>
          </a:bodyPr>
          <a:lstStyle/>
          <a:p>
            <a:r>
              <a:rPr lang="hr-HR" sz="1600" b="1" dirty="0" smtClean="0">
                <a:solidFill>
                  <a:srgbClr val="000000"/>
                </a:solidFill>
              </a:rPr>
              <a:t>STUDENTS</a:t>
            </a:r>
            <a:endParaRPr lang="da-DK" sz="1600" b="1" dirty="0">
              <a:solidFill>
                <a:srgbClr val="000000"/>
              </a:solidFill>
            </a:endParaRPr>
          </a:p>
          <a:p>
            <a:endParaRPr lang="da-DK" sz="1100" dirty="0">
              <a:solidFill>
                <a:srgbClr val="000000"/>
              </a:solidFill>
            </a:endParaRPr>
          </a:p>
        </p:txBody>
      </p:sp>
      <p:sp>
        <p:nvSpPr>
          <p:cNvPr id="33804" name="Tekstboks 9"/>
          <p:cNvSpPr txBox="1">
            <a:spLocks noChangeArrowheads="1"/>
          </p:cNvSpPr>
          <p:nvPr/>
        </p:nvSpPr>
        <p:spPr bwMode="auto">
          <a:xfrm>
            <a:off x="1192213" y="4396799"/>
            <a:ext cx="5932487" cy="492443"/>
          </a:xfrm>
          <a:prstGeom prst="rect">
            <a:avLst/>
          </a:prstGeom>
          <a:noFill/>
          <a:ln w="9525">
            <a:noFill/>
            <a:miter lim="800000"/>
            <a:headEnd/>
            <a:tailEnd/>
          </a:ln>
        </p:spPr>
        <p:txBody>
          <a:bodyPr>
            <a:spAutoFit/>
          </a:bodyPr>
          <a:lstStyle/>
          <a:p>
            <a:r>
              <a:rPr lang="hr-HR" sz="1500" b="1" dirty="0" smtClean="0">
                <a:solidFill>
                  <a:srgbClr val="171717"/>
                </a:solidFill>
              </a:rPr>
              <a:t>RESEARCH AND PROFESSIONAL ACTIVITY</a:t>
            </a:r>
            <a:endParaRPr lang="da-DK" sz="1500" b="1" dirty="0"/>
          </a:p>
          <a:p>
            <a:endParaRPr lang="da-DK" sz="1100" dirty="0"/>
          </a:p>
        </p:txBody>
      </p:sp>
      <p:sp>
        <p:nvSpPr>
          <p:cNvPr id="33805" name="Tekstboks 10"/>
          <p:cNvSpPr txBox="1">
            <a:spLocks noChangeArrowheads="1"/>
          </p:cNvSpPr>
          <p:nvPr/>
        </p:nvSpPr>
        <p:spPr bwMode="auto">
          <a:xfrm>
            <a:off x="1192212" y="2541587"/>
            <a:ext cx="5932487" cy="507831"/>
          </a:xfrm>
          <a:prstGeom prst="rect">
            <a:avLst/>
          </a:prstGeom>
          <a:noFill/>
          <a:ln w="9525">
            <a:noFill/>
            <a:miter lim="800000"/>
            <a:headEnd/>
            <a:tailEnd/>
          </a:ln>
        </p:spPr>
        <p:txBody>
          <a:bodyPr>
            <a:spAutoFit/>
          </a:bodyPr>
          <a:lstStyle/>
          <a:p>
            <a:r>
              <a:rPr lang="hr-HR" sz="1600" b="1" dirty="0" smtClean="0">
                <a:solidFill>
                  <a:srgbClr val="171717"/>
                </a:solidFill>
              </a:rPr>
              <a:t>STUDY PROGRAMMES </a:t>
            </a:r>
            <a:endParaRPr lang="da-DK" sz="1600" b="1" dirty="0"/>
          </a:p>
          <a:p>
            <a:endParaRPr lang="da-DK" sz="1100" dirty="0"/>
          </a:p>
        </p:txBody>
      </p:sp>
      <p:sp>
        <p:nvSpPr>
          <p:cNvPr id="33806" name="Tekstboks 11"/>
          <p:cNvSpPr txBox="1">
            <a:spLocks noChangeArrowheads="1"/>
          </p:cNvSpPr>
          <p:nvPr/>
        </p:nvSpPr>
        <p:spPr bwMode="auto">
          <a:xfrm>
            <a:off x="1192213" y="3814762"/>
            <a:ext cx="5932487" cy="507831"/>
          </a:xfrm>
          <a:prstGeom prst="rect">
            <a:avLst/>
          </a:prstGeom>
          <a:noFill/>
          <a:ln w="9525">
            <a:noFill/>
            <a:miter lim="800000"/>
            <a:headEnd/>
            <a:tailEnd/>
          </a:ln>
        </p:spPr>
        <p:txBody>
          <a:bodyPr>
            <a:spAutoFit/>
          </a:bodyPr>
          <a:lstStyle/>
          <a:p>
            <a:r>
              <a:rPr lang="hr-HR" sz="1600" b="1" dirty="0" smtClean="0">
                <a:solidFill>
                  <a:srgbClr val="171717"/>
                </a:solidFill>
              </a:rPr>
              <a:t>TEACHERS</a:t>
            </a:r>
            <a:endParaRPr lang="da-DK" sz="1600" b="1" dirty="0"/>
          </a:p>
          <a:p>
            <a:endParaRPr lang="da-DK" sz="1100" dirty="0"/>
          </a:p>
        </p:txBody>
      </p:sp>
      <p:sp>
        <p:nvSpPr>
          <p:cNvPr id="33807" name="Tekstboks 12"/>
          <p:cNvSpPr txBox="1">
            <a:spLocks noChangeArrowheads="1"/>
          </p:cNvSpPr>
          <p:nvPr/>
        </p:nvSpPr>
        <p:spPr bwMode="auto">
          <a:xfrm>
            <a:off x="1192213" y="5089524"/>
            <a:ext cx="5932487" cy="507831"/>
          </a:xfrm>
          <a:prstGeom prst="rect">
            <a:avLst/>
          </a:prstGeom>
          <a:noFill/>
          <a:ln w="9525">
            <a:noFill/>
            <a:miter lim="800000"/>
            <a:headEnd/>
            <a:tailEnd/>
          </a:ln>
        </p:spPr>
        <p:txBody>
          <a:bodyPr>
            <a:spAutoFit/>
          </a:bodyPr>
          <a:lstStyle/>
          <a:p>
            <a:r>
              <a:rPr lang="hr-HR" sz="1600" b="1" dirty="0" smtClean="0">
                <a:solidFill>
                  <a:srgbClr val="171717"/>
                </a:solidFill>
              </a:rPr>
              <a:t>INTERNATIONAL COOPERATION AND MOBILITY</a:t>
            </a:r>
            <a:endParaRPr lang="da-DK" sz="1600" b="1" dirty="0"/>
          </a:p>
          <a:p>
            <a:endParaRPr lang="da-DK" sz="1100" dirty="0"/>
          </a:p>
        </p:txBody>
      </p:sp>
      <p:grpSp>
        <p:nvGrpSpPr>
          <p:cNvPr id="33812" name="Gruppe 55"/>
          <p:cNvGrpSpPr>
            <a:grpSpLocks/>
          </p:cNvGrpSpPr>
          <p:nvPr/>
        </p:nvGrpSpPr>
        <p:grpSpPr bwMode="auto">
          <a:xfrm>
            <a:off x="571500" y="1858963"/>
            <a:ext cx="511175" cy="4313237"/>
            <a:chOff x="571500" y="1858963"/>
            <a:chExt cx="511175" cy="4313237"/>
          </a:xfrm>
          <a:solidFill>
            <a:schemeClr val="accent3">
              <a:lumMod val="50000"/>
            </a:schemeClr>
          </a:solidFill>
        </p:grpSpPr>
        <p:sp>
          <p:nvSpPr>
            <p:cNvPr id="43" name="Rektangel 7"/>
            <p:cNvSpPr>
              <a:spLocks noChangeArrowheads="1"/>
            </p:cNvSpPr>
            <p:nvPr/>
          </p:nvSpPr>
          <p:spPr bwMode="auto">
            <a:xfrm>
              <a:off x="571500" y="1858963"/>
              <a:ext cx="511175" cy="512762"/>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41" name="Rektangel 40"/>
            <p:cNvSpPr>
              <a:spLocks noChangeArrowheads="1"/>
            </p:cNvSpPr>
            <p:nvPr/>
          </p:nvSpPr>
          <p:spPr bwMode="auto">
            <a:xfrm>
              <a:off x="571500" y="2492375"/>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39" name="Rektangel 11"/>
            <p:cNvSpPr>
              <a:spLocks noChangeArrowheads="1"/>
            </p:cNvSpPr>
            <p:nvPr/>
          </p:nvSpPr>
          <p:spPr bwMode="auto">
            <a:xfrm>
              <a:off x="571500" y="3125788"/>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37" name="Rektangel 13"/>
            <p:cNvSpPr>
              <a:spLocks noChangeArrowheads="1"/>
            </p:cNvSpPr>
            <p:nvPr/>
          </p:nvSpPr>
          <p:spPr bwMode="auto">
            <a:xfrm>
              <a:off x="571500" y="3762375"/>
              <a:ext cx="511175" cy="50800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35" name="Rektangel 34"/>
            <p:cNvSpPr>
              <a:spLocks noChangeArrowheads="1"/>
            </p:cNvSpPr>
            <p:nvPr/>
          </p:nvSpPr>
          <p:spPr bwMode="auto">
            <a:xfrm>
              <a:off x="571500" y="4395788"/>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33" name="Rektangel 23"/>
            <p:cNvSpPr>
              <a:spLocks noChangeArrowheads="1"/>
            </p:cNvSpPr>
            <p:nvPr/>
          </p:nvSpPr>
          <p:spPr bwMode="auto">
            <a:xfrm>
              <a:off x="571500" y="5027613"/>
              <a:ext cx="511175" cy="512762"/>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31" name="Rektangel 26"/>
            <p:cNvSpPr>
              <a:spLocks noChangeArrowheads="1"/>
            </p:cNvSpPr>
            <p:nvPr/>
          </p:nvSpPr>
          <p:spPr bwMode="auto">
            <a:xfrm>
              <a:off x="571500" y="5661025"/>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chemeClr val="bg1"/>
                </a:solidFill>
                <a:latin typeface="Arial" pitchFamily="34" charset="0"/>
                <a:ea typeface="ＭＳ Ｐゴシック" pitchFamily="-97" charset="-128"/>
              </a:endParaRPr>
            </a:p>
          </p:txBody>
        </p:sp>
        <p:sp>
          <p:nvSpPr>
            <p:cNvPr id="49" name="Tekstboks 8"/>
            <p:cNvSpPr txBox="1">
              <a:spLocks noChangeArrowheads="1"/>
            </p:cNvSpPr>
            <p:nvPr/>
          </p:nvSpPr>
          <p:spPr bwMode="auto">
            <a:xfrm>
              <a:off x="592138" y="1989138"/>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1</a:t>
              </a:r>
            </a:p>
          </p:txBody>
        </p:sp>
        <p:sp>
          <p:nvSpPr>
            <p:cNvPr id="50" name="Tekstboks 49"/>
            <p:cNvSpPr txBox="1">
              <a:spLocks noChangeArrowheads="1"/>
            </p:cNvSpPr>
            <p:nvPr/>
          </p:nvSpPr>
          <p:spPr bwMode="auto">
            <a:xfrm>
              <a:off x="592138" y="2641600"/>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2</a:t>
              </a:r>
            </a:p>
          </p:txBody>
        </p:sp>
        <p:sp>
          <p:nvSpPr>
            <p:cNvPr id="51" name="Tekstboks 50"/>
            <p:cNvSpPr txBox="1">
              <a:spLocks noChangeArrowheads="1"/>
            </p:cNvSpPr>
            <p:nvPr/>
          </p:nvSpPr>
          <p:spPr bwMode="auto">
            <a:xfrm>
              <a:off x="592138" y="325596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3</a:t>
              </a:r>
            </a:p>
          </p:txBody>
        </p:sp>
        <p:sp>
          <p:nvSpPr>
            <p:cNvPr id="52" name="Tekstboks 51"/>
            <p:cNvSpPr txBox="1">
              <a:spLocks noChangeArrowheads="1"/>
            </p:cNvSpPr>
            <p:nvPr/>
          </p:nvSpPr>
          <p:spPr bwMode="auto">
            <a:xfrm>
              <a:off x="592138" y="388461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4</a:t>
              </a:r>
            </a:p>
          </p:txBody>
        </p:sp>
        <p:sp>
          <p:nvSpPr>
            <p:cNvPr id="53" name="Tekstboks 21"/>
            <p:cNvSpPr txBox="1">
              <a:spLocks noChangeArrowheads="1"/>
            </p:cNvSpPr>
            <p:nvPr/>
          </p:nvSpPr>
          <p:spPr bwMode="auto">
            <a:xfrm>
              <a:off x="592138" y="452596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5</a:t>
              </a:r>
            </a:p>
          </p:txBody>
        </p:sp>
        <p:sp>
          <p:nvSpPr>
            <p:cNvPr id="54" name="Tekstboks 24"/>
            <p:cNvSpPr txBox="1">
              <a:spLocks noChangeArrowheads="1"/>
            </p:cNvSpPr>
            <p:nvPr/>
          </p:nvSpPr>
          <p:spPr bwMode="auto">
            <a:xfrm>
              <a:off x="592138" y="5157788"/>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6</a:t>
              </a:r>
            </a:p>
          </p:txBody>
        </p:sp>
        <p:sp>
          <p:nvSpPr>
            <p:cNvPr id="55" name="Tekstboks 27"/>
            <p:cNvSpPr txBox="1">
              <a:spLocks noChangeArrowheads="1"/>
            </p:cNvSpPr>
            <p:nvPr/>
          </p:nvSpPr>
          <p:spPr bwMode="auto">
            <a:xfrm>
              <a:off x="592138" y="578326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solidFill>
                    <a:schemeClr val="bg1"/>
                  </a:solidFill>
                  <a:latin typeface="Arial" pitchFamily="34" charset="0"/>
                  <a:ea typeface="ＭＳ Ｐゴシック" pitchFamily="-97" charset="-128"/>
                </a:rPr>
                <a:t>7</a:t>
              </a:r>
            </a:p>
          </p:txBody>
        </p:sp>
      </p:grpSp>
      <p:sp>
        <p:nvSpPr>
          <p:cNvPr id="2" name="Title 1"/>
          <p:cNvSpPr>
            <a:spLocks noGrp="1"/>
          </p:cNvSpPr>
          <p:nvPr>
            <p:ph type="title"/>
          </p:nvPr>
        </p:nvSpPr>
        <p:spPr>
          <a:xfrm>
            <a:off x="122383" y="109537"/>
            <a:ext cx="8947726" cy="563562"/>
          </a:xfrm>
        </p:spPr>
        <p:txBody>
          <a:bodyPr/>
          <a:lstStyle/>
          <a:p>
            <a:pPr algn="ctr"/>
            <a:r>
              <a:rPr lang="hr-HR" sz="3400" b="1" dirty="0" smtClean="0"/>
              <a:t>QUALITY GRADE</a:t>
            </a:r>
            <a:endParaRPr lang="hr-HR" sz="3400" b="1" dirty="0"/>
          </a:p>
        </p:txBody>
      </p:sp>
      <p:sp>
        <p:nvSpPr>
          <p:cNvPr id="4" name="Text Placeholder 3"/>
          <p:cNvSpPr>
            <a:spLocks noGrp="1"/>
          </p:cNvSpPr>
          <p:nvPr>
            <p:ph type="body" idx="13"/>
          </p:nvPr>
        </p:nvSpPr>
        <p:spPr>
          <a:xfrm>
            <a:off x="140855" y="1139537"/>
            <a:ext cx="6489700" cy="358774"/>
          </a:xfrm>
        </p:spPr>
        <p:txBody>
          <a:bodyPr/>
          <a:lstStyle/>
          <a:p>
            <a:r>
              <a:rPr lang="hr-HR" dirty="0" err="1" smtClean="0"/>
              <a:t>Standards</a:t>
            </a:r>
            <a:r>
              <a:rPr lang="hr-HR" dirty="0" smtClean="0"/>
              <a:t> </a:t>
            </a:r>
            <a:r>
              <a:rPr lang="hr-HR" dirty="0" err="1" smtClean="0"/>
              <a:t>and</a:t>
            </a:r>
            <a:r>
              <a:rPr lang="hr-HR" dirty="0" smtClean="0"/>
              <a:t> </a:t>
            </a:r>
            <a:r>
              <a:rPr lang="hr-HR" dirty="0" err="1" smtClean="0"/>
              <a:t>criteria</a:t>
            </a:r>
            <a:r>
              <a:rPr lang="hr-HR" dirty="0" smtClean="0"/>
              <a:t> </a:t>
            </a:r>
            <a:r>
              <a:rPr lang="hr-HR" dirty="0" err="1" smtClean="0"/>
              <a:t>of</a:t>
            </a:r>
            <a:r>
              <a:rPr lang="hr-HR" dirty="0" smtClean="0"/>
              <a:t> </a:t>
            </a:r>
            <a:r>
              <a:rPr lang="hr-HR" dirty="0" err="1" smtClean="0"/>
              <a:t>quality</a:t>
            </a:r>
            <a:r>
              <a:rPr lang="hr-HR" dirty="0" smtClean="0"/>
              <a:t> </a:t>
            </a:r>
            <a:r>
              <a:rPr lang="hr-HR" dirty="0" err="1" smtClean="0"/>
              <a:t>defined</a:t>
            </a:r>
            <a:r>
              <a:rPr lang="hr-HR" dirty="0" smtClean="0"/>
              <a:t> </a:t>
            </a:r>
            <a:r>
              <a:rPr lang="hr-HR" dirty="0" err="1" smtClean="0"/>
              <a:t>by</a:t>
            </a:r>
            <a:r>
              <a:rPr lang="hr-HR" dirty="0" smtClean="0"/>
              <a:t> </a:t>
            </a:r>
            <a:r>
              <a:rPr lang="hr-HR" dirty="0" err="1" smtClean="0"/>
              <a:t>Accreditation</a:t>
            </a:r>
            <a:r>
              <a:rPr lang="hr-HR" dirty="0" smtClean="0"/>
              <a:t> </a:t>
            </a:r>
            <a:r>
              <a:rPr lang="hr-HR" dirty="0" err="1" smtClean="0"/>
              <a:t>Council</a:t>
            </a:r>
            <a:r>
              <a:rPr lang="hr-HR" dirty="0" smtClean="0"/>
              <a:t> </a:t>
            </a:r>
            <a:r>
              <a:rPr lang="hr-HR" dirty="0" err="1" smtClean="0"/>
              <a:t>of</a:t>
            </a:r>
            <a:r>
              <a:rPr lang="hr-HR" dirty="0" smtClean="0"/>
              <a:t> </a:t>
            </a:r>
            <a:r>
              <a:rPr lang="hr-HR" dirty="0" err="1" smtClean="0"/>
              <a:t>the</a:t>
            </a:r>
            <a:r>
              <a:rPr lang="hr-HR" dirty="0" smtClean="0"/>
              <a:t> </a:t>
            </a:r>
            <a:r>
              <a:rPr lang="hr-HR" dirty="0" err="1" smtClean="0"/>
              <a:t>Agency</a:t>
            </a:r>
            <a:endParaRPr lang="hr-HR" dirty="0"/>
          </a:p>
        </p:txBody>
      </p:sp>
    </p:spTree>
    <p:extLst>
      <p:ext uri="{BB962C8B-B14F-4D97-AF65-F5344CB8AC3E}">
        <p14:creationId xmlns:p14="http://schemas.microsoft.com/office/powerpoint/2010/main" val="1129365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Map of Croatia</a:t>
            </a:r>
          </a:p>
        </p:txBody>
      </p:sp>
      <p:pic>
        <p:nvPicPr>
          <p:cNvPr id="18435" name="Picture 4" descr="C:\Users\iborosic\Desktop\hrvatska_gradovi.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59875" cy="7094538"/>
          </a:xfrm>
          <a:noFill/>
        </p:spPr>
      </p:pic>
    </p:spTree>
    <p:extLst>
      <p:ext uri="{BB962C8B-B14F-4D97-AF65-F5344CB8AC3E}">
        <p14:creationId xmlns:p14="http://schemas.microsoft.com/office/powerpoint/2010/main" val="3736805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Each standard consists of various criteria </a:t>
            </a:r>
          </a:p>
          <a:p>
            <a:r>
              <a:rPr lang="en-GB" dirty="0" smtClean="0"/>
              <a:t>Fulfilment of each </a:t>
            </a:r>
            <a:r>
              <a:rPr lang="en-GB" dirty="0" err="1" smtClean="0"/>
              <a:t>criterium</a:t>
            </a:r>
            <a:r>
              <a:rPr lang="en-GB" dirty="0" smtClean="0"/>
              <a:t> must be described with following levels of implementation:</a:t>
            </a:r>
          </a:p>
          <a:p>
            <a:pPr lvl="1">
              <a:buFont typeface="Wingdings" pitchFamily="2" charset="2"/>
              <a:buChar char="§"/>
            </a:pPr>
            <a:r>
              <a:rPr lang="en-GB" dirty="0" smtClean="0">
                <a:solidFill>
                  <a:srgbClr val="B8141D"/>
                </a:solidFill>
              </a:rPr>
              <a:t>Not implemented </a:t>
            </a:r>
          </a:p>
          <a:p>
            <a:pPr lvl="1">
              <a:buFont typeface="Wingdings" pitchFamily="2" charset="2"/>
              <a:buChar char="§"/>
            </a:pPr>
            <a:r>
              <a:rPr lang="en-GB" dirty="0" smtClean="0">
                <a:solidFill>
                  <a:srgbClr val="B8141D"/>
                </a:solidFill>
              </a:rPr>
              <a:t>Starting phase of implementation</a:t>
            </a:r>
          </a:p>
          <a:p>
            <a:pPr lvl="1">
              <a:buFont typeface="Wingdings" pitchFamily="2" charset="2"/>
              <a:buChar char="§"/>
            </a:pPr>
            <a:r>
              <a:rPr lang="en-GB" dirty="0" smtClean="0">
                <a:solidFill>
                  <a:srgbClr val="B8141D"/>
                </a:solidFill>
              </a:rPr>
              <a:t>Partly implemented</a:t>
            </a:r>
          </a:p>
          <a:p>
            <a:pPr lvl="1">
              <a:buFont typeface="Wingdings" pitchFamily="2" charset="2"/>
              <a:buChar char="§"/>
            </a:pPr>
            <a:r>
              <a:rPr lang="en-GB" dirty="0" smtClean="0">
                <a:solidFill>
                  <a:srgbClr val="B8141D"/>
                </a:solidFill>
              </a:rPr>
              <a:t>Mostly implemented</a:t>
            </a:r>
          </a:p>
          <a:p>
            <a:pPr lvl="1">
              <a:buFont typeface="Wingdings" pitchFamily="2" charset="2"/>
              <a:buChar char="§"/>
            </a:pPr>
            <a:r>
              <a:rPr lang="en-GB" dirty="0" smtClean="0">
                <a:solidFill>
                  <a:srgbClr val="B8141D"/>
                </a:solidFill>
              </a:rPr>
              <a:t>Fully implemented</a:t>
            </a:r>
          </a:p>
          <a:p>
            <a:pPr marL="0" indent="0">
              <a:buNone/>
            </a:pPr>
            <a:endParaRPr lang="hr-HR" dirty="0" smtClean="0"/>
          </a:p>
          <a:p>
            <a:endParaRPr lang="hr-HR"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pPr algn="ctr"/>
            <a:r>
              <a:rPr lang="hr-HR" b="1" dirty="0" smtClean="0"/>
              <a:t>QUALITY GRADE</a:t>
            </a:r>
            <a:endParaRPr lang="hr-HR" b="1" dirty="0"/>
          </a:p>
        </p:txBody>
      </p:sp>
    </p:spTree>
    <p:extLst>
      <p:ext uri="{BB962C8B-B14F-4D97-AF65-F5344CB8AC3E}">
        <p14:creationId xmlns:p14="http://schemas.microsoft.com/office/powerpoint/2010/main" val="3624186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a:spLocks noChangeArrowheads="1"/>
          </p:cNvSpPr>
          <p:nvPr/>
        </p:nvSpPr>
        <p:spPr bwMode="auto">
          <a:xfrm>
            <a:off x="808324" y="4928745"/>
            <a:ext cx="7431087" cy="540000"/>
          </a:xfrm>
          <a:prstGeom prst="rect">
            <a:avLst/>
          </a:prstGeom>
          <a:solidFill>
            <a:schemeClr val="accent3">
              <a:lumMod val="40000"/>
              <a:lumOff val="60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r>
              <a:rPr lang="hr-HR" sz="1600" b="1" dirty="0" err="1" smtClean="0">
                <a:solidFill>
                  <a:srgbClr val="000000"/>
                </a:solidFill>
                <a:latin typeface="Arial" pitchFamily="34" charset="0"/>
                <a:ea typeface="ＭＳ Ｐゴシック" pitchFamily="-97" charset="-128"/>
              </a:rPr>
              <a:t>Students</a:t>
            </a:r>
            <a:endParaRPr lang="da-DK" sz="1600" b="1" dirty="0">
              <a:solidFill>
                <a:srgbClr val="000000"/>
              </a:solidFill>
              <a:latin typeface="Arial" pitchFamily="34" charset="0"/>
              <a:ea typeface="ＭＳ Ｐゴシック" pitchFamily="-97" charset="-128"/>
            </a:endParaRPr>
          </a:p>
        </p:txBody>
      </p:sp>
      <p:sp>
        <p:nvSpPr>
          <p:cNvPr id="19" name="Rektangel 18"/>
          <p:cNvSpPr>
            <a:spLocks noChangeArrowheads="1"/>
          </p:cNvSpPr>
          <p:nvPr/>
        </p:nvSpPr>
        <p:spPr bwMode="auto">
          <a:xfrm>
            <a:off x="1141413" y="3116263"/>
            <a:ext cx="7431087" cy="523875"/>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0" name="Rektangel 19"/>
          <p:cNvSpPr>
            <a:spLocks noChangeArrowheads="1"/>
          </p:cNvSpPr>
          <p:nvPr/>
        </p:nvSpPr>
        <p:spPr bwMode="auto">
          <a:xfrm>
            <a:off x="782923" y="3640138"/>
            <a:ext cx="7431087" cy="523875"/>
          </a:xfrm>
          <a:prstGeom prst="rect">
            <a:avLst/>
          </a:prstGeom>
          <a:solidFill>
            <a:schemeClr val="accent3">
              <a:lumMod val="40000"/>
              <a:lumOff val="60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r>
              <a:rPr lang="hr-HR" sz="1600" b="1" dirty="0" err="1" smtClean="0">
                <a:solidFill>
                  <a:srgbClr val="000000"/>
                </a:solidFill>
                <a:latin typeface="Arial" pitchFamily="34" charset="0"/>
                <a:ea typeface="ＭＳ Ｐゴシック" pitchFamily="-97" charset="-128"/>
              </a:rPr>
              <a:t>Metting</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with</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representatives</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of</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the</a:t>
            </a:r>
            <a:r>
              <a:rPr lang="hr-HR" sz="1600" b="1" dirty="0" smtClean="0">
                <a:solidFill>
                  <a:srgbClr val="000000"/>
                </a:solidFill>
                <a:latin typeface="Arial" pitchFamily="34" charset="0"/>
                <a:ea typeface="ＭＳ Ｐゴシック" pitchFamily="-97" charset="-128"/>
              </a:rPr>
              <a:t> QA </a:t>
            </a:r>
            <a:r>
              <a:rPr lang="hr-HR" sz="1600" b="1" dirty="0" err="1" smtClean="0">
                <a:solidFill>
                  <a:srgbClr val="000000"/>
                </a:solidFill>
                <a:latin typeface="Arial" pitchFamily="34" charset="0"/>
                <a:ea typeface="ＭＳ Ｐゴシック" pitchFamily="-97" charset="-128"/>
              </a:rPr>
              <a:t>Unit</a:t>
            </a:r>
            <a:endParaRPr lang="da-DK" sz="1600" b="1" dirty="0">
              <a:solidFill>
                <a:srgbClr val="000000"/>
              </a:solidFill>
              <a:latin typeface="Arial" pitchFamily="34" charset="0"/>
              <a:ea typeface="ＭＳ Ｐゴシック" pitchFamily="-97" charset="-128"/>
            </a:endParaRPr>
          </a:p>
        </p:txBody>
      </p:sp>
      <p:sp>
        <p:nvSpPr>
          <p:cNvPr id="21" name="Rektangel 20"/>
          <p:cNvSpPr>
            <a:spLocks noChangeArrowheads="1"/>
          </p:cNvSpPr>
          <p:nvPr/>
        </p:nvSpPr>
        <p:spPr bwMode="auto">
          <a:xfrm>
            <a:off x="782923" y="2400949"/>
            <a:ext cx="7431087" cy="523875"/>
          </a:xfrm>
          <a:prstGeom prst="rect">
            <a:avLst/>
          </a:prstGeom>
          <a:solidFill>
            <a:schemeClr val="accent3">
              <a:lumMod val="40000"/>
              <a:lumOff val="60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r>
              <a:rPr lang="hr-HR" sz="1600" b="1" dirty="0" smtClean="0">
                <a:solidFill>
                  <a:srgbClr val="000000"/>
                </a:solidFill>
                <a:latin typeface="Arial" pitchFamily="34" charset="0"/>
                <a:ea typeface="ＭＳ Ｐゴシック" pitchFamily="-97" charset="-128"/>
              </a:rPr>
              <a:t> Management </a:t>
            </a:r>
            <a:endParaRPr lang="hr-HR" sz="1600" b="1" dirty="0">
              <a:solidFill>
                <a:srgbClr val="000000"/>
              </a:solidFill>
              <a:latin typeface="Arial" pitchFamily="34" charset="0"/>
              <a:ea typeface="ＭＳ Ｐゴシック" pitchFamily="-97" charset="-128"/>
            </a:endParaRPr>
          </a:p>
        </p:txBody>
      </p:sp>
      <p:sp>
        <p:nvSpPr>
          <p:cNvPr id="22" name="Rektangel 21"/>
          <p:cNvSpPr>
            <a:spLocks noChangeArrowheads="1"/>
          </p:cNvSpPr>
          <p:nvPr/>
        </p:nvSpPr>
        <p:spPr bwMode="auto">
          <a:xfrm>
            <a:off x="782922" y="4304361"/>
            <a:ext cx="7431087" cy="540000"/>
          </a:xfrm>
          <a:prstGeom prst="rect">
            <a:avLst/>
          </a:prstGeom>
          <a:solidFill>
            <a:schemeClr val="accent3">
              <a:lumMod val="40000"/>
              <a:lumOff val="60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r>
              <a:rPr lang="hr-HR" sz="1600" b="1" dirty="0" err="1" smtClean="0">
                <a:solidFill>
                  <a:srgbClr val="000000"/>
                </a:solidFill>
                <a:latin typeface="Arial" pitchFamily="34" charset="0"/>
                <a:ea typeface="ＭＳ Ｐゴシック" pitchFamily="-97" charset="-128"/>
              </a:rPr>
              <a:t>Teachers</a:t>
            </a:r>
            <a:endParaRPr lang="da-DK" sz="1600" b="1" dirty="0">
              <a:solidFill>
                <a:srgbClr val="000000"/>
              </a:solidFill>
              <a:latin typeface="Arial" pitchFamily="34" charset="0"/>
              <a:ea typeface="ＭＳ Ｐゴシック" pitchFamily="-97" charset="-128"/>
            </a:endParaRPr>
          </a:p>
        </p:txBody>
      </p:sp>
      <p:sp>
        <p:nvSpPr>
          <p:cNvPr id="23" name="Rektangel 22"/>
          <p:cNvSpPr>
            <a:spLocks noChangeArrowheads="1"/>
          </p:cNvSpPr>
          <p:nvPr/>
        </p:nvSpPr>
        <p:spPr bwMode="auto">
          <a:xfrm>
            <a:off x="782921" y="5573559"/>
            <a:ext cx="7431087" cy="523875"/>
          </a:xfrm>
          <a:prstGeom prst="rect">
            <a:avLst/>
          </a:prstGeom>
          <a:solidFill>
            <a:schemeClr val="accent3">
              <a:lumMod val="40000"/>
              <a:lumOff val="60000"/>
            </a:schemeClr>
          </a:solidFill>
          <a:ln w="9525">
            <a:noFill/>
            <a:miter lim="800000"/>
            <a:headEnd/>
            <a:tailEnd/>
          </a:ln>
          <a:effectLst>
            <a:outerShdw blurRad="63500" dist="23000" dir="5400000" rotWithShape="0">
              <a:srgbClr val="000000">
                <a:alpha val="34999"/>
              </a:srgbClr>
            </a:outerShdw>
          </a:effectLst>
        </p:spPr>
        <p:txBody>
          <a:bodyPr anchor="ctr"/>
          <a:lstStyle/>
          <a:p>
            <a:pPr>
              <a:defRPr/>
            </a:pPr>
            <a:r>
              <a:rPr lang="hr-HR" sz="1600" b="1" dirty="0" err="1" smtClean="0">
                <a:solidFill>
                  <a:srgbClr val="000000"/>
                </a:solidFill>
                <a:latin typeface="Arial" pitchFamily="34" charset="0"/>
                <a:ea typeface="ＭＳ Ｐゴシック" pitchFamily="-97" charset="-128"/>
              </a:rPr>
              <a:t>Non</a:t>
            </a:r>
            <a:r>
              <a:rPr lang="hr-HR" sz="1600" b="1" dirty="0" smtClean="0">
                <a:solidFill>
                  <a:srgbClr val="000000"/>
                </a:solidFill>
                <a:latin typeface="Arial" pitchFamily="34" charset="0"/>
                <a:ea typeface="ＭＳ Ｐゴシック" pitchFamily="-97" charset="-128"/>
              </a:rPr>
              <a:t>-</a:t>
            </a:r>
            <a:r>
              <a:rPr lang="hr-HR" sz="1600" b="1" dirty="0" err="1" smtClean="0">
                <a:solidFill>
                  <a:srgbClr val="000000"/>
                </a:solidFill>
                <a:latin typeface="Arial" pitchFamily="34" charset="0"/>
                <a:ea typeface="ＭＳ Ｐゴシック" pitchFamily="-97" charset="-128"/>
              </a:rPr>
              <a:t>teaching</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staff</a:t>
            </a:r>
            <a:r>
              <a:rPr lang="hr-HR" sz="1600" b="1" dirty="0">
                <a:solidFill>
                  <a:srgbClr val="000000"/>
                </a:solidFill>
                <a:latin typeface="Arial" pitchFamily="34" charset="0"/>
                <a:ea typeface="ＭＳ Ｐゴシック" pitchFamily="-97" charset="-128"/>
              </a:rPr>
              <a:t> </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tour</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of</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the</a:t>
            </a:r>
            <a:r>
              <a:rPr lang="hr-HR" sz="1600" b="1" dirty="0" smtClean="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facilities</a:t>
            </a:r>
            <a:r>
              <a:rPr lang="hr-HR" sz="1600" b="1" dirty="0">
                <a:solidFill>
                  <a:srgbClr val="000000"/>
                </a:solidFill>
                <a:latin typeface="Arial" pitchFamily="34" charset="0"/>
                <a:ea typeface="ＭＳ Ｐゴシック" pitchFamily="-97" charset="-128"/>
              </a:rPr>
              <a:t>, </a:t>
            </a:r>
            <a:r>
              <a:rPr lang="hr-HR" sz="1600" b="1" dirty="0" err="1" smtClean="0">
                <a:solidFill>
                  <a:srgbClr val="000000"/>
                </a:solidFill>
                <a:latin typeface="Arial" pitchFamily="34" charset="0"/>
                <a:ea typeface="ＭＳ Ｐゴシック" pitchFamily="-97" charset="-128"/>
              </a:rPr>
              <a:t>etc</a:t>
            </a:r>
            <a:r>
              <a:rPr lang="hr-HR" sz="1600" b="1" dirty="0" smtClean="0">
                <a:solidFill>
                  <a:srgbClr val="000000"/>
                </a:solidFill>
                <a:latin typeface="Arial" pitchFamily="34" charset="0"/>
                <a:ea typeface="ＭＳ Ｐゴシック" pitchFamily="-97" charset="-128"/>
              </a:rPr>
              <a:t>.</a:t>
            </a:r>
            <a:endParaRPr lang="da-DK" sz="1600" b="1" dirty="0">
              <a:solidFill>
                <a:srgbClr val="000000"/>
              </a:solidFill>
              <a:latin typeface="Arial" pitchFamily="34" charset="0"/>
              <a:ea typeface="ＭＳ Ｐゴシック" pitchFamily="-97" charset="-128"/>
            </a:endParaRPr>
          </a:p>
        </p:txBody>
      </p:sp>
      <p:sp>
        <p:nvSpPr>
          <p:cNvPr id="33803" name="Tekstboks 8"/>
          <p:cNvSpPr txBox="1">
            <a:spLocks noChangeArrowheads="1"/>
          </p:cNvSpPr>
          <p:nvPr/>
        </p:nvSpPr>
        <p:spPr bwMode="auto">
          <a:xfrm>
            <a:off x="782923" y="3037705"/>
            <a:ext cx="7431087" cy="482400"/>
          </a:xfrm>
          <a:prstGeom prst="rect">
            <a:avLst/>
          </a:prstGeom>
          <a:solidFill>
            <a:schemeClr val="accent3">
              <a:lumMod val="40000"/>
              <a:lumOff val="60000"/>
            </a:schemeClr>
          </a:solidFill>
          <a:ln w="9525">
            <a:noFill/>
            <a:miter lim="800000"/>
            <a:headEnd/>
            <a:tailEnd/>
          </a:ln>
        </p:spPr>
        <p:txBody>
          <a:bodyPr wrap="square">
            <a:spAutoFit/>
          </a:bodyPr>
          <a:lstStyle/>
          <a:p>
            <a:r>
              <a:rPr lang="en-US" sz="1600" b="1" dirty="0">
                <a:solidFill>
                  <a:srgbClr val="000000"/>
                </a:solidFill>
              </a:rPr>
              <a:t>Meeting with the working group that compiled the Self-Evaluation </a:t>
            </a:r>
            <a:endParaRPr lang="da-DK" sz="1100" dirty="0">
              <a:solidFill>
                <a:srgbClr val="000000"/>
              </a:solidFill>
            </a:endParaRPr>
          </a:p>
        </p:txBody>
      </p:sp>
      <p:grpSp>
        <p:nvGrpSpPr>
          <p:cNvPr id="33812" name="Gruppe 55"/>
          <p:cNvGrpSpPr>
            <a:grpSpLocks/>
          </p:cNvGrpSpPr>
          <p:nvPr/>
        </p:nvGrpSpPr>
        <p:grpSpPr bwMode="auto">
          <a:xfrm>
            <a:off x="181697" y="2400949"/>
            <a:ext cx="511175" cy="3681412"/>
            <a:chOff x="571500" y="1858963"/>
            <a:chExt cx="511175" cy="3681412"/>
          </a:xfrm>
          <a:solidFill>
            <a:schemeClr val="accent3">
              <a:lumMod val="50000"/>
            </a:schemeClr>
          </a:solidFill>
        </p:grpSpPr>
        <p:sp>
          <p:nvSpPr>
            <p:cNvPr id="43" name="Rektangel 7"/>
            <p:cNvSpPr>
              <a:spLocks noChangeArrowheads="1"/>
            </p:cNvSpPr>
            <p:nvPr/>
          </p:nvSpPr>
          <p:spPr bwMode="auto">
            <a:xfrm>
              <a:off x="571500" y="1858963"/>
              <a:ext cx="511175" cy="512762"/>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1" name="Rektangel 40"/>
            <p:cNvSpPr>
              <a:spLocks noChangeArrowheads="1"/>
            </p:cNvSpPr>
            <p:nvPr/>
          </p:nvSpPr>
          <p:spPr bwMode="auto">
            <a:xfrm>
              <a:off x="571500" y="2492375"/>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9" name="Rektangel 11"/>
            <p:cNvSpPr>
              <a:spLocks noChangeArrowheads="1"/>
            </p:cNvSpPr>
            <p:nvPr/>
          </p:nvSpPr>
          <p:spPr bwMode="auto">
            <a:xfrm>
              <a:off x="571500" y="3125788"/>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7" name="Rektangel 13"/>
            <p:cNvSpPr>
              <a:spLocks noChangeArrowheads="1"/>
            </p:cNvSpPr>
            <p:nvPr/>
          </p:nvSpPr>
          <p:spPr bwMode="auto">
            <a:xfrm>
              <a:off x="571500" y="3762375"/>
              <a:ext cx="511175" cy="50800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571500" y="4395788"/>
              <a:ext cx="511175" cy="511175"/>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3" name="Rektangel 23"/>
            <p:cNvSpPr>
              <a:spLocks noChangeArrowheads="1"/>
            </p:cNvSpPr>
            <p:nvPr/>
          </p:nvSpPr>
          <p:spPr bwMode="auto">
            <a:xfrm>
              <a:off x="571500" y="5027613"/>
              <a:ext cx="511175" cy="512762"/>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9" name="Tekstboks 8"/>
            <p:cNvSpPr txBox="1">
              <a:spLocks noChangeArrowheads="1"/>
            </p:cNvSpPr>
            <p:nvPr/>
          </p:nvSpPr>
          <p:spPr bwMode="auto">
            <a:xfrm>
              <a:off x="592138" y="1989138"/>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latin typeface="Arial" pitchFamily="34" charset="0"/>
                  <a:ea typeface="ＭＳ Ｐゴシック" pitchFamily="-97" charset="-128"/>
                </a:rPr>
                <a:t>1</a:t>
              </a:r>
            </a:p>
          </p:txBody>
        </p:sp>
        <p:sp>
          <p:nvSpPr>
            <p:cNvPr id="50" name="Tekstboks 49"/>
            <p:cNvSpPr txBox="1">
              <a:spLocks noChangeArrowheads="1"/>
            </p:cNvSpPr>
            <p:nvPr/>
          </p:nvSpPr>
          <p:spPr bwMode="auto">
            <a:xfrm>
              <a:off x="592138" y="2641600"/>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latin typeface="Arial" pitchFamily="34" charset="0"/>
                  <a:ea typeface="ＭＳ Ｐゴシック" pitchFamily="-97" charset="-128"/>
                </a:rPr>
                <a:t>2</a:t>
              </a:r>
            </a:p>
          </p:txBody>
        </p:sp>
        <p:sp>
          <p:nvSpPr>
            <p:cNvPr id="51" name="Tekstboks 50"/>
            <p:cNvSpPr txBox="1">
              <a:spLocks noChangeArrowheads="1"/>
            </p:cNvSpPr>
            <p:nvPr/>
          </p:nvSpPr>
          <p:spPr bwMode="auto">
            <a:xfrm>
              <a:off x="592138" y="325596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latin typeface="Arial" pitchFamily="34" charset="0"/>
                  <a:ea typeface="ＭＳ Ｐゴシック" pitchFamily="-97" charset="-128"/>
                </a:rPr>
                <a:t>3</a:t>
              </a:r>
            </a:p>
          </p:txBody>
        </p:sp>
        <p:sp>
          <p:nvSpPr>
            <p:cNvPr id="52" name="Tekstboks 51"/>
            <p:cNvSpPr txBox="1">
              <a:spLocks noChangeArrowheads="1"/>
            </p:cNvSpPr>
            <p:nvPr/>
          </p:nvSpPr>
          <p:spPr bwMode="auto">
            <a:xfrm>
              <a:off x="592138" y="388461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latin typeface="Arial" pitchFamily="34" charset="0"/>
                  <a:ea typeface="ＭＳ Ｐゴシック" pitchFamily="-97" charset="-128"/>
                </a:rPr>
                <a:t>4</a:t>
              </a:r>
            </a:p>
          </p:txBody>
        </p:sp>
        <p:sp>
          <p:nvSpPr>
            <p:cNvPr id="53" name="Tekstboks 21"/>
            <p:cNvSpPr txBox="1">
              <a:spLocks noChangeArrowheads="1"/>
            </p:cNvSpPr>
            <p:nvPr/>
          </p:nvSpPr>
          <p:spPr bwMode="auto">
            <a:xfrm>
              <a:off x="592138" y="4525963"/>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latin typeface="Arial" pitchFamily="34" charset="0"/>
                  <a:ea typeface="ＭＳ Ｐゴシック" pitchFamily="-97" charset="-128"/>
                </a:rPr>
                <a:t>5</a:t>
              </a:r>
            </a:p>
          </p:txBody>
        </p:sp>
        <p:sp>
          <p:nvSpPr>
            <p:cNvPr id="54" name="Tekstboks 24"/>
            <p:cNvSpPr txBox="1">
              <a:spLocks noChangeArrowheads="1"/>
            </p:cNvSpPr>
            <p:nvPr/>
          </p:nvSpPr>
          <p:spPr bwMode="auto">
            <a:xfrm>
              <a:off x="592138" y="5157788"/>
              <a:ext cx="479425" cy="338554"/>
            </a:xfrm>
            <a:prstGeom prst="rect">
              <a:avLst/>
            </a:prstGeom>
            <a:grp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b="1" dirty="0">
                  <a:latin typeface="Arial" pitchFamily="34" charset="0"/>
                  <a:ea typeface="ＭＳ Ｐゴシック" pitchFamily="-97" charset="-128"/>
                </a:rPr>
                <a:t>6</a:t>
              </a:r>
            </a:p>
          </p:txBody>
        </p:sp>
      </p:grpSp>
      <p:sp>
        <p:nvSpPr>
          <p:cNvPr id="4" name="Text Placeholder 3"/>
          <p:cNvSpPr>
            <a:spLocks noGrp="1"/>
          </p:cNvSpPr>
          <p:nvPr>
            <p:ph idx="1"/>
          </p:nvPr>
        </p:nvSpPr>
        <p:spPr>
          <a:xfrm>
            <a:off x="218485" y="1181438"/>
            <a:ext cx="8779859" cy="4644542"/>
          </a:xfrm>
        </p:spPr>
        <p:txBody>
          <a:bodyPr/>
          <a:lstStyle/>
          <a:p>
            <a:r>
              <a:rPr lang="en-GB" sz="2000" b="1" u="sng" dirty="0" smtClean="0"/>
              <a:t>Meetings are organized with: </a:t>
            </a:r>
            <a:endParaRPr lang="en-GB" sz="2000" b="1" u="sng" dirty="0"/>
          </a:p>
        </p:txBody>
      </p:sp>
      <p:sp>
        <p:nvSpPr>
          <p:cNvPr id="2" name="Title 1"/>
          <p:cNvSpPr>
            <a:spLocks noGrp="1"/>
          </p:cNvSpPr>
          <p:nvPr>
            <p:ph type="title"/>
          </p:nvPr>
        </p:nvSpPr>
        <p:spPr>
          <a:xfrm>
            <a:off x="210167" y="327819"/>
            <a:ext cx="7779288" cy="563562"/>
          </a:xfrm>
        </p:spPr>
        <p:txBody>
          <a:bodyPr/>
          <a:lstStyle/>
          <a:p>
            <a:pPr algn="ctr"/>
            <a:r>
              <a:rPr lang="hr-HR" sz="3400" b="1" dirty="0" smtClean="0"/>
              <a:t>CRITERIA/MEETINGS</a:t>
            </a:r>
            <a:r>
              <a:rPr lang="hr-HR" dirty="0" smtClean="0"/>
              <a:t> </a:t>
            </a:r>
            <a:endParaRPr lang="hr-HR" dirty="0"/>
          </a:p>
        </p:txBody>
      </p:sp>
    </p:spTree>
    <p:extLst>
      <p:ext uri="{BB962C8B-B14F-4D97-AF65-F5344CB8AC3E}">
        <p14:creationId xmlns:p14="http://schemas.microsoft.com/office/powerpoint/2010/main" val="2539271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500" b="1" dirty="0" smtClean="0"/>
              <a:t>Focus markers: </a:t>
            </a:r>
          </a:p>
          <a:p>
            <a:r>
              <a:rPr lang="en-GB" sz="2500" dirty="0" smtClean="0"/>
              <a:t>Mission</a:t>
            </a:r>
          </a:p>
          <a:p>
            <a:r>
              <a:rPr lang="en-GB" sz="2500" dirty="0" smtClean="0"/>
              <a:t>Vision</a:t>
            </a:r>
          </a:p>
          <a:p>
            <a:r>
              <a:rPr lang="en-GB" sz="2500" dirty="0" smtClean="0"/>
              <a:t>Systematic strategic planning</a:t>
            </a:r>
          </a:p>
          <a:p>
            <a:r>
              <a:rPr lang="en-GB" sz="2500" dirty="0" smtClean="0"/>
              <a:t>Organizational structure</a:t>
            </a:r>
          </a:p>
          <a:p>
            <a:r>
              <a:rPr lang="en-GB" sz="2500" dirty="0" smtClean="0"/>
              <a:t>Quality policy and procedures for quality assurance</a:t>
            </a:r>
          </a:p>
          <a:p>
            <a:r>
              <a:rPr lang="en-GB" sz="2500" dirty="0" smtClean="0"/>
              <a:t>Mechanisms for monitoring and improving teaching and research quality</a:t>
            </a:r>
          </a:p>
          <a:p>
            <a:r>
              <a:rPr lang="en-GB" sz="2500" dirty="0" smtClean="0"/>
              <a:t>Ethical behaviour</a:t>
            </a:r>
          </a:p>
          <a:p>
            <a:endParaRPr lang="hr-HR" sz="2500" dirty="0" smtClean="0"/>
          </a:p>
          <a:p>
            <a:pPr>
              <a:buFont typeface="Wingdings" pitchFamily="2" charset="2"/>
              <a:buChar char="Ø"/>
            </a:pPr>
            <a:r>
              <a:rPr lang="en-GB" sz="2000" dirty="0" smtClean="0">
                <a:solidFill>
                  <a:srgbClr val="B8141D"/>
                </a:solidFill>
              </a:rPr>
              <a:t>Questions addressed to: management, QA department etc.</a:t>
            </a:r>
          </a:p>
          <a:p>
            <a:endParaRPr lang="hr-HR"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r>
              <a:rPr lang="hr-HR" sz="2600" dirty="0" smtClean="0"/>
              <a:t>1.Institutional Management </a:t>
            </a:r>
            <a:r>
              <a:rPr lang="en-GB" sz="2600" dirty="0" smtClean="0"/>
              <a:t>and Quality Assurance</a:t>
            </a:r>
            <a:endParaRPr lang="en-GB" sz="2600" dirty="0"/>
          </a:p>
        </p:txBody>
      </p:sp>
    </p:spTree>
    <p:extLst>
      <p:ext uri="{BB962C8B-B14F-4D97-AF65-F5344CB8AC3E}">
        <p14:creationId xmlns:p14="http://schemas.microsoft.com/office/powerpoint/2010/main" val="166929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485" y="2292418"/>
            <a:ext cx="8779859" cy="4944726"/>
          </a:xfrm>
        </p:spPr>
        <p:txBody>
          <a:bodyPr/>
          <a:lstStyle/>
          <a:p>
            <a:r>
              <a:rPr lang="hr-HR" sz="2000" b="1" dirty="0" smtClean="0"/>
              <a:t>1.5. </a:t>
            </a:r>
            <a:r>
              <a:rPr lang="en-GB" sz="2000" b="1" dirty="0" smtClean="0"/>
              <a:t>The institution has a quality policy and connected procedures for quality assurance and enhancement of all its activities.</a:t>
            </a:r>
          </a:p>
          <a:p>
            <a:pPr marL="0" indent="0">
              <a:buNone/>
            </a:pPr>
            <a:r>
              <a:rPr lang="en-GB" sz="2000" b="1" dirty="0" smtClean="0"/>
              <a:t> </a:t>
            </a:r>
          </a:p>
          <a:p>
            <a:r>
              <a:rPr lang="en-GB" sz="2000" dirty="0" smtClean="0"/>
              <a:t>Quality assurance unit – is it only formal? </a:t>
            </a:r>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r>
              <a:rPr lang="hr-HR" sz="2600" dirty="0" smtClean="0"/>
              <a:t>1.Institutional Management </a:t>
            </a:r>
            <a:r>
              <a:rPr lang="en-GB" sz="2600" dirty="0" smtClean="0"/>
              <a:t>and Quality Assurance</a:t>
            </a:r>
            <a:endParaRPr lang="en-GB" sz="2600" dirty="0"/>
          </a:p>
        </p:txBody>
      </p:sp>
    </p:spTree>
    <p:extLst>
      <p:ext uri="{BB962C8B-B14F-4D97-AF65-F5344CB8AC3E}">
        <p14:creationId xmlns:p14="http://schemas.microsoft.com/office/powerpoint/2010/main" val="2683674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70050" cy="563562"/>
          </a:xfrm>
        </p:spPr>
        <p:txBody>
          <a:bodyPr/>
          <a:lstStyle/>
          <a:p>
            <a:pPr algn="ctr"/>
            <a:r>
              <a:rPr lang="en-GB" dirty="0" smtClean="0"/>
              <a:t>Internal Audit</a:t>
            </a:r>
            <a:endParaRPr lang="en-GB" dirty="0"/>
          </a:p>
        </p:txBody>
      </p:sp>
      <p:sp>
        <p:nvSpPr>
          <p:cNvPr id="5" name="Rectangle 4"/>
          <p:cNvSpPr/>
          <p:nvPr/>
        </p:nvSpPr>
        <p:spPr>
          <a:xfrm>
            <a:off x="467544" y="2394526"/>
            <a:ext cx="8362420" cy="362560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hr-HR" sz="2800" b="1" i="0" u="none" strike="noStrike" kern="0" cap="none" spc="0" normalizeH="0" baseline="0" noProof="0" dirty="0" smtClean="0">
                <a:ln>
                  <a:noFill/>
                </a:ln>
                <a:solidFill>
                  <a:srgbClr val="000000"/>
                </a:solidFill>
                <a:effectLst/>
                <a:uLnTx/>
                <a:uFillTx/>
                <a:ea typeface="+mn-ea"/>
              </a:rPr>
              <a:t> </a:t>
            </a:r>
            <a:r>
              <a:rPr kumimoji="0" lang="en-GB" sz="2800" b="1" i="0" u="none" strike="noStrike" kern="0" cap="none" spc="0" normalizeH="0" baseline="0" noProof="0" dirty="0" smtClean="0">
                <a:ln>
                  <a:noFill/>
                </a:ln>
                <a:solidFill>
                  <a:srgbClr val="000000"/>
                </a:solidFill>
                <a:effectLst/>
                <a:uLnTx/>
                <a:uFillTx/>
                <a:ea typeface="+mn-ea"/>
              </a:rPr>
              <a:t>Scope</a:t>
            </a:r>
            <a:r>
              <a:rPr lang="en-GB" sz="2800" kern="0" dirty="0" smtClean="0">
                <a:solidFill>
                  <a:srgbClr val="000000"/>
                </a:solidFill>
                <a:ea typeface="+mn-ea"/>
              </a:rPr>
              <a:t> → </a:t>
            </a:r>
            <a:r>
              <a:rPr kumimoji="0" lang="en-GB" sz="2800" b="0" i="0" u="none" strike="noStrike" kern="0" cap="none" spc="0" normalizeH="0" baseline="0" noProof="0" dirty="0" smtClean="0">
                <a:ln>
                  <a:noFill/>
                </a:ln>
                <a:solidFill>
                  <a:srgbClr val="000000"/>
                </a:solidFill>
                <a:effectLst/>
                <a:uLnTx/>
                <a:uFillTx/>
                <a:ea typeface="+mn-ea"/>
              </a:rPr>
              <a:t>degree of development and efficiency</a:t>
            </a:r>
            <a:endParaRPr kumimoji="0" lang="hr-HR" sz="2800" b="0" i="0" u="none" strike="noStrike" kern="0" cap="none" spc="0" normalizeH="0" baseline="0" noProof="0" dirty="0" smtClean="0">
              <a:ln>
                <a:noFill/>
              </a:ln>
              <a:solidFill>
                <a:srgbClr val="000000"/>
              </a:solidFill>
              <a:effectLst/>
              <a:uLnTx/>
              <a:uFillTx/>
              <a:ea typeface="+mn-ea"/>
            </a:endParaRPr>
          </a:p>
          <a:p>
            <a:pPr lvl="1" defTabSz="914400" fontAlgn="auto">
              <a:spcBef>
                <a:spcPct val="20000"/>
              </a:spcBef>
              <a:spcAft>
                <a:spcPts val="0"/>
              </a:spcAft>
              <a:defRPr/>
            </a:pPr>
            <a:r>
              <a:rPr lang="hr-HR" sz="2800" kern="0" dirty="0">
                <a:solidFill>
                  <a:srgbClr val="000000"/>
                </a:solidFill>
                <a:ea typeface="+mn-ea"/>
              </a:rPr>
              <a:t>	</a:t>
            </a:r>
            <a:r>
              <a:rPr lang="hr-HR" sz="2800" kern="0" dirty="0" smtClean="0">
                <a:solidFill>
                  <a:srgbClr val="000000"/>
                </a:solidFill>
                <a:ea typeface="+mn-ea"/>
              </a:rPr>
              <a:t>	</a:t>
            </a:r>
            <a:r>
              <a:rPr lang="en-GB" sz="2800" kern="0" dirty="0" smtClean="0">
                <a:solidFill>
                  <a:srgbClr val="000000"/>
                </a:solidFill>
                <a:ea typeface="+mn-ea"/>
              </a:rPr>
              <a:t>of the internal QA system</a:t>
            </a:r>
            <a:r>
              <a:rPr kumimoji="0" lang="en-GB" sz="2800" b="0" i="0" u="none" strike="noStrike" kern="0" cap="none" spc="0" normalizeH="0" baseline="0" noProof="0" dirty="0" smtClean="0">
                <a:ln>
                  <a:noFill/>
                </a:ln>
                <a:solidFill>
                  <a:srgbClr val="000000"/>
                </a:solidFill>
                <a:effectLst/>
                <a:uLnTx/>
                <a:uFillTx/>
                <a:ea typeface="+mn-ea"/>
              </a:rPr>
              <a:t> </a:t>
            </a:r>
            <a:r>
              <a:rPr lang="en-GB" sz="2800" kern="0" dirty="0">
                <a:solidFill>
                  <a:srgbClr val="000000"/>
                </a:solidFill>
              </a:rPr>
              <a:t>of HEIs</a:t>
            </a:r>
          </a:p>
          <a:p>
            <a:pPr marL="0" marR="0" lvl="0" indent="0" defTabSz="914400" eaLnBrk="1" fontAlgn="auto" latinLnBrk="0" hangingPunct="1">
              <a:lnSpc>
                <a:spcPct val="100000"/>
              </a:lnSpc>
              <a:spcBef>
                <a:spcPct val="20000"/>
              </a:spcBef>
              <a:spcAft>
                <a:spcPts val="0"/>
              </a:spcAft>
              <a:buClrTx/>
              <a:buSzTx/>
              <a:tabLst/>
              <a:defRPr/>
            </a:pPr>
            <a:endParaRPr kumimoji="0" lang="en-GB" sz="2800" b="0" i="0" u="none" strike="noStrike" kern="0" cap="none" spc="0" normalizeH="0" baseline="0" noProof="0" dirty="0" smtClean="0">
              <a:ln>
                <a:noFill/>
              </a:ln>
              <a:solidFill>
                <a:srgbClr val="000000"/>
              </a:solidFill>
              <a:effectLst/>
              <a:uLnTx/>
              <a:uFillTx/>
              <a:ea typeface="+mn-ea"/>
            </a:endParaRPr>
          </a:p>
          <a:p>
            <a:pPr marL="0" marR="0" lvl="0" indent="0" defTabSz="914400" eaLnBrk="1" fontAlgn="auto" latinLnBrk="0" hangingPunct="1">
              <a:lnSpc>
                <a:spcPct val="100000"/>
              </a:lnSpc>
              <a:spcBef>
                <a:spcPct val="20000"/>
              </a:spcBef>
              <a:spcAft>
                <a:spcPts val="0"/>
              </a:spcAft>
              <a:buClrTx/>
              <a:buSzTx/>
              <a:buFont typeface="Wingdings" pitchFamily="2" charset="2"/>
              <a:buChar char="§"/>
              <a:tabLst/>
              <a:defRPr/>
            </a:pPr>
            <a:r>
              <a:rPr lang="hr-HR" sz="2800" kern="0" dirty="0" smtClean="0">
                <a:solidFill>
                  <a:srgbClr val="000000"/>
                </a:solidFill>
                <a:ea typeface="+mn-ea"/>
              </a:rPr>
              <a:t> </a:t>
            </a:r>
            <a:r>
              <a:rPr lang="en-GB" sz="2800" kern="0" dirty="0" smtClean="0">
                <a:solidFill>
                  <a:srgbClr val="000000"/>
                </a:solidFill>
                <a:ea typeface="+mn-ea"/>
              </a:rPr>
              <a:t>ESG standards part I</a:t>
            </a:r>
          </a:p>
          <a:p>
            <a:pPr marL="0" marR="0" lvl="0" indent="0" defTabSz="914400" eaLnBrk="1" fontAlgn="auto" latinLnBrk="0" hangingPunct="1">
              <a:lnSpc>
                <a:spcPct val="100000"/>
              </a:lnSpc>
              <a:spcBef>
                <a:spcPct val="20000"/>
              </a:spcBef>
              <a:spcAft>
                <a:spcPts val="0"/>
              </a:spcAft>
              <a:buClrTx/>
              <a:buSzTx/>
              <a:buFont typeface="Wingdings" pitchFamily="2" charset="2"/>
              <a:buChar char="§"/>
              <a:tabLst/>
              <a:defRPr/>
            </a:pPr>
            <a:r>
              <a:rPr kumimoji="0" lang="hr-HR" sz="2800" b="0" i="0" u="none" strike="noStrike" kern="0" cap="none" spc="0" normalizeH="0" baseline="0" dirty="0" smtClean="0">
                <a:ln>
                  <a:noFill/>
                </a:ln>
                <a:solidFill>
                  <a:srgbClr val="000000"/>
                </a:solidFill>
                <a:effectLst/>
                <a:uLnTx/>
                <a:uFillTx/>
                <a:ea typeface="+mn-ea"/>
              </a:rPr>
              <a:t> </a:t>
            </a:r>
            <a:r>
              <a:rPr kumimoji="0" lang="en-GB" sz="2800" b="0" i="0" u="none" strike="noStrike" kern="0" cap="none" spc="0" normalizeH="0" baseline="0" dirty="0" smtClean="0">
                <a:ln>
                  <a:noFill/>
                </a:ln>
                <a:solidFill>
                  <a:srgbClr val="000000"/>
                </a:solidFill>
                <a:effectLst/>
                <a:uLnTx/>
                <a:uFillTx/>
                <a:ea typeface="+mn-ea"/>
              </a:rPr>
              <a:t>Integrated QA system</a:t>
            </a:r>
            <a:r>
              <a:rPr kumimoji="0" lang="en-GB" sz="2800" b="0" i="0" u="none" strike="noStrike" kern="0" cap="none" spc="0" normalizeH="0" dirty="0" smtClean="0">
                <a:ln>
                  <a:noFill/>
                </a:ln>
                <a:solidFill>
                  <a:srgbClr val="000000"/>
                </a:solidFill>
                <a:effectLst/>
                <a:uLnTx/>
                <a:uFillTx/>
                <a:ea typeface="+mn-ea"/>
              </a:rPr>
              <a:t> (ISO+ESG</a:t>
            </a:r>
            <a:r>
              <a:rPr kumimoji="0" lang="en-GB" sz="2800" b="0" i="0" u="none" strike="noStrike" kern="0" cap="none" spc="0" normalizeH="0" noProof="0" dirty="0" smtClean="0">
                <a:ln>
                  <a:noFill/>
                </a:ln>
                <a:solidFill>
                  <a:srgbClr val="000000"/>
                </a:solidFill>
                <a:effectLst/>
                <a:uLnTx/>
                <a:uFillTx/>
                <a:ea typeface="+mn-ea"/>
              </a:rPr>
              <a:t>)</a:t>
            </a:r>
            <a:endParaRPr kumimoji="0" lang="en-GB" sz="2800" b="0" i="0" u="none" strike="noStrike" kern="0" cap="none" spc="0" normalizeH="0" baseline="0" noProof="0" dirty="0" smtClean="0">
              <a:ln>
                <a:noFill/>
              </a:ln>
              <a:solidFill>
                <a:srgbClr val="000000"/>
              </a:solidFill>
              <a:effectLst/>
              <a:uLnTx/>
              <a:uFillTx/>
              <a:ea typeface="+mn-ea"/>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2800" b="0" i="0" u="none" strike="noStrike" kern="0" cap="none" spc="0" normalizeH="0" baseline="0" noProof="0" dirty="0" smtClean="0">
              <a:ln>
                <a:noFill/>
              </a:ln>
              <a:solidFill>
                <a:srgbClr val="000000"/>
              </a:solidFill>
              <a:effectLst/>
              <a:uLnTx/>
              <a:uFillTx/>
              <a:ea typeface="+mn-ea"/>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2800" b="0" i="0" u="none" strike="noStrike" kern="0" cap="none" spc="0" normalizeH="0" baseline="0" noProof="0" dirty="0" smtClean="0">
                <a:ln>
                  <a:noFill/>
                </a:ln>
                <a:solidFill>
                  <a:srgbClr val="000000"/>
                </a:solidFill>
                <a:effectLst/>
                <a:uLnTx/>
                <a:uFillTx/>
                <a:ea typeface="+mn-ea"/>
              </a:rPr>
              <a:t>    </a:t>
            </a:r>
            <a:endParaRPr kumimoji="0" lang="en-GB" sz="2800" b="0" i="0" u="none" strike="noStrike" kern="0" cap="none" spc="0" normalizeH="0" baseline="0" noProof="0" dirty="0">
              <a:ln>
                <a:noFill/>
              </a:ln>
              <a:solidFill>
                <a:srgbClr val="000000"/>
              </a:solidFill>
              <a:effectLst/>
              <a:uLnTx/>
              <a:uFillTx/>
              <a:ea typeface="+mn-ea"/>
            </a:endParaRPr>
          </a:p>
        </p:txBody>
      </p:sp>
    </p:spTree>
    <p:extLst>
      <p:ext uri="{BB962C8B-B14F-4D97-AF65-F5344CB8AC3E}">
        <p14:creationId xmlns:p14="http://schemas.microsoft.com/office/powerpoint/2010/main" val="3887221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150 QA units are established at HEIs</a:t>
            </a:r>
          </a:p>
          <a:p>
            <a:r>
              <a:rPr lang="en-US" dirty="0" smtClean="0"/>
              <a:t>126 </a:t>
            </a:r>
            <a:r>
              <a:rPr lang="hr-HR" dirty="0" smtClean="0"/>
              <a:t>QA </a:t>
            </a:r>
            <a:r>
              <a:rPr lang="en-US" dirty="0" smtClean="0"/>
              <a:t>Ordinance</a:t>
            </a:r>
            <a:r>
              <a:rPr lang="hr-HR" dirty="0" smtClean="0"/>
              <a:t>s</a:t>
            </a:r>
            <a:r>
              <a:rPr lang="en-US" dirty="0" smtClean="0"/>
              <a:t> </a:t>
            </a:r>
          </a:p>
          <a:p>
            <a:r>
              <a:rPr lang="en-US" dirty="0" smtClean="0"/>
              <a:t>57 QA Manuals </a:t>
            </a:r>
          </a:p>
          <a:p>
            <a:r>
              <a:rPr lang="en-US" dirty="0" smtClean="0"/>
              <a:t>108 students members of QA </a:t>
            </a:r>
            <a:r>
              <a:rPr lang="hr-HR" dirty="0" smtClean="0"/>
              <a:t>u</a:t>
            </a:r>
            <a:r>
              <a:rPr lang="en-US" dirty="0" smtClean="0"/>
              <a:t>nits</a:t>
            </a:r>
          </a:p>
          <a:p>
            <a:r>
              <a:rPr lang="en-US" dirty="0" smtClean="0"/>
              <a:t>35 representatives from business sector are members of QA </a:t>
            </a:r>
            <a:r>
              <a:rPr lang="hr-HR" dirty="0" smtClean="0"/>
              <a:t>u</a:t>
            </a:r>
            <a:r>
              <a:rPr lang="en-US" dirty="0" smtClean="0"/>
              <a:t>nits</a:t>
            </a:r>
          </a:p>
          <a:p>
            <a:r>
              <a:rPr lang="en-US" dirty="0" smtClean="0"/>
              <a:t>Enhancement of quality culture</a:t>
            </a:r>
          </a:p>
          <a:p>
            <a:endParaRPr lang="hr-HR" dirty="0"/>
          </a:p>
        </p:txBody>
      </p:sp>
      <p:sp>
        <p:nvSpPr>
          <p:cNvPr id="3" name="Title 2"/>
          <p:cNvSpPr>
            <a:spLocks noGrp="1"/>
          </p:cNvSpPr>
          <p:nvPr>
            <p:ph type="title"/>
          </p:nvPr>
        </p:nvSpPr>
        <p:spPr/>
        <p:txBody>
          <a:bodyPr/>
          <a:lstStyle/>
          <a:p>
            <a:r>
              <a:rPr lang="en-GB" dirty="0" smtClean="0"/>
              <a:t> HEIs QA system</a:t>
            </a:r>
            <a:r>
              <a:rPr lang="hr-HR" dirty="0" smtClean="0"/>
              <a:t>s</a:t>
            </a:r>
            <a:endParaRPr lang="en-GB" dirty="0"/>
          </a:p>
        </p:txBody>
      </p:sp>
    </p:spTree>
    <p:extLst>
      <p:ext uri="{BB962C8B-B14F-4D97-AF65-F5344CB8AC3E}">
        <p14:creationId xmlns:p14="http://schemas.microsoft.com/office/powerpoint/2010/main" val="632767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765175"/>
            <a:ext cx="8229600" cy="5365750"/>
          </a:xfrm>
        </p:spPr>
        <p:txBody>
          <a:bodyPr/>
          <a:lstStyle/>
          <a:p>
            <a:pPr eaLnBrk="1" hangingPunct="1">
              <a:buFontTx/>
              <a:buNone/>
            </a:pPr>
            <a:endParaRPr lang="sr-Latn-CS" smtClean="0"/>
          </a:p>
        </p:txBody>
      </p:sp>
      <p:pic>
        <p:nvPicPr>
          <p:cNvPr id="12291" name="Picture 3" descr="diagram"/>
          <p:cNvPicPr>
            <a:picLocks noChangeAspect="1" noChangeArrowheads="1"/>
          </p:cNvPicPr>
          <p:nvPr/>
        </p:nvPicPr>
        <p:blipFill>
          <a:blip r:embed="rId2"/>
          <a:srcRect/>
          <a:stretch>
            <a:fillRect/>
          </a:stretch>
        </p:blipFill>
        <p:spPr bwMode="auto">
          <a:xfrm>
            <a:off x="0" y="0"/>
            <a:ext cx="9144000" cy="6165850"/>
          </a:xfrm>
          <a:prstGeom prst="rect">
            <a:avLst/>
          </a:prstGeom>
          <a:noFill/>
          <a:ln w="9525">
            <a:noFill/>
            <a:miter lim="800000"/>
            <a:headEnd/>
            <a:tailEnd/>
          </a:ln>
        </p:spPr>
      </p:pic>
    </p:spTree>
    <p:extLst>
      <p:ext uri="{BB962C8B-B14F-4D97-AF65-F5344CB8AC3E}">
        <p14:creationId xmlns:p14="http://schemas.microsoft.com/office/powerpoint/2010/main" val="6155407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81438"/>
            <a:ext cx="9143999" cy="4944726"/>
          </a:xfrm>
        </p:spPr>
        <p:txBody>
          <a:bodyPr/>
          <a:lstStyle/>
          <a:p>
            <a:r>
              <a:rPr lang="en-GB" sz="2600" dirty="0" smtClean="0"/>
              <a:t>Internal QA system at HEIs:</a:t>
            </a:r>
          </a:p>
          <a:p>
            <a:pPr lvl="1"/>
            <a:r>
              <a:rPr lang="en-GB" sz="2600" dirty="0" smtClean="0"/>
              <a:t>Part of governance body at HEI (Senate, Faculty board</a:t>
            </a:r>
            <a:r>
              <a:rPr lang="hr-HR" sz="2600" dirty="0" smtClean="0"/>
              <a:t>, SU, </a:t>
            </a:r>
            <a:r>
              <a:rPr lang="en-GB" sz="2600" dirty="0" smtClean="0"/>
              <a:t>…)</a:t>
            </a:r>
          </a:p>
          <a:p>
            <a:pPr lvl="1"/>
            <a:r>
              <a:rPr lang="en-GB" sz="2600" dirty="0" smtClean="0"/>
              <a:t>Part of advisory body (QA Council, Board, Centre)</a:t>
            </a:r>
          </a:p>
          <a:p>
            <a:pPr lvl="1"/>
            <a:r>
              <a:rPr lang="en-GB" sz="2600" dirty="0" smtClean="0"/>
              <a:t>Participate in evaluation of QA system/procedures at</a:t>
            </a:r>
          </a:p>
          <a:p>
            <a:pPr lvl="2"/>
            <a:r>
              <a:rPr lang="en-GB" dirty="0" smtClean="0"/>
              <a:t>Institutional level</a:t>
            </a:r>
          </a:p>
          <a:p>
            <a:pPr lvl="2"/>
            <a:r>
              <a:rPr lang="en-GB" dirty="0" smtClean="0"/>
              <a:t>Program</a:t>
            </a:r>
            <a:r>
              <a:rPr lang="hr-HR" dirty="0" smtClean="0"/>
              <a:t>me</a:t>
            </a:r>
            <a:r>
              <a:rPr lang="en-GB" dirty="0" smtClean="0"/>
              <a:t> level</a:t>
            </a:r>
            <a:endParaRPr lang="en-GB" dirty="0"/>
          </a:p>
        </p:txBody>
      </p:sp>
      <p:sp>
        <p:nvSpPr>
          <p:cNvPr id="3" name="Title 2"/>
          <p:cNvSpPr>
            <a:spLocks noGrp="1"/>
          </p:cNvSpPr>
          <p:nvPr>
            <p:ph type="title"/>
          </p:nvPr>
        </p:nvSpPr>
        <p:spPr>
          <a:xfrm>
            <a:off x="210167" y="327819"/>
            <a:ext cx="6911849" cy="563562"/>
          </a:xfrm>
        </p:spPr>
        <p:txBody>
          <a:bodyPr/>
          <a:lstStyle/>
          <a:p>
            <a:r>
              <a:rPr lang="en-GB" dirty="0" smtClean="0"/>
              <a:t>Role of Students in QA system</a:t>
            </a:r>
            <a:endParaRPr lang="en-GB" dirty="0"/>
          </a:p>
        </p:txBody>
      </p:sp>
    </p:spTree>
    <p:extLst>
      <p:ext uri="{BB962C8B-B14F-4D97-AF65-F5344CB8AC3E}">
        <p14:creationId xmlns:p14="http://schemas.microsoft.com/office/powerpoint/2010/main" val="3048646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485" y="1558344"/>
            <a:ext cx="8779859" cy="4567819"/>
          </a:xfrm>
        </p:spPr>
        <p:txBody>
          <a:bodyPr/>
          <a:lstStyle/>
          <a:p>
            <a:r>
              <a:rPr lang="en-GB" dirty="0" smtClean="0"/>
              <a:t>External QA system</a:t>
            </a:r>
          </a:p>
          <a:p>
            <a:pPr lvl="1"/>
            <a:r>
              <a:rPr lang="en-GB" dirty="0" smtClean="0"/>
              <a:t>Part of ASHE Accreditation Council</a:t>
            </a:r>
          </a:p>
          <a:p>
            <a:pPr lvl="1"/>
            <a:r>
              <a:rPr lang="en-GB" dirty="0" smtClean="0"/>
              <a:t>Part of experts panel (re</a:t>
            </a:r>
            <a:r>
              <a:rPr lang="hr-HR" dirty="0" smtClean="0"/>
              <a:t>-</a:t>
            </a:r>
            <a:r>
              <a:rPr lang="en-GB" dirty="0" smtClean="0"/>
              <a:t>accreditation panel, audit </a:t>
            </a:r>
            <a:r>
              <a:rPr lang="en-GB" dirty="0"/>
              <a:t>panel</a:t>
            </a:r>
            <a:r>
              <a:rPr lang="hr-HR" dirty="0" smtClean="0"/>
              <a:t>)</a:t>
            </a:r>
            <a:endParaRPr lang="en-GB" dirty="0"/>
          </a:p>
        </p:txBody>
      </p:sp>
      <p:sp>
        <p:nvSpPr>
          <p:cNvPr id="3" name="Title 2"/>
          <p:cNvSpPr>
            <a:spLocks noGrp="1"/>
          </p:cNvSpPr>
          <p:nvPr>
            <p:ph type="title"/>
          </p:nvPr>
        </p:nvSpPr>
        <p:spPr/>
        <p:txBody>
          <a:bodyPr/>
          <a:lstStyle/>
          <a:p>
            <a:r>
              <a:rPr lang="en-GB" dirty="0" smtClean="0"/>
              <a:t>Role of Students in QA system</a:t>
            </a:r>
            <a:endParaRPr lang="hr-HR" dirty="0"/>
          </a:p>
        </p:txBody>
      </p:sp>
    </p:spTree>
    <p:extLst>
      <p:ext uri="{BB962C8B-B14F-4D97-AF65-F5344CB8AC3E}">
        <p14:creationId xmlns:p14="http://schemas.microsoft.com/office/powerpoint/2010/main" val="3807903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500" b="1" dirty="0" smtClean="0"/>
              <a:t>Focus markers: </a:t>
            </a:r>
          </a:p>
          <a:p>
            <a:r>
              <a:rPr lang="en-GB" sz="2500" dirty="0" smtClean="0"/>
              <a:t>Enrolment quotas – pass rate</a:t>
            </a:r>
          </a:p>
          <a:p>
            <a:r>
              <a:rPr lang="en-GB" sz="2500" dirty="0" smtClean="0"/>
              <a:t>Learning outcomes and assessment </a:t>
            </a:r>
          </a:p>
          <a:p>
            <a:r>
              <a:rPr lang="en-GB" sz="2500" dirty="0" smtClean="0"/>
              <a:t>Allocation of ECTS credits</a:t>
            </a:r>
          </a:p>
          <a:p>
            <a:r>
              <a:rPr lang="en-GB" sz="2500" dirty="0" smtClean="0"/>
              <a:t>Proposing new study programmes and revision of the existing study programmes</a:t>
            </a:r>
          </a:p>
          <a:p>
            <a:r>
              <a:rPr lang="en-GB" sz="2500" dirty="0" smtClean="0"/>
              <a:t>Teaching methods</a:t>
            </a:r>
          </a:p>
          <a:p>
            <a:r>
              <a:rPr lang="en-GB" sz="2500" dirty="0" smtClean="0"/>
              <a:t>Internship</a:t>
            </a:r>
          </a:p>
          <a:p>
            <a:pPr marL="0" indent="0">
              <a:buNone/>
            </a:pPr>
            <a:endParaRPr lang="en-GB" sz="2500" dirty="0" smtClean="0"/>
          </a:p>
          <a:p>
            <a:pPr>
              <a:buFont typeface="Wingdings" pitchFamily="2" charset="2"/>
              <a:buChar char="Ø"/>
            </a:pPr>
            <a:r>
              <a:rPr lang="en-GB" sz="2000" dirty="0" smtClean="0">
                <a:solidFill>
                  <a:srgbClr val="B8141D"/>
                </a:solidFill>
              </a:rPr>
              <a:t>Questions addressed to: management, heads of departments, teachers, QA department, working group that compiled the self-evaluation etc.</a:t>
            </a:r>
          </a:p>
          <a:p>
            <a:endParaRPr lang="en-GB"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pPr algn="ctr"/>
            <a:r>
              <a:rPr lang="hr-HR" sz="2600" dirty="0"/>
              <a:t>2</a:t>
            </a:r>
            <a:r>
              <a:rPr lang="hr-HR" sz="2600" dirty="0" smtClean="0"/>
              <a:t>. </a:t>
            </a:r>
            <a:r>
              <a:rPr lang="en-GB" sz="2600" dirty="0" smtClean="0"/>
              <a:t>Study programmes</a:t>
            </a:r>
            <a:endParaRPr lang="en-GB" sz="2600" dirty="0"/>
          </a:p>
        </p:txBody>
      </p:sp>
    </p:spTree>
    <p:extLst>
      <p:ext uri="{BB962C8B-B14F-4D97-AF65-F5344CB8AC3E}">
        <p14:creationId xmlns:p14="http://schemas.microsoft.com/office/powerpoint/2010/main" val="2145181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813371" cy="563562"/>
          </a:xfrm>
        </p:spPr>
        <p:txBody>
          <a:bodyPr/>
          <a:lstStyle/>
          <a:p>
            <a:pPr marL="342900" lvl="0" indent="-342900">
              <a:spcBef>
                <a:spcPct val="20000"/>
              </a:spcBef>
              <a:defRPr/>
            </a:pPr>
            <a:r>
              <a:rPr lang="en-US" sz="2800" b="1" dirty="0" smtClean="0">
                <a:solidFill>
                  <a:schemeClr val="bg1"/>
                </a:solidFill>
              </a:rPr>
              <a:t>The </a:t>
            </a:r>
            <a:r>
              <a:rPr lang="en-GB" sz="2800" b="1" dirty="0" smtClean="0">
                <a:solidFill>
                  <a:schemeClr val="bg1"/>
                </a:solidFill>
              </a:rPr>
              <a:t>Context </a:t>
            </a:r>
            <a:r>
              <a:rPr lang="en-US" sz="2800" b="1" dirty="0" smtClean="0">
                <a:solidFill>
                  <a:schemeClr val="bg1"/>
                </a:solidFill>
              </a:rPr>
              <a:t>of Higher Education </a:t>
            </a:r>
            <a:r>
              <a:rPr lang="hr-HR" sz="2800" b="1" dirty="0" smtClean="0">
                <a:solidFill>
                  <a:schemeClr val="bg1"/>
                </a:solidFill>
              </a:rPr>
              <a:t>&amp; </a:t>
            </a:r>
            <a:r>
              <a:rPr lang="hr-HR" sz="2800" b="1" dirty="0" err="1" smtClean="0">
                <a:solidFill>
                  <a:schemeClr val="bg1"/>
                </a:solidFill>
              </a:rPr>
              <a:t>Science</a:t>
            </a:r>
            <a:r>
              <a:rPr lang="hr-HR" sz="2800" b="1" dirty="0" smtClean="0">
                <a:solidFill>
                  <a:schemeClr val="bg1"/>
                </a:solidFill>
              </a:rPr>
              <a:t> </a:t>
            </a:r>
            <a:r>
              <a:rPr lang="en-US" kern="0" dirty="0">
                <a:solidFill>
                  <a:schemeClr val="bg1"/>
                </a:solidFill>
                <a:latin typeface="Arial"/>
                <a:cs typeface="+mn-cs"/>
              </a:rPr>
              <a:t/>
            </a:r>
            <a:br>
              <a:rPr lang="en-US" kern="0" dirty="0">
                <a:solidFill>
                  <a:schemeClr val="bg1"/>
                </a:solidFill>
                <a:latin typeface="Arial"/>
                <a:cs typeface="+mn-cs"/>
              </a:rPr>
            </a:br>
            <a:endParaRPr lang="hr-HR" dirty="0">
              <a:solidFill>
                <a:schemeClr val="bg1"/>
              </a:solidFill>
            </a:endParaRPr>
          </a:p>
        </p:txBody>
      </p:sp>
      <p:sp>
        <p:nvSpPr>
          <p:cNvPr id="6" name="Title 1"/>
          <p:cNvSpPr>
            <a:spLocks noGrp="1"/>
          </p:cNvSpPr>
          <p:nvPr>
            <p:ph idx="1"/>
          </p:nvPr>
        </p:nvSpPr>
        <p:spPr/>
        <p:txBody>
          <a:bodyPr/>
          <a:lstStyle/>
          <a:p>
            <a:pPr marL="0" indent="0">
              <a:buNone/>
              <a:defRPr/>
            </a:pPr>
            <a:r>
              <a:rPr lang="en-US" sz="1200" dirty="0" smtClean="0">
                <a:solidFill>
                  <a:srgbClr val="000000"/>
                </a:solidFill>
                <a:latin typeface="Cambria"/>
              </a:rPr>
              <a:t/>
            </a:r>
            <a:br>
              <a:rPr lang="en-US" sz="1200" dirty="0" smtClean="0">
                <a:solidFill>
                  <a:srgbClr val="000000"/>
                </a:solidFill>
                <a:latin typeface="Cambria"/>
              </a:rPr>
            </a:br>
            <a:endParaRPr lang="en-US" kern="0" dirty="0">
              <a:solidFill>
                <a:srgbClr val="000000"/>
              </a:solidFill>
              <a:latin typeface="Arial"/>
            </a:endParaRPr>
          </a:p>
        </p:txBody>
      </p:sp>
      <p:sp>
        <p:nvSpPr>
          <p:cNvPr id="7" name="Content Placeholder 2"/>
          <p:cNvSpPr txBox="1">
            <a:spLocks/>
          </p:cNvSpPr>
          <p:nvPr/>
        </p:nvSpPr>
        <p:spPr bwMode="auto">
          <a:xfrm>
            <a:off x="457200" y="19933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solidFill>
                <a:srgbClr val="000000"/>
              </a:solidFill>
              <a:latin typeface="Arial" charset="0"/>
              <a:cs typeface="Arial" charset="0"/>
            </a:endParaRPr>
          </a:p>
        </p:txBody>
      </p:sp>
      <p:sp>
        <p:nvSpPr>
          <p:cNvPr id="5" name="Rectangle 4"/>
          <p:cNvSpPr/>
          <p:nvPr/>
        </p:nvSpPr>
        <p:spPr>
          <a:xfrm>
            <a:off x="270455" y="1289953"/>
            <a:ext cx="8654603" cy="4339650"/>
          </a:xfrm>
          <a:prstGeom prst="rect">
            <a:avLst/>
          </a:prstGeom>
        </p:spPr>
        <p:txBody>
          <a:bodyPr wrap="square">
            <a:spAutoFit/>
          </a:bodyPr>
          <a:lstStyle/>
          <a:p>
            <a:r>
              <a:rPr lang="en-US" sz="2800" b="1" dirty="0" smtClean="0">
                <a:solidFill>
                  <a:srgbClr val="000000"/>
                </a:solidFill>
              </a:rPr>
              <a:t>The main stakeholders</a:t>
            </a:r>
            <a:r>
              <a:rPr lang="hr-HR" sz="2800" b="1" dirty="0" smtClean="0">
                <a:solidFill>
                  <a:srgbClr val="000000"/>
                </a:solidFill>
              </a:rPr>
              <a:t>:</a:t>
            </a:r>
          </a:p>
          <a:p>
            <a:endParaRPr lang="hr-HR" sz="800" b="1" dirty="0" smtClean="0">
              <a:solidFill>
                <a:srgbClr val="000000"/>
              </a:solidFill>
            </a:endParaRPr>
          </a:p>
          <a:p>
            <a:pPr>
              <a:buFont typeface="Arial" pitchFamily="34" charset="0"/>
              <a:buChar char="•"/>
            </a:pPr>
            <a:r>
              <a:rPr lang="hr-HR" sz="2400" dirty="0" smtClean="0">
                <a:solidFill>
                  <a:srgbClr val="000000"/>
                </a:solidFill>
              </a:rPr>
              <a:t>	</a:t>
            </a:r>
            <a:r>
              <a:rPr lang="en-GB" sz="2400" dirty="0" smtClean="0">
                <a:solidFill>
                  <a:srgbClr val="000000"/>
                </a:solidFill>
              </a:rPr>
              <a:t>MSES - Ministry of Science, Education and Sports 	</a:t>
            </a:r>
          </a:p>
          <a:p>
            <a:pPr>
              <a:buFont typeface="Arial" pitchFamily="34" charset="0"/>
              <a:buChar char="•"/>
            </a:pPr>
            <a:r>
              <a:rPr lang="en-GB" sz="2400" dirty="0" smtClean="0">
                <a:solidFill>
                  <a:srgbClr val="000000"/>
                </a:solidFill>
              </a:rPr>
              <a:t>	NCHE - National Council for Higher Education </a:t>
            </a:r>
          </a:p>
          <a:p>
            <a:pPr>
              <a:buFont typeface="Arial" pitchFamily="34" charset="0"/>
              <a:buChar char="•"/>
            </a:pPr>
            <a:r>
              <a:rPr lang="en-GB" sz="2400" dirty="0" smtClean="0">
                <a:solidFill>
                  <a:srgbClr val="000000"/>
                </a:solidFill>
              </a:rPr>
              <a:t>	NCS - National Council for Science </a:t>
            </a:r>
          </a:p>
          <a:p>
            <a:pPr>
              <a:buFont typeface="Arial" pitchFamily="34" charset="0"/>
              <a:buChar char="•"/>
            </a:pPr>
            <a:r>
              <a:rPr lang="en-GB" sz="2400" dirty="0" smtClean="0">
                <a:solidFill>
                  <a:srgbClr val="000000"/>
                </a:solidFill>
              </a:rPr>
              <a:t>	ASHE - Agency for Science and Higher Education </a:t>
            </a:r>
          </a:p>
          <a:p>
            <a:pPr>
              <a:buFont typeface="Arial" pitchFamily="34" charset="0"/>
              <a:buChar char="•"/>
            </a:pPr>
            <a:r>
              <a:rPr lang="en-GB" sz="2400" dirty="0" smtClean="0">
                <a:solidFill>
                  <a:srgbClr val="000000"/>
                </a:solidFill>
              </a:rPr>
              <a:t>	SU - Students’ Union </a:t>
            </a:r>
          </a:p>
          <a:p>
            <a:pPr>
              <a:buFont typeface="Arial" pitchFamily="34" charset="0"/>
              <a:buChar char="•"/>
            </a:pPr>
            <a:r>
              <a:rPr lang="en-GB" sz="2400" dirty="0" smtClean="0">
                <a:solidFill>
                  <a:srgbClr val="000000"/>
                </a:solidFill>
              </a:rPr>
              <a:t>	Rectors’ Conference</a:t>
            </a:r>
          </a:p>
          <a:p>
            <a:pPr>
              <a:buFont typeface="Arial" pitchFamily="34" charset="0"/>
              <a:buChar char="•"/>
            </a:pPr>
            <a:r>
              <a:rPr lang="en-GB" sz="2400" dirty="0" smtClean="0">
                <a:solidFill>
                  <a:srgbClr val="000000"/>
                </a:solidFill>
              </a:rPr>
              <a:t>	The Croatian Council of Universities and University 	Colleges of Applied Sciences</a:t>
            </a:r>
          </a:p>
          <a:p>
            <a:pPr>
              <a:buFont typeface="Arial" pitchFamily="34" charset="0"/>
              <a:buChar char="•"/>
            </a:pPr>
            <a:r>
              <a:rPr lang="en-GB" sz="2400" dirty="0" smtClean="0">
                <a:solidFill>
                  <a:srgbClr val="000000"/>
                </a:solidFill>
              </a:rPr>
              <a:t>	HEIs</a:t>
            </a:r>
          </a:p>
          <a:p>
            <a:pPr>
              <a:buFont typeface="Arial" pitchFamily="34" charset="0"/>
              <a:buChar char="•"/>
            </a:pPr>
            <a:r>
              <a:rPr lang="en-GB" sz="2400" dirty="0" smtClean="0">
                <a:solidFill>
                  <a:srgbClr val="000000"/>
                </a:solidFill>
              </a:rPr>
              <a:t>	Scientific organizations</a:t>
            </a:r>
          </a:p>
        </p:txBody>
      </p:sp>
    </p:spTree>
    <p:extLst>
      <p:ext uri="{BB962C8B-B14F-4D97-AF65-F5344CB8AC3E}">
        <p14:creationId xmlns:p14="http://schemas.microsoft.com/office/powerpoint/2010/main" val="1552241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500" b="1" dirty="0" smtClean="0"/>
              <a:t>Focus markers: </a:t>
            </a:r>
          </a:p>
          <a:p>
            <a:r>
              <a:rPr lang="en-GB" sz="2500" dirty="0" smtClean="0"/>
              <a:t>Admission criteria</a:t>
            </a:r>
          </a:p>
          <a:p>
            <a:r>
              <a:rPr lang="en-GB" sz="2500" dirty="0" smtClean="0"/>
              <a:t>Mentorship</a:t>
            </a:r>
          </a:p>
          <a:p>
            <a:r>
              <a:rPr lang="en-GB" sz="2500" dirty="0" smtClean="0"/>
              <a:t>Assessment</a:t>
            </a:r>
          </a:p>
          <a:p>
            <a:r>
              <a:rPr lang="en-GB" sz="2500" dirty="0" smtClean="0"/>
              <a:t>Alumni – track of the employability</a:t>
            </a:r>
          </a:p>
          <a:p>
            <a:r>
              <a:rPr lang="en-GB" sz="2500" dirty="0" smtClean="0"/>
              <a:t>Informing the public</a:t>
            </a:r>
          </a:p>
          <a:p>
            <a:r>
              <a:rPr lang="en-GB" sz="2500" dirty="0" smtClean="0"/>
              <a:t>Participation in decision-making processes and feedback about the measures implemented on the basis of their suggestions</a:t>
            </a:r>
          </a:p>
          <a:p>
            <a:pPr marL="0" indent="0">
              <a:buNone/>
            </a:pPr>
            <a:endParaRPr lang="en-GB" sz="2500" dirty="0" smtClean="0"/>
          </a:p>
          <a:p>
            <a:pPr>
              <a:buFont typeface="Wingdings" pitchFamily="2" charset="2"/>
              <a:buChar char="Ø"/>
            </a:pPr>
            <a:r>
              <a:rPr lang="en-GB" sz="2000" dirty="0" smtClean="0">
                <a:solidFill>
                  <a:srgbClr val="B8141D"/>
                </a:solidFill>
              </a:rPr>
              <a:t>Questions addressed to: students, teachers, management etc.</a:t>
            </a:r>
          </a:p>
          <a:p>
            <a:endParaRPr lang="hr-HR"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pPr algn="ctr"/>
            <a:r>
              <a:rPr lang="hr-HR" sz="2600" dirty="0" smtClean="0"/>
              <a:t>3. </a:t>
            </a:r>
            <a:r>
              <a:rPr lang="en-GB" sz="2600" dirty="0" smtClean="0"/>
              <a:t>Students</a:t>
            </a:r>
            <a:endParaRPr lang="en-GB" sz="2600" dirty="0"/>
          </a:p>
        </p:txBody>
      </p:sp>
    </p:spTree>
    <p:extLst>
      <p:ext uri="{BB962C8B-B14F-4D97-AF65-F5344CB8AC3E}">
        <p14:creationId xmlns:p14="http://schemas.microsoft.com/office/powerpoint/2010/main" val="4280431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800" b="1" dirty="0" smtClean="0"/>
              <a:t>Focus markers: </a:t>
            </a:r>
          </a:p>
          <a:p>
            <a:endParaRPr lang="en-GB" sz="2500" dirty="0" smtClean="0"/>
          </a:p>
          <a:p>
            <a:r>
              <a:rPr lang="en-GB" sz="2800" dirty="0" smtClean="0"/>
              <a:t>Number and qualifications of teachers</a:t>
            </a:r>
          </a:p>
          <a:p>
            <a:r>
              <a:rPr lang="en-GB" sz="2800" dirty="0" smtClean="0"/>
              <a:t>Encouraging development of teachers</a:t>
            </a:r>
          </a:p>
          <a:p>
            <a:r>
              <a:rPr lang="en-GB" sz="2800" dirty="0" smtClean="0"/>
              <a:t>Teaching workload</a:t>
            </a:r>
          </a:p>
          <a:p>
            <a:pPr>
              <a:buFont typeface="Wingdings" pitchFamily="2" charset="2"/>
              <a:buChar char="Ø"/>
            </a:pPr>
            <a:endParaRPr lang="en-GB" sz="2000" dirty="0" smtClean="0">
              <a:solidFill>
                <a:srgbClr val="B8141D"/>
              </a:solidFill>
            </a:endParaRPr>
          </a:p>
          <a:p>
            <a:pPr>
              <a:buFont typeface="Wingdings" pitchFamily="2" charset="2"/>
              <a:buChar char="Ø"/>
            </a:pPr>
            <a:endParaRPr lang="en-GB" sz="2000" dirty="0" smtClean="0">
              <a:solidFill>
                <a:srgbClr val="B8141D"/>
              </a:solidFill>
            </a:endParaRPr>
          </a:p>
          <a:p>
            <a:pPr marL="0" indent="0">
              <a:buNone/>
            </a:pPr>
            <a:endParaRPr lang="en-GB" sz="2000" dirty="0" smtClean="0">
              <a:solidFill>
                <a:srgbClr val="B8141D"/>
              </a:solidFill>
            </a:endParaRPr>
          </a:p>
          <a:p>
            <a:pPr>
              <a:buFont typeface="Wingdings" pitchFamily="2" charset="2"/>
              <a:buChar char="Ø"/>
            </a:pPr>
            <a:endParaRPr lang="en-GB" sz="2000" dirty="0" smtClean="0">
              <a:solidFill>
                <a:srgbClr val="B8141D"/>
              </a:solidFill>
            </a:endParaRPr>
          </a:p>
          <a:p>
            <a:pPr>
              <a:buFont typeface="Wingdings" pitchFamily="2" charset="2"/>
              <a:buChar char="Ø"/>
            </a:pPr>
            <a:r>
              <a:rPr lang="en-GB" sz="2000" dirty="0" smtClean="0">
                <a:solidFill>
                  <a:srgbClr val="B8141D"/>
                </a:solidFill>
              </a:rPr>
              <a:t>Questions addressed to: teachers, management etc.</a:t>
            </a:r>
          </a:p>
          <a:p>
            <a:endParaRPr lang="hr-HR"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pPr algn="ctr"/>
            <a:r>
              <a:rPr lang="hr-HR" sz="2600" dirty="0"/>
              <a:t>4</a:t>
            </a:r>
            <a:r>
              <a:rPr lang="hr-HR" sz="2600" dirty="0" smtClean="0"/>
              <a:t>. </a:t>
            </a:r>
            <a:r>
              <a:rPr lang="en-GB" sz="2600" dirty="0" smtClean="0"/>
              <a:t>Teachers</a:t>
            </a:r>
            <a:endParaRPr lang="en-GB" sz="2600" dirty="0"/>
          </a:p>
        </p:txBody>
      </p:sp>
    </p:spTree>
    <p:extLst>
      <p:ext uri="{BB962C8B-B14F-4D97-AF65-F5344CB8AC3E}">
        <p14:creationId xmlns:p14="http://schemas.microsoft.com/office/powerpoint/2010/main" val="3915760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1" dirty="0" smtClean="0"/>
              <a:t>Focus markers: </a:t>
            </a:r>
          </a:p>
          <a:p>
            <a:pPr marL="0" indent="0">
              <a:buNone/>
            </a:pPr>
            <a:endParaRPr lang="en-US" sz="2500" dirty="0" smtClean="0"/>
          </a:p>
          <a:p>
            <a:pPr>
              <a:buFont typeface="Arial" pitchFamily="34" charset="0"/>
              <a:buChar char="•"/>
            </a:pPr>
            <a:r>
              <a:rPr lang="en-GB" sz="2800" dirty="0" smtClean="0"/>
              <a:t>Priorities and procedures for expert and research activities</a:t>
            </a:r>
          </a:p>
          <a:p>
            <a:pPr>
              <a:buFont typeface="Arial" pitchFamily="34" charset="0"/>
              <a:buChar char="•"/>
            </a:pPr>
            <a:r>
              <a:rPr lang="en-GB" sz="2800" dirty="0" smtClean="0"/>
              <a:t>Cooperation with industry, businesses, S&amp;ME </a:t>
            </a:r>
          </a:p>
          <a:p>
            <a:pPr>
              <a:buFont typeface="Arial" pitchFamily="34" charset="0"/>
              <a:buChar char="•"/>
            </a:pPr>
            <a:r>
              <a:rPr lang="en-GB" sz="2800" dirty="0" smtClean="0"/>
              <a:t>Advisory and professional activities</a:t>
            </a:r>
          </a:p>
          <a:p>
            <a:pPr marL="0" indent="0">
              <a:buNone/>
            </a:pPr>
            <a:endParaRPr lang="en-GB" sz="2000" dirty="0" smtClean="0">
              <a:solidFill>
                <a:srgbClr val="B8141D"/>
              </a:solidFill>
            </a:endParaRPr>
          </a:p>
          <a:p>
            <a:pPr marL="0" indent="0">
              <a:buNone/>
            </a:pPr>
            <a:endParaRPr lang="en-GB" sz="2000" dirty="0" smtClean="0">
              <a:solidFill>
                <a:srgbClr val="B8141D"/>
              </a:solidFill>
            </a:endParaRPr>
          </a:p>
          <a:p>
            <a:pPr marL="0" indent="0">
              <a:buNone/>
            </a:pPr>
            <a:endParaRPr lang="en-GB" sz="2000" dirty="0" smtClean="0">
              <a:solidFill>
                <a:srgbClr val="B8141D"/>
              </a:solidFill>
            </a:endParaRPr>
          </a:p>
          <a:p>
            <a:pPr>
              <a:buFont typeface="Wingdings" pitchFamily="2" charset="2"/>
              <a:buChar char="Ø"/>
            </a:pPr>
            <a:r>
              <a:rPr lang="en-GB" sz="2000" dirty="0" smtClean="0">
                <a:solidFill>
                  <a:srgbClr val="B8141D"/>
                </a:solidFill>
              </a:rPr>
              <a:t>Questions addressed to: teachers-researchers, assistants, management etc.</a:t>
            </a:r>
          </a:p>
          <a:p>
            <a:endParaRPr lang="en-US" sz="2500" dirty="0" smtClean="0"/>
          </a:p>
          <a:p>
            <a:endParaRPr lang="en-US" dirty="0" smtClean="0"/>
          </a:p>
          <a:p>
            <a:endParaRPr lang="en-US" dirty="0"/>
          </a:p>
        </p:txBody>
      </p:sp>
      <p:sp>
        <p:nvSpPr>
          <p:cNvPr id="3" name="Title 2"/>
          <p:cNvSpPr>
            <a:spLocks noGrp="1"/>
          </p:cNvSpPr>
          <p:nvPr>
            <p:ph type="title"/>
          </p:nvPr>
        </p:nvSpPr>
        <p:spPr>
          <a:xfrm>
            <a:off x="-353869" y="327819"/>
            <a:ext cx="7788523" cy="563562"/>
          </a:xfrm>
        </p:spPr>
        <p:txBody>
          <a:bodyPr/>
          <a:lstStyle/>
          <a:p>
            <a:pPr algn="ctr"/>
            <a:r>
              <a:rPr lang="hr-HR" sz="2600" dirty="0"/>
              <a:t>5</a:t>
            </a:r>
            <a:r>
              <a:rPr lang="hr-HR" sz="2600" dirty="0" smtClean="0"/>
              <a:t>. </a:t>
            </a:r>
            <a:r>
              <a:rPr lang="en-GB" sz="2600" dirty="0" smtClean="0"/>
              <a:t>Professional and Research Activity</a:t>
            </a:r>
            <a:endParaRPr lang="en-GB" sz="2600" dirty="0"/>
          </a:p>
        </p:txBody>
      </p:sp>
    </p:spTree>
    <p:extLst>
      <p:ext uri="{BB962C8B-B14F-4D97-AF65-F5344CB8AC3E}">
        <p14:creationId xmlns:p14="http://schemas.microsoft.com/office/powerpoint/2010/main" val="1262121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485" y="1497496"/>
            <a:ext cx="8779859" cy="4628668"/>
          </a:xfrm>
        </p:spPr>
        <p:txBody>
          <a:bodyPr/>
          <a:lstStyle/>
          <a:p>
            <a:pPr marL="0" indent="0">
              <a:buNone/>
            </a:pPr>
            <a:r>
              <a:rPr lang="en-GB" sz="2800" b="1" dirty="0" smtClean="0"/>
              <a:t>Focus markers: </a:t>
            </a:r>
          </a:p>
          <a:p>
            <a:pPr marL="0" indent="0">
              <a:buNone/>
            </a:pPr>
            <a:endParaRPr lang="en-GB" sz="2800" dirty="0" smtClean="0"/>
          </a:p>
          <a:p>
            <a:pPr>
              <a:buFont typeface="Arial" pitchFamily="34" charset="0"/>
              <a:buChar char="•"/>
            </a:pPr>
            <a:r>
              <a:rPr lang="en-GB" sz="2800" dirty="0" smtClean="0"/>
              <a:t>Mobility of students</a:t>
            </a:r>
          </a:p>
          <a:p>
            <a:pPr>
              <a:buFont typeface="Arial" pitchFamily="34" charset="0"/>
              <a:buChar char="•"/>
            </a:pPr>
            <a:r>
              <a:rPr lang="en-GB" sz="2800" dirty="0" smtClean="0"/>
              <a:t>Mobility of teachers/researchers </a:t>
            </a:r>
          </a:p>
          <a:p>
            <a:pPr>
              <a:buFont typeface="Arial" pitchFamily="34" charset="0"/>
              <a:buChar char="•"/>
            </a:pPr>
            <a:r>
              <a:rPr lang="en-GB" sz="2800" dirty="0" smtClean="0"/>
              <a:t>International networks, projects and cooperation</a:t>
            </a:r>
          </a:p>
          <a:p>
            <a:pPr>
              <a:buFont typeface="Wingdings" pitchFamily="2" charset="2"/>
              <a:buChar char="Ø"/>
            </a:pPr>
            <a:endParaRPr lang="en-GB" sz="2800" dirty="0" smtClean="0">
              <a:solidFill>
                <a:srgbClr val="B8141D"/>
              </a:solidFill>
            </a:endParaRPr>
          </a:p>
          <a:p>
            <a:pPr marL="0" indent="0">
              <a:buNone/>
            </a:pPr>
            <a:endParaRPr lang="en-GB" sz="2000" dirty="0" smtClean="0">
              <a:solidFill>
                <a:srgbClr val="B8141D"/>
              </a:solidFill>
            </a:endParaRPr>
          </a:p>
          <a:p>
            <a:pPr>
              <a:buFont typeface="Wingdings" pitchFamily="2" charset="2"/>
              <a:buChar char="Ø"/>
            </a:pPr>
            <a:endParaRPr lang="en-GB" sz="2000" dirty="0" smtClean="0">
              <a:solidFill>
                <a:srgbClr val="B8141D"/>
              </a:solidFill>
            </a:endParaRPr>
          </a:p>
          <a:p>
            <a:pPr>
              <a:buFont typeface="Wingdings" pitchFamily="2" charset="2"/>
              <a:buChar char="Ø"/>
            </a:pPr>
            <a:r>
              <a:rPr lang="en-GB" sz="2000" dirty="0" smtClean="0">
                <a:solidFill>
                  <a:srgbClr val="B8141D"/>
                </a:solidFill>
              </a:rPr>
              <a:t>Questions addressed to: management, students, teachers/researchers, representatives of international cooperation office, etc.</a:t>
            </a:r>
          </a:p>
          <a:p>
            <a:endParaRPr lang="hr-HR"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pPr algn="ctr"/>
            <a:r>
              <a:rPr lang="hr-HR" sz="2600" dirty="0"/>
              <a:t>6</a:t>
            </a:r>
            <a:r>
              <a:rPr lang="hr-HR" sz="2600" dirty="0" smtClean="0"/>
              <a:t>. </a:t>
            </a:r>
            <a:r>
              <a:rPr lang="en-GB" sz="2600" dirty="0" smtClean="0"/>
              <a:t>Mobility and International Cooperation</a:t>
            </a:r>
            <a:endParaRPr lang="en-GB" sz="2600" dirty="0"/>
          </a:p>
        </p:txBody>
      </p:sp>
    </p:spTree>
    <p:extLst>
      <p:ext uri="{BB962C8B-B14F-4D97-AF65-F5344CB8AC3E}">
        <p14:creationId xmlns:p14="http://schemas.microsoft.com/office/powerpoint/2010/main" val="2151235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800" b="1" dirty="0" smtClean="0"/>
              <a:t>Focus markers: </a:t>
            </a:r>
          </a:p>
          <a:p>
            <a:pPr marL="0" indent="0">
              <a:buNone/>
            </a:pPr>
            <a:endParaRPr lang="en-GB" sz="1000" b="1" dirty="0" smtClean="0"/>
          </a:p>
          <a:p>
            <a:pPr>
              <a:buFont typeface="Arial" pitchFamily="34" charset="0"/>
              <a:buChar char="•"/>
            </a:pPr>
            <a:r>
              <a:rPr lang="en-GB" sz="2800" dirty="0" smtClean="0"/>
              <a:t>Resources: equipment, classrooms, laboratories etc.</a:t>
            </a:r>
          </a:p>
          <a:p>
            <a:pPr>
              <a:buFont typeface="Arial" pitchFamily="34" charset="0"/>
              <a:buChar char="•"/>
            </a:pPr>
            <a:r>
              <a:rPr lang="en-GB" sz="2800" dirty="0" smtClean="0"/>
              <a:t>Development of non-teaching staff</a:t>
            </a:r>
          </a:p>
          <a:p>
            <a:pPr>
              <a:buFont typeface="Arial" pitchFamily="34" charset="0"/>
              <a:buChar char="•"/>
            </a:pPr>
            <a:r>
              <a:rPr lang="en-GB" sz="2800" dirty="0" smtClean="0"/>
              <a:t>Equipment - in accordance with recognized international standards</a:t>
            </a:r>
          </a:p>
          <a:p>
            <a:pPr>
              <a:buFont typeface="Arial" pitchFamily="34" charset="0"/>
              <a:buChar char="•"/>
            </a:pPr>
            <a:r>
              <a:rPr lang="en-GB" sz="2800" dirty="0" smtClean="0"/>
              <a:t>Library, e-resources</a:t>
            </a:r>
          </a:p>
          <a:p>
            <a:pPr>
              <a:buFont typeface="Arial" pitchFamily="34" charset="0"/>
              <a:buChar char="•"/>
            </a:pPr>
            <a:r>
              <a:rPr lang="en-GB" sz="2800" dirty="0" smtClean="0"/>
              <a:t>Financial stability and transparency</a:t>
            </a:r>
          </a:p>
          <a:p>
            <a:pPr marL="0" indent="0">
              <a:buNone/>
            </a:pPr>
            <a:endParaRPr lang="en-GB" sz="800" dirty="0" smtClean="0">
              <a:solidFill>
                <a:srgbClr val="B8141D"/>
              </a:solidFill>
            </a:endParaRPr>
          </a:p>
          <a:p>
            <a:pPr>
              <a:buFont typeface="Wingdings" pitchFamily="2" charset="2"/>
              <a:buChar char="Ø"/>
            </a:pPr>
            <a:r>
              <a:rPr lang="en-GB" sz="2000" dirty="0" smtClean="0">
                <a:solidFill>
                  <a:srgbClr val="B8141D"/>
                </a:solidFill>
              </a:rPr>
              <a:t>Questions addressed to: management, non-teaching staff, etc.</a:t>
            </a:r>
          </a:p>
          <a:p>
            <a:pPr>
              <a:buFont typeface="Wingdings" pitchFamily="2" charset="2"/>
              <a:buChar char="Ø"/>
            </a:pPr>
            <a:r>
              <a:rPr lang="en-GB" sz="2000" dirty="0" smtClean="0">
                <a:solidFill>
                  <a:srgbClr val="B8141D"/>
                </a:solidFill>
              </a:rPr>
              <a:t>Tour of facilities</a:t>
            </a:r>
          </a:p>
          <a:p>
            <a:endParaRPr lang="hr-HR" sz="2500" dirty="0" smtClean="0"/>
          </a:p>
          <a:p>
            <a:endParaRPr lang="hr-HR" dirty="0" smtClean="0"/>
          </a:p>
          <a:p>
            <a:endParaRPr lang="hr-HR" dirty="0"/>
          </a:p>
        </p:txBody>
      </p:sp>
      <p:sp>
        <p:nvSpPr>
          <p:cNvPr id="3" name="Title 2"/>
          <p:cNvSpPr>
            <a:spLocks noGrp="1"/>
          </p:cNvSpPr>
          <p:nvPr>
            <p:ph type="title"/>
          </p:nvPr>
        </p:nvSpPr>
        <p:spPr>
          <a:xfrm>
            <a:off x="210167" y="327819"/>
            <a:ext cx="7788523" cy="563562"/>
          </a:xfrm>
        </p:spPr>
        <p:txBody>
          <a:bodyPr/>
          <a:lstStyle/>
          <a:p>
            <a:pPr algn="ctr"/>
            <a:r>
              <a:rPr lang="hr-HR" sz="2600" dirty="0"/>
              <a:t>7</a:t>
            </a:r>
            <a:r>
              <a:rPr lang="hr-HR" sz="2600" dirty="0" smtClean="0"/>
              <a:t>. Resources</a:t>
            </a:r>
            <a:endParaRPr lang="hr-HR" sz="2600" dirty="0"/>
          </a:p>
        </p:txBody>
      </p:sp>
    </p:spTree>
    <p:extLst>
      <p:ext uri="{BB962C8B-B14F-4D97-AF65-F5344CB8AC3E}">
        <p14:creationId xmlns:p14="http://schemas.microsoft.com/office/powerpoint/2010/main" val="3231398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7009640"/>
              </p:ext>
            </p:extLst>
          </p:nvPr>
        </p:nvGraphicFramePr>
        <p:xfrm>
          <a:off x="219075" y="1181100"/>
          <a:ext cx="8778875" cy="494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10168" y="327819"/>
            <a:ext cx="7760814" cy="563562"/>
          </a:xfrm>
        </p:spPr>
        <p:txBody>
          <a:bodyPr/>
          <a:lstStyle/>
          <a:p>
            <a:pPr algn="ctr"/>
            <a:r>
              <a:rPr lang="hr-HR" b="1" dirty="0" smtClean="0"/>
              <a:t>REPORTS</a:t>
            </a:r>
            <a:endParaRPr lang="hr-HR" b="1" dirty="0"/>
          </a:p>
        </p:txBody>
      </p:sp>
    </p:spTree>
    <p:extLst>
      <p:ext uri="{BB962C8B-B14F-4D97-AF65-F5344CB8AC3E}">
        <p14:creationId xmlns:p14="http://schemas.microsoft.com/office/powerpoint/2010/main" val="2277115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60814" cy="563562"/>
          </a:xfrm>
        </p:spPr>
        <p:txBody>
          <a:bodyPr/>
          <a:lstStyle/>
          <a:p>
            <a:pPr algn="ctr"/>
            <a:r>
              <a:rPr lang="en-GB" dirty="0" smtClean="0"/>
              <a:t>Re-accreditation-outcomes</a:t>
            </a:r>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2241308719"/>
              </p:ext>
            </p:extLst>
          </p:nvPr>
        </p:nvGraphicFramePr>
        <p:xfrm>
          <a:off x="738910" y="1747514"/>
          <a:ext cx="7675418" cy="3835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464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800" b="1" dirty="0" smtClean="0"/>
              <a:t>201</a:t>
            </a:r>
            <a:r>
              <a:rPr lang="hr-HR" sz="2800" b="1" dirty="0" smtClean="0"/>
              <a:t>0</a:t>
            </a:r>
            <a:r>
              <a:rPr lang="en-GB" sz="2800" b="1" dirty="0" smtClean="0"/>
              <a:t>/2012 - Outcomes</a:t>
            </a:r>
          </a:p>
          <a:p>
            <a:endParaRPr lang="en-GB" sz="1500" dirty="0" smtClean="0"/>
          </a:p>
          <a:p>
            <a:pPr marL="0" indent="0">
              <a:buNone/>
            </a:pPr>
            <a:endParaRPr lang="en-GB" sz="1500" dirty="0" smtClean="0"/>
          </a:p>
          <a:p>
            <a:r>
              <a:rPr lang="en-GB" sz="2800" dirty="0" smtClean="0"/>
              <a:t>Accreditation granted to </a:t>
            </a:r>
            <a:r>
              <a:rPr lang="en-GB" sz="2800" b="1" dirty="0" smtClean="0"/>
              <a:t>30</a:t>
            </a:r>
            <a:r>
              <a:rPr lang="en-GB" sz="2800" dirty="0" smtClean="0"/>
              <a:t> HEIs</a:t>
            </a:r>
          </a:p>
          <a:p>
            <a:r>
              <a:rPr lang="en-GB" sz="2800" dirty="0" smtClean="0"/>
              <a:t>Letter of expectation issued to </a:t>
            </a:r>
            <a:r>
              <a:rPr lang="en-GB" sz="2800" b="1" dirty="0" smtClean="0"/>
              <a:t>16</a:t>
            </a:r>
            <a:r>
              <a:rPr lang="en-GB" sz="2800" dirty="0" smtClean="0"/>
              <a:t> HEIs and </a:t>
            </a:r>
            <a:r>
              <a:rPr lang="en-GB" sz="2800" b="1" dirty="0" smtClean="0"/>
              <a:t>5</a:t>
            </a:r>
            <a:r>
              <a:rPr lang="en-GB" sz="2800" dirty="0" smtClean="0"/>
              <a:t> study programmes</a:t>
            </a:r>
          </a:p>
          <a:p>
            <a:r>
              <a:rPr lang="en-GB" sz="2800" dirty="0" smtClean="0"/>
              <a:t>Accreditation recommendation to revoke the licence for </a:t>
            </a:r>
            <a:r>
              <a:rPr lang="en-GB" sz="2800" b="1" dirty="0" smtClean="0"/>
              <a:t>4</a:t>
            </a:r>
            <a:r>
              <a:rPr lang="en-GB" sz="2800" dirty="0" smtClean="0"/>
              <a:t> HEIs/ appeal procedure underway</a:t>
            </a:r>
          </a:p>
          <a:p>
            <a:pPr lvl="0"/>
            <a:r>
              <a:rPr lang="en-GB" sz="2800" dirty="0" smtClean="0"/>
              <a:t>Revoke licence to 11 </a:t>
            </a:r>
            <a:r>
              <a:rPr lang="en-GB" sz="2800" kern="0" dirty="0" smtClean="0">
                <a:latin typeface="Arial"/>
              </a:rPr>
              <a:t>dislocated study programmes</a:t>
            </a:r>
          </a:p>
          <a:p>
            <a:pPr marL="0" indent="0">
              <a:buNone/>
            </a:pPr>
            <a:endParaRPr lang="en-GB" dirty="0"/>
          </a:p>
        </p:txBody>
      </p:sp>
      <p:sp>
        <p:nvSpPr>
          <p:cNvPr id="3" name="Title 2"/>
          <p:cNvSpPr>
            <a:spLocks noGrp="1"/>
          </p:cNvSpPr>
          <p:nvPr>
            <p:ph type="title"/>
          </p:nvPr>
        </p:nvSpPr>
        <p:spPr>
          <a:xfrm>
            <a:off x="210167" y="327819"/>
            <a:ext cx="7779287" cy="563562"/>
          </a:xfrm>
        </p:spPr>
        <p:txBody>
          <a:bodyPr/>
          <a:lstStyle/>
          <a:p>
            <a:r>
              <a:rPr lang="hr-HR" sz="2500" b="1" dirty="0" smtClean="0"/>
              <a:t>OUTCOMES IN PREVIOUS RE-ACCREDITATIONS</a:t>
            </a:r>
            <a:endParaRPr lang="hr-HR" sz="2500" b="1" dirty="0"/>
          </a:p>
        </p:txBody>
      </p:sp>
    </p:spTree>
    <p:extLst>
      <p:ext uri="{BB962C8B-B14F-4D97-AF65-F5344CB8AC3E}">
        <p14:creationId xmlns:p14="http://schemas.microsoft.com/office/powerpoint/2010/main" val="3564621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Strengths</a:t>
            </a:r>
            <a:endParaRPr lang="en-GB" dirty="0"/>
          </a:p>
        </p:txBody>
      </p:sp>
      <p:sp>
        <p:nvSpPr>
          <p:cNvPr id="4" name="Content Placeholder 7"/>
          <p:cNvSpPr>
            <a:spLocks noGrp="1"/>
          </p:cNvSpPr>
          <p:nvPr>
            <p:ph idx="1"/>
          </p:nvPr>
        </p:nvSpPr>
        <p:spPr>
          <a:xfrm>
            <a:off x="218485" y="1019064"/>
            <a:ext cx="8779859" cy="4944726"/>
          </a:xfrm>
          <a:prstGeom prst="rect">
            <a:avLst/>
          </a:prstGeom>
        </p:spPr>
        <p:txBody>
          <a:bodyPr/>
          <a:lstStyle/>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ASHE is a member of ENQA </a:t>
            </a:r>
            <a:r>
              <a:rPr kumimoji="0" lang="en-GB" sz="2000" b="0" i="0" u="none" strike="noStrike" kern="0" cap="none" spc="0" normalizeH="0" baseline="0" dirty="0" smtClean="0">
                <a:ln>
                  <a:noFill/>
                </a:ln>
                <a:solidFill>
                  <a:sysClr val="windowText" lastClr="000000"/>
                </a:solidFill>
                <a:effectLst/>
                <a:uLnTx/>
                <a:uFillTx/>
                <a:latin typeface="Arial" charset="0"/>
                <a:cs typeface="Arial" charset="0"/>
              </a:rPr>
              <a:t>and </a:t>
            </a: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EQAR</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External quality assurance procedures in line with the ESG, as well as European and international best practices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Public call for experts (peer reviews)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Foreign reviewers in the panels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Business representatives and students included in the Management Board, Accreditation Council</a:t>
            </a:r>
            <a:r>
              <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rPr>
              <a:t>,</a:t>
            </a: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 and review panels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NGO representative member of the Accreditation Council </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Accreditation reports and decisions are public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31448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Strengths</a:t>
            </a:r>
            <a:endParaRPr lang="en-GB" dirty="0"/>
          </a:p>
        </p:txBody>
      </p:sp>
      <p:sp>
        <p:nvSpPr>
          <p:cNvPr id="4" name="Content Placeholder 2"/>
          <p:cNvSpPr>
            <a:spLocks noGrp="1"/>
          </p:cNvSpPr>
          <p:nvPr>
            <p:ph idx="1"/>
          </p:nvPr>
        </p:nvSpPr>
        <p:spPr>
          <a:xfrm>
            <a:off x="218485" y="1181438"/>
            <a:ext cx="8779859" cy="4944726"/>
          </a:xfrm>
          <a:prstGeom prst="rect">
            <a:avLst/>
          </a:prstGeom>
        </p:spPr>
        <p:txBody>
          <a:bodyPr/>
          <a:lstStyle/>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Fair and equitable treatment of all stakeholders (public, private, new or traditional </a:t>
            </a:r>
            <a:r>
              <a:rPr kumimoji="0" lang="hr-HR" sz="2000" b="0" i="0" u="none" strike="noStrike" kern="0" cap="none" spc="0" normalizeH="0" baseline="0" noProof="0" dirty="0" err="1" smtClean="0">
                <a:ln>
                  <a:noFill/>
                </a:ln>
                <a:solidFill>
                  <a:sysClr val="windowText" lastClr="000000"/>
                </a:solidFill>
                <a:effectLst/>
                <a:uLnTx/>
                <a:uFillTx/>
                <a:latin typeface="Arial" charset="0"/>
                <a:cs typeface="Arial" charset="0"/>
              </a:rPr>
              <a:t>HEIs</a:t>
            </a: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Involvement of all stakeholders in implementing changes and carrying out activities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Public discussions with all stakeholders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Public forum – ASHE website</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ASHE documents </a:t>
            </a:r>
            <a:r>
              <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rPr>
              <a:t>are </a:t>
            </a: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public (standards, criteria &amp; procedures)</a:t>
            </a:r>
            <a:endParaRPr kumimoji="0" lang="hr-HR"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marL="0" indent="0" defTabSz="914400" fontAlgn="auto">
              <a:spcBef>
                <a:spcPts val="0"/>
              </a:spcBef>
              <a:spcAft>
                <a:spcPts val="0"/>
              </a:spcAft>
              <a:buNone/>
            </a:pPr>
            <a:endPar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endParaRPr>
          </a:p>
          <a:p>
            <a:pPr defTabSz="914400" fontAlgn="auto">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latin typeface="Arial" charset="0"/>
                <a:cs typeface="Arial" charset="0"/>
              </a:rPr>
              <a:t>The Ministry clearly committed to independence of the national agency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0715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813371" cy="563562"/>
          </a:xfrm>
        </p:spPr>
        <p:txBody>
          <a:bodyPr/>
          <a:lstStyle/>
          <a:p>
            <a:pPr marL="342900" lvl="0" indent="-342900">
              <a:spcBef>
                <a:spcPct val="20000"/>
              </a:spcBef>
              <a:defRPr/>
            </a:pPr>
            <a:r>
              <a:rPr lang="en-GB" sz="2800" b="1" dirty="0" smtClean="0">
                <a:solidFill>
                  <a:schemeClr val="bg1"/>
                </a:solidFill>
              </a:rPr>
              <a:t>The Context of Higher Education &amp; Science </a:t>
            </a:r>
            <a:r>
              <a:rPr lang="en-US" kern="0" dirty="0">
                <a:solidFill>
                  <a:schemeClr val="bg1"/>
                </a:solidFill>
                <a:latin typeface="Arial"/>
                <a:cs typeface="+mn-cs"/>
              </a:rPr>
              <a:t/>
            </a:r>
            <a:br>
              <a:rPr lang="en-US" kern="0" dirty="0">
                <a:solidFill>
                  <a:schemeClr val="bg1"/>
                </a:solidFill>
                <a:latin typeface="Arial"/>
                <a:cs typeface="+mn-cs"/>
              </a:rPr>
            </a:br>
            <a:endParaRPr lang="hr-HR" dirty="0">
              <a:solidFill>
                <a:schemeClr val="bg1"/>
              </a:solidFill>
            </a:endParaRPr>
          </a:p>
        </p:txBody>
      </p:sp>
      <p:sp>
        <p:nvSpPr>
          <p:cNvPr id="6" name="Title 1"/>
          <p:cNvSpPr>
            <a:spLocks noGrp="1"/>
          </p:cNvSpPr>
          <p:nvPr>
            <p:ph idx="1"/>
          </p:nvPr>
        </p:nvSpPr>
        <p:spPr/>
        <p:txBody>
          <a:bodyPr/>
          <a:lstStyle/>
          <a:p>
            <a:pPr marL="0" indent="0">
              <a:buNone/>
              <a:defRPr/>
            </a:pPr>
            <a:r>
              <a:rPr lang="en-US" sz="1200" dirty="0" smtClean="0">
                <a:solidFill>
                  <a:srgbClr val="000000"/>
                </a:solidFill>
                <a:latin typeface="Cambria"/>
              </a:rPr>
              <a:t/>
            </a:r>
            <a:br>
              <a:rPr lang="en-US" sz="1200" dirty="0" smtClean="0">
                <a:solidFill>
                  <a:srgbClr val="000000"/>
                </a:solidFill>
                <a:latin typeface="Cambria"/>
              </a:rPr>
            </a:br>
            <a:endParaRPr lang="en-US" kern="0" dirty="0">
              <a:solidFill>
                <a:srgbClr val="000000"/>
              </a:solidFill>
              <a:latin typeface="Arial"/>
            </a:endParaRPr>
          </a:p>
        </p:txBody>
      </p:sp>
      <p:sp>
        <p:nvSpPr>
          <p:cNvPr id="7" name="Content Placeholder 2"/>
          <p:cNvSpPr txBox="1">
            <a:spLocks/>
          </p:cNvSpPr>
          <p:nvPr/>
        </p:nvSpPr>
        <p:spPr bwMode="auto">
          <a:xfrm>
            <a:off x="457200" y="19933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solidFill>
                <a:srgbClr val="000000"/>
              </a:solidFill>
              <a:latin typeface="Arial" charset="0"/>
              <a:cs typeface="Arial" charset="0"/>
            </a:endParaRPr>
          </a:p>
        </p:txBody>
      </p:sp>
      <p:sp>
        <p:nvSpPr>
          <p:cNvPr id="5" name="Rectangle 4"/>
          <p:cNvSpPr/>
          <p:nvPr/>
        </p:nvSpPr>
        <p:spPr>
          <a:xfrm>
            <a:off x="618185" y="1236372"/>
            <a:ext cx="7856113" cy="3724096"/>
          </a:xfrm>
          <a:prstGeom prst="rect">
            <a:avLst/>
          </a:prstGeom>
        </p:spPr>
        <p:txBody>
          <a:bodyPr wrap="square">
            <a:spAutoFit/>
          </a:bodyPr>
          <a:lstStyle/>
          <a:p>
            <a:pPr eaLnBrk="1" hangingPunct="1">
              <a:buFont typeface="Arial" pitchFamily="34" charset="0"/>
              <a:buChar char="•"/>
            </a:pPr>
            <a:r>
              <a:rPr lang="hr-HR" sz="2800" dirty="0" smtClean="0">
                <a:solidFill>
                  <a:srgbClr val="000000"/>
                </a:solidFill>
              </a:rPr>
              <a:t> </a:t>
            </a:r>
            <a:r>
              <a:rPr lang="en-GB" sz="2800" dirty="0" smtClean="0">
                <a:solidFill>
                  <a:srgbClr val="000000"/>
                </a:solidFill>
              </a:rPr>
              <a:t>Number of HEIs: </a:t>
            </a:r>
          </a:p>
          <a:p>
            <a:pPr eaLnBrk="1" hangingPunct="1"/>
            <a:endParaRPr lang="en-GB" sz="1000" dirty="0" smtClean="0">
              <a:solidFill>
                <a:srgbClr val="000000"/>
              </a:solidFill>
            </a:endParaRPr>
          </a:p>
          <a:p>
            <a:pPr lvl="1" eaLnBrk="1" hangingPunct="1">
              <a:buFontTx/>
              <a:buNone/>
            </a:pPr>
            <a:r>
              <a:rPr lang="en-GB" sz="2800" dirty="0" smtClean="0">
                <a:solidFill>
                  <a:srgbClr val="000000"/>
                </a:solidFill>
              </a:rPr>
              <a:t>- 119 </a:t>
            </a:r>
            <a:r>
              <a:rPr lang="en-GB" sz="2800" dirty="0" smtClean="0">
                <a:solidFill>
                  <a:schemeClr val="bg1">
                    <a:lumMod val="10000"/>
                  </a:schemeClr>
                </a:solidFill>
              </a:rPr>
              <a:t>(88 public / 31 private)</a:t>
            </a:r>
          </a:p>
          <a:p>
            <a:pPr lvl="1" eaLnBrk="1" hangingPunct="1">
              <a:buFontTx/>
              <a:buChar char="-"/>
            </a:pPr>
            <a:r>
              <a:rPr lang="en-GB" sz="2800" dirty="0" smtClean="0">
                <a:solidFill>
                  <a:schemeClr val="bg1">
                    <a:lumMod val="10000"/>
                  </a:schemeClr>
                </a:solidFill>
              </a:rPr>
              <a:t> 10 universities (7 public / 3 private)</a:t>
            </a:r>
          </a:p>
          <a:p>
            <a:pPr lvl="1" eaLnBrk="1" hangingPunct="1">
              <a:buFontTx/>
              <a:buChar char="-"/>
            </a:pPr>
            <a:r>
              <a:rPr lang="en-GB" sz="2800" dirty="0" smtClean="0">
                <a:solidFill>
                  <a:schemeClr val="bg1">
                    <a:lumMod val="10000"/>
                  </a:schemeClr>
                </a:solidFill>
              </a:rPr>
              <a:t> 15 polytechnics  / 27 colleges</a:t>
            </a:r>
          </a:p>
          <a:p>
            <a:pPr lvl="1" eaLnBrk="1" hangingPunct="1"/>
            <a:endParaRPr lang="en-GB" sz="2000" dirty="0" smtClean="0">
              <a:solidFill>
                <a:schemeClr val="bg1">
                  <a:lumMod val="10000"/>
                </a:schemeClr>
              </a:solidFill>
            </a:endParaRPr>
          </a:p>
          <a:p>
            <a:pPr eaLnBrk="1" hangingPunct="1">
              <a:buFont typeface="Arial" pitchFamily="34" charset="0"/>
              <a:buChar char="•"/>
            </a:pPr>
            <a:r>
              <a:rPr lang="en-GB" sz="2800" dirty="0" smtClean="0">
                <a:solidFill>
                  <a:schemeClr val="bg1">
                    <a:lumMod val="10000"/>
                  </a:schemeClr>
                </a:solidFill>
              </a:rPr>
              <a:t> Number of students: approx. 180 000</a:t>
            </a:r>
          </a:p>
          <a:p>
            <a:pPr eaLnBrk="1" hangingPunct="1"/>
            <a:endParaRPr lang="en-GB" sz="1000" dirty="0" smtClean="0">
              <a:solidFill>
                <a:schemeClr val="bg1">
                  <a:lumMod val="10000"/>
                </a:schemeClr>
              </a:solidFill>
            </a:endParaRPr>
          </a:p>
          <a:p>
            <a:pPr eaLnBrk="1" hangingPunct="1">
              <a:buFont typeface="Arial" pitchFamily="34" charset="0"/>
              <a:buChar char="•"/>
            </a:pPr>
            <a:r>
              <a:rPr lang="en-GB" sz="2800" dirty="0" smtClean="0">
                <a:solidFill>
                  <a:schemeClr val="bg1">
                    <a:lumMod val="10000"/>
                  </a:schemeClr>
                </a:solidFill>
              </a:rPr>
              <a:t> Number of scientific organizations: 1</a:t>
            </a:r>
            <a:r>
              <a:rPr lang="hr-HR" sz="2800" dirty="0" smtClean="0">
                <a:solidFill>
                  <a:schemeClr val="bg1">
                    <a:lumMod val="10000"/>
                  </a:schemeClr>
                </a:solidFill>
              </a:rPr>
              <a:t>68</a:t>
            </a:r>
            <a:endParaRPr lang="en-GB" sz="2800" dirty="0" smtClean="0">
              <a:solidFill>
                <a:schemeClr val="bg1">
                  <a:lumMod val="10000"/>
                </a:schemeClr>
              </a:solidFill>
            </a:endParaRPr>
          </a:p>
          <a:p>
            <a:pPr eaLnBrk="1" hangingPunct="1">
              <a:buFontTx/>
              <a:buNone/>
            </a:pPr>
            <a:r>
              <a:rPr lang="en-GB" sz="2800" dirty="0" smtClean="0">
                <a:solidFill>
                  <a:schemeClr val="bg1">
                    <a:lumMod val="10000"/>
                  </a:schemeClr>
                </a:solidFill>
              </a:rPr>
              <a:t>	(25 public scientific institutes)</a:t>
            </a:r>
          </a:p>
        </p:txBody>
      </p:sp>
    </p:spTree>
    <p:extLst>
      <p:ext uri="{BB962C8B-B14F-4D97-AF65-F5344CB8AC3E}">
        <p14:creationId xmlns:p14="http://schemas.microsoft.com/office/powerpoint/2010/main" val="3755138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Strengths</a:t>
            </a:r>
            <a:endParaRPr lang="en-GB" dirty="0"/>
          </a:p>
        </p:txBody>
      </p:sp>
      <p:sp>
        <p:nvSpPr>
          <p:cNvPr id="4" name="Content Placeholder 2"/>
          <p:cNvSpPr>
            <a:spLocks noGrp="1"/>
          </p:cNvSpPr>
          <p:nvPr>
            <p:ph idx="1"/>
          </p:nvPr>
        </p:nvSpPr>
        <p:spPr/>
        <p:txBody>
          <a:bodyPr/>
          <a:lstStyle/>
          <a:p>
            <a:r>
              <a:rPr lang="en-US" sz="2000" dirty="0" smtClean="0">
                <a:latin typeface="Arial" charset="0"/>
                <a:cs typeface="Arial" charset="0"/>
              </a:rPr>
              <a:t>Surveys</a:t>
            </a:r>
            <a:endParaRPr lang="hr-HR" sz="2000" dirty="0" smtClean="0">
              <a:latin typeface="Arial" charset="0"/>
              <a:cs typeface="Arial" charset="0"/>
            </a:endParaRPr>
          </a:p>
          <a:p>
            <a:pPr marL="0" indent="0">
              <a:buNone/>
            </a:pPr>
            <a:endParaRPr lang="en-US" sz="2000" dirty="0" smtClean="0">
              <a:latin typeface="Arial" charset="0"/>
              <a:cs typeface="Arial" charset="0"/>
            </a:endParaRPr>
          </a:p>
          <a:p>
            <a:r>
              <a:rPr lang="en-US" sz="2000" dirty="0" smtClean="0">
                <a:latin typeface="Arial" charset="0"/>
                <a:cs typeface="Arial" charset="0"/>
              </a:rPr>
              <a:t>Confidentiality Statement –</a:t>
            </a:r>
            <a:r>
              <a:rPr lang="hr-HR" sz="2000" dirty="0" smtClean="0">
                <a:latin typeface="Arial" charset="0"/>
                <a:cs typeface="Arial" charset="0"/>
              </a:rPr>
              <a:t> </a:t>
            </a:r>
            <a:r>
              <a:rPr lang="en-US" sz="2000" dirty="0" smtClean="0">
                <a:latin typeface="Arial" charset="0"/>
                <a:cs typeface="Arial" charset="0"/>
              </a:rPr>
              <a:t>ASHE staff</a:t>
            </a:r>
            <a:endParaRPr lang="hr-HR" sz="2000" dirty="0" smtClean="0">
              <a:latin typeface="Arial" charset="0"/>
              <a:cs typeface="Arial" charset="0"/>
            </a:endParaRPr>
          </a:p>
          <a:p>
            <a:pPr marL="0" indent="0">
              <a:buNone/>
            </a:pPr>
            <a:endParaRPr lang="en-US" sz="2000" dirty="0" smtClean="0">
              <a:latin typeface="Arial" charset="0"/>
              <a:cs typeface="Arial" charset="0"/>
            </a:endParaRPr>
          </a:p>
          <a:p>
            <a:r>
              <a:rPr lang="en-US" sz="2000" dirty="0" smtClean="0">
                <a:latin typeface="Arial" charset="0"/>
                <a:cs typeface="Arial" charset="0"/>
              </a:rPr>
              <a:t>Confidentiality and Conflict of Interest Statement (everybody </a:t>
            </a:r>
            <a:r>
              <a:rPr lang="hr-HR" sz="2000" dirty="0" err="1" smtClean="0">
                <a:latin typeface="Arial" charset="0"/>
                <a:cs typeface="Arial" charset="0"/>
              </a:rPr>
              <a:t>participating</a:t>
            </a:r>
            <a:r>
              <a:rPr lang="en-US" sz="2000" dirty="0" smtClean="0">
                <a:latin typeface="Arial" charset="0"/>
                <a:cs typeface="Arial" charset="0"/>
              </a:rPr>
              <a:t> in external QA procedures)</a:t>
            </a:r>
            <a:endParaRPr lang="hr-HR" sz="2000" dirty="0" smtClean="0">
              <a:latin typeface="Arial" charset="0"/>
              <a:cs typeface="Arial" charset="0"/>
            </a:endParaRPr>
          </a:p>
          <a:p>
            <a:pPr marL="0" indent="0">
              <a:buNone/>
            </a:pPr>
            <a:endParaRPr lang="en-US" sz="2000" dirty="0" smtClean="0">
              <a:latin typeface="Arial" charset="0"/>
              <a:cs typeface="Arial" charset="0"/>
            </a:endParaRPr>
          </a:p>
          <a:p>
            <a:r>
              <a:rPr lang="en-US" sz="2000" dirty="0" smtClean="0">
                <a:latin typeface="Arial" charset="0"/>
                <a:cs typeface="Arial" charset="0"/>
              </a:rPr>
              <a:t>Accreditation Council Ethical Code</a:t>
            </a:r>
            <a:endParaRPr lang="hr-HR" sz="2000" dirty="0" smtClean="0">
              <a:latin typeface="Arial" charset="0"/>
              <a:cs typeface="Arial" charset="0"/>
            </a:endParaRPr>
          </a:p>
          <a:p>
            <a:pPr marL="0" indent="0">
              <a:buNone/>
            </a:pPr>
            <a:endParaRPr lang="en-US" sz="2000" dirty="0" smtClean="0">
              <a:latin typeface="Arial" charset="0"/>
              <a:cs typeface="Arial" charset="0"/>
            </a:endParaRPr>
          </a:p>
          <a:p>
            <a:r>
              <a:rPr lang="en-US" sz="2000" dirty="0" smtClean="0">
                <a:latin typeface="Arial" charset="0"/>
                <a:cs typeface="Arial" charset="0"/>
              </a:rPr>
              <a:t>No gifts from HEIs, no paid lunches or dinners from HEIs (members of peer-reviews) – written procedure</a:t>
            </a:r>
            <a:endParaRPr lang="hr-HR" sz="2000" dirty="0" smtClean="0">
              <a:latin typeface="Arial" charset="0"/>
              <a:cs typeface="Arial" charset="0"/>
            </a:endParaRPr>
          </a:p>
          <a:p>
            <a:pPr marL="0" indent="0">
              <a:buNone/>
            </a:pPr>
            <a:endParaRPr lang="en-US" sz="2000" dirty="0" smtClean="0">
              <a:latin typeface="Arial" charset="0"/>
              <a:cs typeface="Arial" charset="0"/>
            </a:endParaRPr>
          </a:p>
          <a:p>
            <a:r>
              <a:rPr lang="en-US" sz="2000" dirty="0" smtClean="0">
                <a:latin typeface="Arial" charset="0"/>
                <a:cs typeface="Arial" charset="0"/>
              </a:rPr>
              <a:t>ASHE annual report is public</a:t>
            </a:r>
          </a:p>
          <a:p>
            <a:endParaRPr lang="en-US" sz="2000" dirty="0" smtClean="0">
              <a:latin typeface="Arial" charset="0"/>
              <a:cs typeface="Arial" charset="0"/>
            </a:endParaRPr>
          </a:p>
        </p:txBody>
      </p:sp>
    </p:spTree>
    <p:extLst>
      <p:ext uri="{BB962C8B-B14F-4D97-AF65-F5344CB8AC3E}">
        <p14:creationId xmlns:p14="http://schemas.microsoft.com/office/powerpoint/2010/main" val="319535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 and Future </a:t>
            </a:r>
            <a:endParaRPr lang="en-GB" dirty="0"/>
          </a:p>
        </p:txBody>
      </p:sp>
      <p:sp>
        <p:nvSpPr>
          <p:cNvPr id="4" name="Content Placeholder 2"/>
          <p:cNvSpPr>
            <a:spLocks noGrp="1"/>
          </p:cNvSpPr>
          <p:nvPr>
            <p:ph idx="1"/>
          </p:nvPr>
        </p:nvSpPr>
        <p:spPr>
          <a:xfrm>
            <a:off x="218485" y="831052"/>
            <a:ext cx="8779859" cy="4944726"/>
          </a:xfrm>
        </p:spPr>
        <p:txBody>
          <a:bodyPr/>
          <a:lstStyle/>
          <a:p>
            <a:endParaRPr lang="en-GB" sz="2400" dirty="0" smtClean="0">
              <a:latin typeface="Arial" charset="0"/>
              <a:cs typeface="Arial" charset="0"/>
            </a:endParaRPr>
          </a:p>
          <a:p>
            <a:r>
              <a:rPr lang="en-GB" sz="2400" dirty="0" smtClean="0">
                <a:latin typeface="Arial" charset="0"/>
                <a:cs typeface="Arial" charset="0"/>
              </a:rPr>
              <a:t>Further development of external QA procedures in line with the implementation of National Qualification Framework</a:t>
            </a:r>
          </a:p>
          <a:p>
            <a:pPr marL="0" indent="0">
              <a:buNone/>
            </a:pPr>
            <a:endParaRPr lang="en-GB" sz="2400" dirty="0" smtClean="0">
              <a:latin typeface="Arial" charset="0"/>
              <a:cs typeface="Arial" charset="0"/>
            </a:endParaRPr>
          </a:p>
          <a:p>
            <a:r>
              <a:rPr lang="en-GB" sz="2400" dirty="0" smtClean="0">
                <a:latin typeface="Arial" charset="0"/>
                <a:cs typeface="Arial" charset="0"/>
              </a:rPr>
              <a:t>Shift from </a:t>
            </a:r>
            <a:r>
              <a:rPr lang="hr-HR" sz="2400" dirty="0" smtClean="0">
                <a:latin typeface="Arial" charset="0"/>
                <a:cs typeface="Arial" charset="0"/>
              </a:rPr>
              <a:t>"</a:t>
            </a:r>
            <a:r>
              <a:rPr lang="en-GB" sz="2400" dirty="0" smtClean="0">
                <a:latin typeface="Arial" charset="0"/>
                <a:cs typeface="Arial" charset="0"/>
              </a:rPr>
              <a:t>inputs" </a:t>
            </a:r>
            <a:r>
              <a:rPr lang="en-GB" sz="2400" dirty="0">
                <a:latin typeface="Arial" charset="0"/>
                <a:cs typeface="Arial" charset="0"/>
              </a:rPr>
              <a:t>to "</a:t>
            </a:r>
            <a:r>
              <a:rPr lang="en-GB" sz="2400" dirty="0" smtClean="0">
                <a:latin typeface="Arial" charset="0"/>
                <a:cs typeface="Arial" charset="0"/>
              </a:rPr>
              <a:t>outputs" /more focus on learning outcomes and employment of graduates</a:t>
            </a:r>
          </a:p>
          <a:p>
            <a:pPr marL="0" indent="0">
              <a:buNone/>
            </a:pPr>
            <a:endParaRPr lang="en-GB" sz="2400" dirty="0" smtClean="0">
              <a:latin typeface="Arial" charset="0"/>
              <a:cs typeface="Arial" charset="0"/>
            </a:endParaRPr>
          </a:p>
          <a:p>
            <a:pPr lvl="0"/>
            <a:r>
              <a:rPr lang="en-GB" sz="2400" dirty="0" smtClean="0">
                <a:latin typeface="Arial" charset="0"/>
                <a:cs typeface="Arial" charset="0"/>
              </a:rPr>
              <a:t>Thematic reviews </a:t>
            </a:r>
            <a:r>
              <a:rPr lang="en-GB" sz="2400" dirty="0">
                <a:latin typeface="Arial" charset="0"/>
                <a:cs typeface="Arial" charset="0"/>
              </a:rPr>
              <a:t>of </a:t>
            </a:r>
            <a:r>
              <a:rPr lang="en-GB" sz="2400" dirty="0" smtClean="0">
                <a:latin typeface="Arial" charset="0"/>
                <a:cs typeface="Arial" charset="0"/>
              </a:rPr>
              <a:t>"burning issues" in Croatian HE: doctoral education, learning outcomes…</a:t>
            </a:r>
          </a:p>
          <a:p>
            <a:pPr marL="0" indent="0">
              <a:buNone/>
            </a:pPr>
            <a:endParaRPr lang="en-GB" sz="2400" dirty="0" smtClean="0">
              <a:latin typeface="Arial" charset="0"/>
              <a:cs typeface="Arial" charset="0"/>
            </a:endParaRPr>
          </a:p>
          <a:p>
            <a:r>
              <a:rPr lang="en-GB" sz="2400" dirty="0" smtClean="0">
                <a:latin typeface="Arial" charset="0"/>
                <a:cs typeface="Arial" charset="0"/>
              </a:rPr>
              <a:t>Support to evidence-based policy making: focus on data collection</a:t>
            </a:r>
          </a:p>
          <a:p>
            <a:pPr marL="0" indent="0">
              <a:buNone/>
            </a:pPr>
            <a:endParaRPr lang="en-GB" sz="2400" dirty="0" smtClean="0">
              <a:latin typeface="Arial" charset="0"/>
              <a:cs typeface="Arial" charset="0"/>
            </a:endParaRPr>
          </a:p>
        </p:txBody>
      </p:sp>
    </p:spTree>
    <p:extLst>
      <p:ext uri="{BB962C8B-B14F-4D97-AF65-F5344CB8AC3E}">
        <p14:creationId xmlns:p14="http://schemas.microsoft.com/office/powerpoint/2010/main" val="12477031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 and Future</a:t>
            </a:r>
            <a:endParaRPr lang="en-GB" dirty="0"/>
          </a:p>
        </p:txBody>
      </p:sp>
      <p:sp>
        <p:nvSpPr>
          <p:cNvPr id="4" name="Content Placeholder 2"/>
          <p:cNvSpPr>
            <a:spLocks noGrp="1"/>
          </p:cNvSpPr>
          <p:nvPr>
            <p:ph idx="1"/>
          </p:nvPr>
        </p:nvSpPr>
        <p:spPr>
          <a:xfrm>
            <a:off x="218485" y="1241260"/>
            <a:ext cx="8779859" cy="4944726"/>
          </a:xfrm>
          <a:prstGeom prst="rect">
            <a:avLst/>
          </a:prstGeom>
        </p:spPr>
        <p:txBody>
          <a:bodyPr/>
          <a:lstStyle/>
          <a:p>
            <a:pPr defTabSz="914400" fontAlgn="auto">
              <a:spcBef>
                <a:spcPts val="0"/>
              </a:spcBef>
              <a:spcAft>
                <a:spcPts val="0"/>
              </a:spcAft>
              <a:defRPr/>
            </a:pPr>
            <a:r>
              <a:rPr kumimoji="0" lang="en-US" sz="2400" b="0" i="0" u="none" strike="noStrike" kern="0" cap="none" spc="0" normalizeH="0" baseline="0" noProof="0" dirty="0" smtClean="0">
                <a:ln>
                  <a:noFill/>
                </a:ln>
                <a:solidFill>
                  <a:sysClr val="windowText" lastClr="000000"/>
                </a:solidFill>
                <a:effectLst/>
                <a:uLnTx/>
                <a:uFillTx/>
              </a:rPr>
              <a:t>Help our HEIs to enhance their position in EHEA and worldwide (mobility, cooperation with business)</a:t>
            </a:r>
            <a:endParaRPr kumimoji="0" lang="hr-HR" sz="2400" b="0" i="0" u="none" strike="noStrike" kern="0" cap="none" spc="0" normalizeH="0" baseline="0" noProof="0" dirty="0" smtClean="0">
              <a:ln>
                <a:noFill/>
              </a:ln>
              <a:solidFill>
                <a:sysClr val="windowText" lastClr="000000"/>
              </a:solidFill>
              <a:effectLst/>
              <a:uLnTx/>
              <a:uFillTx/>
            </a:endParaRPr>
          </a:p>
          <a:p>
            <a:pPr marL="0" indent="0" defTabSz="914400" fontAlgn="auto">
              <a:spcBef>
                <a:spcPts val="0"/>
              </a:spcBef>
              <a:spcAft>
                <a:spcPts val="0"/>
              </a:spcAft>
              <a:buNone/>
              <a:defRPr/>
            </a:pPr>
            <a:endParaRPr kumimoji="0" lang="en-US" sz="2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2" name="Rectangle 1"/>
          <p:cNvSpPr/>
          <p:nvPr/>
        </p:nvSpPr>
        <p:spPr>
          <a:xfrm>
            <a:off x="239281" y="2384281"/>
            <a:ext cx="7545937" cy="1717393"/>
          </a:xfrm>
          <a:prstGeom prst="rect">
            <a:avLst/>
          </a:prstGeom>
        </p:spPr>
        <p:txBody>
          <a:bodyPr wrap="square">
            <a:spAutoFit/>
          </a:bodyPr>
          <a:lstStyle/>
          <a:p>
            <a:pPr marL="342900" lvl="0" indent="-342900">
              <a:spcBef>
                <a:spcPct val="20000"/>
              </a:spcBef>
              <a:buFont typeface="Arial" charset="0"/>
              <a:buChar char="•"/>
            </a:pPr>
            <a:r>
              <a:rPr lang="en-US" sz="2400" dirty="0">
                <a:solidFill>
                  <a:srgbClr val="000000"/>
                </a:solidFill>
                <a:ea typeface="ＭＳ Ｐゴシック" pitchFamily="-97" charset="-128"/>
                <a:cs typeface="Arial" charset="0"/>
              </a:rPr>
              <a:t>Further support to development of quality culture: workshops, reports</a:t>
            </a:r>
            <a:r>
              <a:rPr lang="en-US" sz="2400" dirty="0" smtClean="0">
                <a:solidFill>
                  <a:srgbClr val="000000"/>
                </a:solidFill>
                <a:ea typeface="ＭＳ Ｐゴシック" pitchFamily="-97" charset="-128"/>
                <a:cs typeface="Arial" charset="0"/>
              </a:rPr>
              <a:t>…</a:t>
            </a:r>
            <a:endParaRPr lang="hr-HR" sz="2400" dirty="0" smtClean="0">
              <a:solidFill>
                <a:srgbClr val="000000"/>
              </a:solidFill>
              <a:ea typeface="ＭＳ Ｐゴシック" pitchFamily="-97" charset="-128"/>
              <a:cs typeface="Arial" charset="0"/>
            </a:endParaRPr>
          </a:p>
          <a:p>
            <a:pPr lvl="0">
              <a:spcBef>
                <a:spcPct val="20000"/>
              </a:spcBef>
            </a:pPr>
            <a:endParaRPr lang="en-US" sz="2400" dirty="0">
              <a:solidFill>
                <a:srgbClr val="000000"/>
              </a:solidFill>
              <a:ea typeface="ＭＳ Ｐゴシック" pitchFamily="-97" charset="-128"/>
              <a:cs typeface="Arial" charset="0"/>
            </a:endParaRPr>
          </a:p>
          <a:p>
            <a:pPr marL="342900" lvl="0" indent="-342900">
              <a:spcBef>
                <a:spcPct val="20000"/>
              </a:spcBef>
              <a:buFont typeface="Arial" charset="0"/>
              <a:buChar char="•"/>
            </a:pPr>
            <a:r>
              <a:rPr lang="en-US" sz="2400" dirty="0">
                <a:solidFill>
                  <a:srgbClr val="000000"/>
                </a:solidFill>
                <a:ea typeface="ＭＳ Ｐゴシック" pitchFamily="-97" charset="-128"/>
                <a:cs typeface="Arial" charset="0"/>
              </a:rPr>
              <a:t>Strengthen regional and international cooperation</a:t>
            </a:r>
          </a:p>
        </p:txBody>
      </p:sp>
    </p:spTree>
    <p:extLst>
      <p:ext uri="{BB962C8B-B14F-4D97-AF65-F5344CB8AC3E}">
        <p14:creationId xmlns:p14="http://schemas.microsoft.com/office/powerpoint/2010/main" val="3579466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smtClean="0"/>
              <a:t>Thank</a:t>
            </a:r>
            <a:r>
              <a:rPr lang="hr-HR" dirty="0" smtClean="0"/>
              <a:t> </a:t>
            </a:r>
            <a:r>
              <a:rPr lang="hr-HR" dirty="0" err="1" smtClean="0"/>
              <a:t>you</a:t>
            </a:r>
            <a:r>
              <a:rPr lang="hr-HR" dirty="0" smtClean="0"/>
              <a:t> </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79933" y="1704822"/>
            <a:ext cx="2652504" cy="3541230"/>
          </a:xfrm>
        </p:spPr>
      </p:pic>
    </p:spTree>
    <p:extLst>
      <p:ext uri="{BB962C8B-B14F-4D97-AF65-F5344CB8AC3E}">
        <p14:creationId xmlns:p14="http://schemas.microsoft.com/office/powerpoint/2010/main" val="17705614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defTabSz="914400" eaLnBrk="0" hangingPunct="0">
              <a:buNone/>
            </a:pPr>
            <a:endParaRPr lang="hr-HR" kern="0" dirty="0" smtClean="0">
              <a:latin typeface="Arial"/>
              <a:ea typeface="+mn-ea"/>
            </a:endParaRPr>
          </a:p>
          <a:p>
            <a:pPr marL="0" lvl="0" indent="0" algn="ctr" defTabSz="914400" eaLnBrk="0" hangingPunct="0">
              <a:buNone/>
            </a:pPr>
            <a:endParaRPr lang="hr-HR" kern="0" dirty="0">
              <a:latin typeface="Arial"/>
              <a:ea typeface="+mn-ea"/>
            </a:endParaRPr>
          </a:p>
          <a:p>
            <a:pPr marL="0" lvl="0" indent="0" algn="ctr" defTabSz="914400" eaLnBrk="0" hangingPunct="0">
              <a:buNone/>
            </a:pPr>
            <a:endParaRPr lang="hr-HR" kern="0" dirty="0" smtClean="0">
              <a:latin typeface="Arial"/>
              <a:ea typeface="+mn-ea"/>
            </a:endParaRPr>
          </a:p>
          <a:p>
            <a:pPr marL="0" lvl="0" indent="0" algn="ctr" defTabSz="914400" eaLnBrk="0" hangingPunct="0">
              <a:buNone/>
            </a:pPr>
            <a:r>
              <a:rPr lang="en-GB" kern="0" dirty="0" smtClean="0">
                <a:latin typeface="Arial"/>
                <a:ea typeface="+mn-ea"/>
              </a:rPr>
              <a:t>Thank you for your attention!</a:t>
            </a:r>
          </a:p>
          <a:p>
            <a:pPr marL="0" lvl="0" indent="0" algn="ctr" defTabSz="914400" eaLnBrk="0" hangingPunct="0">
              <a:buNone/>
            </a:pPr>
            <a:r>
              <a:rPr lang="hr-HR" kern="0" dirty="0" smtClean="0">
                <a:latin typeface="Arial"/>
                <a:ea typeface="+mn-ea"/>
                <a:hlinkClick r:id="rId2"/>
              </a:rPr>
              <a:t>https</a:t>
            </a:r>
            <a:r>
              <a:rPr lang="hr-HR" kern="0" dirty="0">
                <a:latin typeface="Arial"/>
                <a:ea typeface="+mn-ea"/>
                <a:hlinkClick r:id="rId2"/>
              </a:rPr>
              <a:t>://www.azvo.hr/index.php/en</a:t>
            </a:r>
            <a:endParaRPr lang="hr-HR" kern="0" dirty="0">
              <a:latin typeface="Arial"/>
              <a:ea typeface="+mn-ea"/>
            </a:endParaRPr>
          </a:p>
          <a:p>
            <a:endParaRPr lang="hr-HR" dirty="0"/>
          </a:p>
        </p:txBody>
      </p:sp>
    </p:spTree>
    <p:extLst>
      <p:ext uri="{BB962C8B-B14F-4D97-AF65-F5344CB8AC3E}">
        <p14:creationId xmlns:p14="http://schemas.microsoft.com/office/powerpoint/2010/main" val="96589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1"/>
          <p:cNvSpPr>
            <a:spLocks noGrp="1" noChangeArrowheads="1"/>
          </p:cNvSpPr>
          <p:nvPr>
            <p:ph type="title" idx="4294967295"/>
          </p:nvPr>
        </p:nvSpPr>
        <p:spPr>
          <a:xfrm>
            <a:off x="528638" y="188913"/>
            <a:ext cx="8229600" cy="706437"/>
          </a:xfrm>
          <a:prstGeom prst="rect">
            <a:avLst/>
          </a:prstGeom>
        </p:spPr>
        <p:txBody>
          <a:bodyPr/>
          <a:lstStyle/>
          <a:p>
            <a:pPr eaLnBrk="1" hangingPunct="1"/>
            <a:r>
              <a:rPr lang="hr-HR" sz="2400" dirty="0" smtClean="0">
                <a:solidFill>
                  <a:srgbClr val="C00000"/>
                </a:solidFill>
              </a:rPr>
              <a:t>	</a:t>
            </a:r>
            <a:r>
              <a:rPr lang="en-GB" sz="3000" dirty="0" smtClean="0">
                <a:solidFill>
                  <a:srgbClr val="C00000"/>
                </a:solidFill>
              </a:rPr>
              <a:t>Scheme of stud</a:t>
            </a:r>
            <a:r>
              <a:rPr lang="hr-HR" sz="3000" dirty="0" smtClean="0">
                <a:solidFill>
                  <a:srgbClr val="C00000"/>
                </a:solidFill>
              </a:rPr>
              <a:t>y programmes</a:t>
            </a:r>
            <a:r>
              <a:rPr lang="en-GB" sz="3000" dirty="0" smtClean="0">
                <a:solidFill>
                  <a:srgbClr val="C00000"/>
                </a:solidFill>
              </a:rPr>
              <a:t> in Croatia</a:t>
            </a:r>
          </a:p>
        </p:txBody>
      </p:sp>
      <p:grpSp>
        <p:nvGrpSpPr>
          <p:cNvPr id="176" name="Group 2"/>
          <p:cNvGrpSpPr>
            <a:grpSpLocks/>
          </p:cNvGrpSpPr>
          <p:nvPr/>
        </p:nvGrpSpPr>
        <p:grpSpPr bwMode="auto">
          <a:xfrm>
            <a:off x="5281301" y="2555193"/>
            <a:ext cx="2891149" cy="2386695"/>
            <a:chOff x="3379" y="1616"/>
            <a:chExt cx="1588" cy="1497"/>
          </a:xfrm>
        </p:grpSpPr>
        <p:sp>
          <p:nvSpPr>
            <p:cNvPr id="177" name="Rectangle 3"/>
            <p:cNvSpPr>
              <a:spLocks noChangeArrowheads="1"/>
            </p:cNvSpPr>
            <p:nvPr/>
          </p:nvSpPr>
          <p:spPr bwMode="auto">
            <a:xfrm>
              <a:off x="3379" y="1616"/>
              <a:ext cx="1588" cy="589"/>
            </a:xfrm>
            <a:prstGeom prst="rect">
              <a:avLst/>
            </a:prstGeom>
            <a:gradFill rotWithShape="1">
              <a:gsLst>
                <a:gs pos="0">
                  <a:srgbClr val="FFFFFF">
                    <a:gamma/>
                    <a:shade val="89020"/>
                    <a:invGamma/>
                  </a:srgbClr>
                </a:gs>
                <a:gs pos="100000">
                  <a:srgbClr val="FFFFFF"/>
                </a:gs>
              </a:gsLst>
              <a:path path="shape">
                <a:fillToRect l="50000" t="50000" r="50000" b="50000"/>
              </a:path>
            </a:gra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78" name="Rectangle 4"/>
            <p:cNvSpPr>
              <a:spLocks noChangeArrowheads="1"/>
            </p:cNvSpPr>
            <p:nvPr/>
          </p:nvSpPr>
          <p:spPr bwMode="auto">
            <a:xfrm>
              <a:off x="3379" y="2205"/>
              <a:ext cx="1588" cy="908"/>
            </a:xfrm>
            <a:prstGeom prst="rect">
              <a:avLst/>
            </a:prstGeom>
            <a:gradFill rotWithShape="1">
              <a:gsLst>
                <a:gs pos="0">
                  <a:srgbClr val="FFFFFF">
                    <a:gamma/>
                    <a:shade val="89020"/>
                    <a:invGamma/>
                  </a:srgbClr>
                </a:gs>
                <a:gs pos="100000">
                  <a:srgbClr val="FFFFFF"/>
                </a:gs>
              </a:gsLst>
              <a:path path="shape">
                <a:fillToRect l="50000" t="50000" r="50000" b="50000"/>
              </a:path>
            </a:gra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grpSp>
      <p:grpSp>
        <p:nvGrpSpPr>
          <p:cNvPr id="179" name="Group 5"/>
          <p:cNvGrpSpPr>
            <a:grpSpLocks/>
          </p:cNvGrpSpPr>
          <p:nvPr/>
        </p:nvGrpSpPr>
        <p:grpSpPr bwMode="auto">
          <a:xfrm>
            <a:off x="1307507" y="1183325"/>
            <a:ext cx="2858093" cy="3721961"/>
            <a:chOff x="1020" y="709"/>
            <a:chExt cx="1588" cy="2358"/>
          </a:xfrm>
        </p:grpSpPr>
        <p:sp>
          <p:nvSpPr>
            <p:cNvPr id="180" name="Rectangle 6"/>
            <p:cNvSpPr>
              <a:spLocks noChangeArrowheads="1"/>
            </p:cNvSpPr>
            <p:nvPr/>
          </p:nvSpPr>
          <p:spPr bwMode="auto">
            <a:xfrm>
              <a:off x="1020" y="709"/>
              <a:ext cx="771" cy="907"/>
            </a:xfrm>
            <a:prstGeom prst="rect">
              <a:avLst/>
            </a:prstGeom>
            <a:gradFill rotWithShape="1">
              <a:gsLst>
                <a:gs pos="0">
                  <a:srgbClr val="FFFFFF">
                    <a:gamma/>
                    <a:shade val="89020"/>
                    <a:invGamma/>
                  </a:srgbClr>
                </a:gs>
                <a:gs pos="100000">
                  <a:srgbClr val="FFFFFF"/>
                </a:gs>
              </a:gsLst>
              <a:path path="shape">
                <a:fillToRect l="50000" t="50000" r="50000" b="50000"/>
              </a:path>
            </a:gra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1" name="Rectangle 7"/>
            <p:cNvSpPr>
              <a:spLocks noChangeArrowheads="1"/>
            </p:cNvSpPr>
            <p:nvPr/>
          </p:nvSpPr>
          <p:spPr bwMode="auto">
            <a:xfrm>
              <a:off x="1806" y="995"/>
              <a:ext cx="802" cy="621"/>
            </a:xfrm>
            <a:prstGeom prst="rect">
              <a:avLst/>
            </a:prstGeom>
            <a:gradFill rotWithShape="1">
              <a:gsLst>
                <a:gs pos="0">
                  <a:srgbClr val="FFFFFF">
                    <a:gamma/>
                    <a:shade val="89020"/>
                    <a:invGamma/>
                  </a:srgbClr>
                </a:gs>
                <a:gs pos="100000">
                  <a:srgbClr val="FFFFFF"/>
                </a:gs>
              </a:gsLst>
              <a:path path="shape">
                <a:fillToRect l="50000" t="50000" r="50000" b="50000"/>
              </a:path>
            </a:gra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2" name="Rectangle 8"/>
            <p:cNvSpPr>
              <a:spLocks noChangeArrowheads="1"/>
            </p:cNvSpPr>
            <p:nvPr/>
          </p:nvSpPr>
          <p:spPr bwMode="auto">
            <a:xfrm>
              <a:off x="1020" y="1616"/>
              <a:ext cx="1588" cy="589"/>
            </a:xfrm>
            <a:prstGeom prst="rect">
              <a:avLst/>
            </a:prstGeom>
            <a:gradFill rotWithShape="1">
              <a:gsLst>
                <a:gs pos="0">
                  <a:srgbClr val="FFFFFF">
                    <a:gamma/>
                    <a:shade val="89020"/>
                    <a:invGamma/>
                  </a:srgbClr>
                </a:gs>
                <a:gs pos="100000">
                  <a:srgbClr val="FFFFFF"/>
                </a:gs>
              </a:gsLst>
              <a:path path="shape">
                <a:fillToRect l="50000" t="50000" r="50000" b="50000"/>
              </a:path>
            </a:gra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3" name="Rectangle 9"/>
            <p:cNvSpPr>
              <a:spLocks noChangeArrowheads="1"/>
            </p:cNvSpPr>
            <p:nvPr/>
          </p:nvSpPr>
          <p:spPr bwMode="auto">
            <a:xfrm>
              <a:off x="1020" y="2205"/>
              <a:ext cx="1588" cy="862"/>
            </a:xfrm>
            <a:prstGeom prst="rect">
              <a:avLst/>
            </a:prstGeom>
            <a:gradFill rotWithShape="1">
              <a:gsLst>
                <a:gs pos="0">
                  <a:srgbClr val="FFFFFF">
                    <a:gamma/>
                    <a:shade val="89020"/>
                    <a:invGamma/>
                  </a:srgbClr>
                </a:gs>
                <a:gs pos="100000">
                  <a:srgbClr val="FFFFFF"/>
                </a:gs>
              </a:gsLst>
              <a:path path="shape">
                <a:fillToRect l="50000" t="50000" r="50000" b="50000"/>
              </a:path>
            </a:gra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grpSp>
      <p:sp>
        <p:nvSpPr>
          <p:cNvPr id="184" name="AutoShape 10"/>
          <p:cNvSpPr>
            <a:spLocks noChangeArrowheads="1"/>
          </p:cNvSpPr>
          <p:nvPr/>
        </p:nvSpPr>
        <p:spPr bwMode="auto">
          <a:xfrm rot="-1189982">
            <a:off x="3779838" y="3357563"/>
            <a:ext cx="1927225" cy="84137"/>
          </a:xfrm>
          <a:prstGeom prst="rightArrow">
            <a:avLst>
              <a:gd name="adj1" fmla="val 50000"/>
              <a:gd name="adj2" fmla="val 572645"/>
            </a:avLst>
          </a:prstGeom>
          <a:solidFill>
            <a:srgbClr val="CB3539"/>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
        <p:nvSpPr>
          <p:cNvPr id="185" name="Rectangle 12"/>
          <p:cNvSpPr>
            <a:spLocks noChangeArrowheads="1"/>
          </p:cNvSpPr>
          <p:nvPr/>
        </p:nvSpPr>
        <p:spPr bwMode="auto">
          <a:xfrm>
            <a:off x="4572000" y="1125538"/>
            <a:ext cx="431800" cy="3743325"/>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6" name="AutoShape 13"/>
          <p:cNvSpPr>
            <a:spLocks noChangeArrowheads="1"/>
          </p:cNvSpPr>
          <p:nvPr/>
        </p:nvSpPr>
        <p:spPr bwMode="auto">
          <a:xfrm>
            <a:off x="900113" y="2636838"/>
            <a:ext cx="360362" cy="2519362"/>
          </a:xfrm>
          <a:prstGeom prst="upDownArrow">
            <a:avLst>
              <a:gd name="adj1" fmla="val 50000"/>
              <a:gd name="adj2" fmla="val 139824"/>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7" name="Rectangle 14"/>
          <p:cNvSpPr>
            <a:spLocks noChangeArrowheads="1"/>
          </p:cNvSpPr>
          <p:nvPr/>
        </p:nvSpPr>
        <p:spPr bwMode="auto">
          <a:xfrm>
            <a:off x="1428750" y="5286375"/>
            <a:ext cx="2736850" cy="360363"/>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8" name="Rectangle 15"/>
          <p:cNvSpPr>
            <a:spLocks noChangeArrowheads="1"/>
          </p:cNvSpPr>
          <p:nvPr/>
        </p:nvSpPr>
        <p:spPr bwMode="auto">
          <a:xfrm>
            <a:off x="4427538" y="5373688"/>
            <a:ext cx="792162" cy="360362"/>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89" name="Rectangle 16"/>
          <p:cNvSpPr>
            <a:spLocks noChangeArrowheads="1"/>
          </p:cNvSpPr>
          <p:nvPr/>
        </p:nvSpPr>
        <p:spPr bwMode="auto">
          <a:xfrm>
            <a:off x="5435600" y="5373688"/>
            <a:ext cx="2808288" cy="360362"/>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190" name="Line 17"/>
          <p:cNvSpPr>
            <a:spLocks noChangeShapeType="1"/>
          </p:cNvSpPr>
          <p:nvPr/>
        </p:nvSpPr>
        <p:spPr bwMode="auto">
          <a:xfrm>
            <a:off x="4572000" y="1628775"/>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1" name="Line 18"/>
          <p:cNvSpPr>
            <a:spLocks noChangeShapeType="1"/>
          </p:cNvSpPr>
          <p:nvPr/>
        </p:nvSpPr>
        <p:spPr bwMode="auto">
          <a:xfrm flipH="1">
            <a:off x="4572000" y="2060575"/>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2" name="Line 19"/>
          <p:cNvSpPr>
            <a:spLocks noChangeShapeType="1"/>
          </p:cNvSpPr>
          <p:nvPr/>
        </p:nvSpPr>
        <p:spPr bwMode="auto">
          <a:xfrm>
            <a:off x="4572000" y="2565400"/>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3" name="Line 20"/>
          <p:cNvSpPr>
            <a:spLocks noChangeShapeType="1"/>
          </p:cNvSpPr>
          <p:nvPr/>
        </p:nvSpPr>
        <p:spPr bwMode="auto">
          <a:xfrm>
            <a:off x="4572000" y="2997200"/>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4" name="Line 21"/>
          <p:cNvSpPr>
            <a:spLocks noChangeShapeType="1"/>
          </p:cNvSpPr>
          <p:nvPr/>
        </p:nvSpPr>
        <p:spPr bwMode="auto">
          <a:xfrm>
            <a:off x="4572000" y="3500438"/>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5" name="Line 22"/>
          <p:cNvSpPr>
            <a:spLocks noChangeShapeType="1"/>
          </p:cNvSpPr>
          <p:nvPr/>
        </p:nvSpPr>
        <p:spPr bwMode="auto">
          <a:xfrm flipH="1">
            <a:off x="4572000" y="3933825"/>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6" name="Line 23"/>
          <p:cNvSpPr>
            <a:spLocks noChangeShapeType="1"/>
          </p:cNvSpPr>
          <p:nvPr/>
        </p:nvSpPr>
        <p:spPr bwMode="auto">
          <a:xfrm flipH="1">
            <a:off x="4572000" y="4437063"/>
            <a:ext cx="43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197" name="Text Box 24"/>
          <p:cNvSpPr txBox="1">
            <a:spLocks noChangeArrowheads="1"/>
          </p:cNvSpPr>
          <p:nvPr/>
        </p:nvSpPr>
        <p:spPr bwMode="auto">
          <a:xfrm>
            <a:off x="1692275" y="3716338"/>
            <a:ext cx="215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endParaRPr lang="hr-HR" sz="1000" b="1" dirty="0" smtClean="0">
              <a:solidFill>
                <a:srgbClr val="CB3539"/>
              </a:solidFill>
              <a:latin typeface="Calibri" pitchFamily="34" charset="0"/>
              <a:ea typeface="+mn-ea"/>
            </a:endParaRPr>
          </a:p>
          <a:p>
            <a:pPr algn="ctr" defTabSz="914400" eaLnBrk="1" hangingPunct="1"/>
            <a:r>
              <a:rPr lang="hr-HR" sz="1000" b="1" dirty="0" err="1" smtClean="0">
                <a:solidFill>
                  <a:srgbClr val="CB3539"/>
                </a:solidFill>
                <a:latin typeface="Calibri" pitchFamily="34" charset="0"/>
                <a:ea typeface="+mn-ea"/>
              </a:rPr>
              <a:t>Undergraduate</a:t>
            </a:r>
            <a:endParaRPr lang="hr-HR" sz="1000" b="1" dirty="0" smtClean="0">
              <a:solidFill>
                <a:srgbClr val="CB3539"/>
              </a:solidFill>
              <a:latin typeface="Calibri" pitchFamily="34" charset="0"/>
              <a:ea typeface="+mn-ea"/>
            </a:endParaRPr>
          </a:p>
          <a:p>
            <a:pPr algn="ctr" defTabSz="914400" eaLnBrk="1" hangingPunct="1"/>
            <a:r>
              <a:rPr lang="hr-HR" sz="1000" dirty="0" smtClean="0">
                <a:solidFill>
                  <a:srgbClr val="000000"/>
                </a:solidFill>
                <a:latin typeface="Calibri" pitchFamily="34" charset="0"/>
                <a:ea typeface="+mn-ea"/>
              </a:rPr>
              <a:t>(</a:t>
            </a:r>
            <a:r>
              <a:rPr lang="hr-HR" sz="1000" dirty="0" err="1" smtClean="0">
                <a:solidFill>
                  <a:srgbClr val="000000"/>
                </a:solidFill>
                <a:latin typeface="Calibri" pitchFamily="34" charset="0"/>
                <a:ea typeface="+mn-ea"/>
              </a:rPr>
              <a:t>univ.bacc</a:t>
            </a:r>
            <a:r>
              <a:rPr lang="hr-HR" sz="1000" dirty="0" smtClean="0">
                <a:solidFill>
                  <a:srgbClr val="000000"/>
                </a:solidFill>
                <a:latin typeface="Calibri" pitchFamily="34" charset="0"/>
                <a:ea typeface="+mn-ea"/>
              </a:rPr>
              <a:t>), 3-4 </a:t>
            </a:r>
            <a:r>
              <a:rPr lang="hr-HR" sz="1000" dirty="0" err="1" smtClean="0">
                <a:solidFill>
                  <a:srgbClr val="000000"/>
                </a:solidFill>
                <a:latin typeface="Calibri" pitchFamily="34" charset="0"/>
                <a:ea typeface="+mn-ea"/>
              </a:rPr>
              <a:t>years</a:t>
            </a:r>
            <a:endParaRPr lang="hr-HR" sz="1000" dirty="0" smtClean="0">
              <a:solidFill>
                <a:srgbClr val="000000"/>
              </a:solidFill>
              <a:latin typeface="Calibri" pitchFamily="34" charset="0"/>
              <a:ea typeface="+mn-ea"/>
            </a:endParaRPr>
          </a:p>
          <a:p>
            <a:pPr algn="ctr" defTabSz="914400" eaLnBrk="1" hangingPunct="1"/>
            <a:r>
              <a:rPr lang="hr-HR" sz="1000" dirty="0" smtClean="0">
                <a:solidFill>
                  <a:srgbClr val="000000"/>
                </a:solidFill>
                <a:latin typeface="Calibri" pitchFamily="34" charset="0"/>
                <a:ea typeface="+mn-ea"/>
              </a:rPr>
              <a:t>180-240 ECTS </a:t>
            </a:r>
          </a:p>
        </p:txBody>
      </p:sp>
      <p:sp>
        <p:nvSpPr>
          <p:cNvPr id="198" name="Text Box 25"/>
          <p:cNvSpPr txBox="1">
            <a:spLocks noChangeArrowheads="1"/>
          </p:cNvSpPr>
          <p:nvPr/>
        </p:nvSpPr>
        <p:spPr bwMode="auto">
          <a:xfrm>
            <a:off x="1763713" y="2708275"/>
            <a:ext cx="2160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hr-HR" sz="1000" b="1" dirty="0" err="1" smtClean="0">
                <a:solidFill>
                  <a:srgbClr val="CB3539"/>
                </a:solidFill>
                <a:latin typeface="Calibri" pitchFamily="34" charset="0"/>
                <a:ea typeface="+mn-ea"/>
              </a:rPr>
              <a:t>Graduate</a:t>
            </a:r>
            <a:endParaRPr lang="hr-HR" sz="1000" b="1" dirty="0" smtClean="0">
              <a:solidFill>
                <a:srgbClr val="CB3539"/>
              </a:solidFill>
              <a:latin typeface="Calibri" pitchFamily="34" charset="0"/>
              <a:ea typeface="+mn-ea"/>
            </a:endParaRPr>
          </a:p>
          <a:p>
            <a:pPr algn="ctr" defTabSz="914400" eaLnBrk="1" hangingPunct="1"/>
            <a:r>
              <a:rPr lang="hr-HR" sz="1000" dirty="0" smtClean="0">
                <a:solidFill>
                  <a:srgbClr val="000000"/>
                </a:solidFill>
                <a:latin typeface="Calibri" pitchFamily="34" charset="0"/>
                <a:ea typeface="+mn-ea"/>
              </a:rPr>
              <a:t>(</a:t>
            </a:r>
            <a:r>
              <a:rPr lang="hr-HR" sz="1000" dirty="0" err="1" smtClean="0">
                <a:solidFill>
                  <a:srgbClr val="000000"/>
                </a:solidFill>
                <a:latin typeface="Calibri" pitchFamily="34" charset="0"/>
                <a:ea typeface="+mn-ea"/>
              </a:rPr>
              <a:t>mag</a:t>
            </a:r>
            <a:r>
              <a:rPr lang="hr-HR" sz="1000" dirty="0" smtClean="0">
                <a:solidFill>
                  <a:srgbClr val="000000"/>
                </a:solidFill>
                <a:latin typeface="Calibri" pitchFamily="34" charset="0"/>
                <a:ea typeface="+mn-ea"/>
              </a:rPr>
              <a:t>. struke/</a:t>
            </a:r>
            <a:r>
              <a:rPr lang="hr-HR" sz="1000" dirty="0" err="1" smtClean="0">
                <a:solidFill>
                  <a:srgbClr val="000000"/>
                </a:solidFill>
                <a:latin typeface="Calibri" pitchFamily="34" charset="0"/>
                <a:ea typeface="+mn-ea"/>
              </a:rPr>
              <a:t>Master</a:t>
            </a:r>
            <a:r>
              <a:rPr lang="hr-HR" sz="1000" dirty="0" smtClean="0">
                <a:solidFill>
                  <a:srgbClr val="000000"/>
                </a:solidFill>
                <a:latin typeface="Calibri" pitchFamily="34" charset="0"/>
                <a:ea typeface="+mn-ea"/>
              </a:rPr>
              <a:t>), 1-2 </a:t>
            </a:r>
            <a:r>
              <a:rPr lang="hr-HR" sz="1000" dirty="0" err="1" smtClean="0">
                <a:solidFill>
                  <a:srgbClr val="000000"/>
                </a:solidFill>
                <a:latin typeface="Calibri" pitchFamily="34" charset="0"/>
                <a:ea typeface="+mn-ea"/>
              </a:rPr>
              <a:t>years</a:t>
            </a:r>
            <a:endParaRPr lang="hr-HR" sz="1000" dirty="0" smtClean="0">
              <a:solidFill>
                <a:srgbClr val="000000"/>
              </a:solidFill>
              <a:latin typeface="Calibri" pitchFamily="34" charset="0"/>
              <a:ea typeface="+mn-ea"/>
            </a:endParaRPr>
          </a:p>
          <a:p>
            <a:pPr algn="ctr" defTabSz="914400" eaLnBrk="1" hangingPunct="1"/>
            <a:r>
              <a:rPr lang="hr-HR" sz="1000" dirty="0" smtClean="0">
                <a:solidFill>
                  <a:srgbClr val="000000"/>
                </a:solidFill>
                <a:latin typeface="Calibri" pitchFamily="34" charset="0"/>
                <a:ea typeface="+mn-ea"/>
              </a:rPr>
              <a:t>60-120 ECTS</a:t>
            </a:r>
          </a:p>
        </p:txBody>
      </p:sp>
      <p:sp>
        <p:nvSpPr>
          <p:cNvPr id="199" name="Text Box 26"/>
          <p:cNvSpPr txBox="1">
            <a:spLocks noChangeArrowheads="1"/>
          </p:cNvSpPr>
          <p:nvPr/>
        </p:nvSpPr>
        <p:spPr bwMode="auto">
          <a:xfrm>
            <a:off x="1375874" y="1119499"/>
            <a:ext cx="12514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endParaRPr lang="hr-HR" sz="1000" b="1" dirty="0" smtClean="0">
              <a:solidFill>
                <a:srgbClr val="CB3539"/>
              </a:solidFill>
              <a:latin typeface="Calibri" pitchFamily="34" charset="0"/>
              <a:ea typeface="+mn-ea"/>
            </a:endParaRPr>
          </a:p>
          <a:p>
            <a:pPr algn="ctr" defTabSz="914400" eaLnBrk="1" hangingPunct="1"/>
            <a:r>
              <a:rPr lang="en-GB" sz="1000" b="1" dirty="0" smtClean="0">
                <a:solidFill>
                  <a:srgbClr val="CB3539"/>
                </a:solidFill>
                <a:latin typeface="Calibri" pitchFamily="34" charset="0"/>
                <a:ea typeface="+mn-ea"/>
              </a:rPr>
              <a:t>Postgraduate university</a:t>
            </a:r>
          </a:p>
          <a:p>
            <a:pPr algn="ctr" defTabSz="914400" eaLnBrk="1" hangingPunct="1"/>
            <a:r>
              <a:rPr lang="en-GB" sz="1000" dirty="0" smtClean="0">
                <a:solidFill>
                  <a:srgbClr val="000000"/>
                </a:solidFill>
                <a:latin typeface="Calibri" pitchFamily="34" charset="0"/>
                <a:ea typeface="+mn-ea"/>
              </a:rPr>
              <a:t> (dr.</a:t>
            </a:r>
            <a:r>
              <a:rPr lang="en-GB" sz="1000" dirty="0" err="1" smtClean="0">
                <a:solidFill>
                  <a:srgbClr val="000000"/>
                </a:solidFill>
                <a:latin typeface="Calibri" pitchFamily="34" charset="0"/>
                <a:ea typeface="+mn-ea"/>
              </a:rPr>
              <a:t>sc</a:t>
            </a:r>
            <a:r>
              <a:rPr lang="en-GB" sz="1000" dirty="0" smtClean="0">
                <a:solidFill>
                  <a:srgbClr val="000000"/>
                </a:solidFill>
                <a:latin typeface="Calibri" pitchFamily="34" charset="0"/>
                <a:ea typeface="+mn-ea"/>
              </a:rPr>
              <a:t>.,</a:t>
            </a:r>
            <a:r>
              <a:rPr lang="en-GB" sz="1000" dirty="0" err="1" smtClean="0">
                <a:solidFill>
                  <a:srgbClr val="000000"/>
                </a:solidFill>
                <a:latin typeface="Calibri" pitchFamily="34" charset="0"/>
                <a:ea typeface="+mn-ea"/>
              </a:rPr>
              <a:t>dr.art</a:t>
            </a:r>
            <a:r>
              <a:rPr lang="en-GB" sz="1000" dirty="0" smtClean="0">
                <a:solidFill>
                  <a:srgbClr val="000000"/>
                </a:solidFill>
                <a:latin typeface="Calibri" pitchFamily="34" charset="0"/>
                <a:ea typeface="+mn-ea"/>
              </a:rPr>
              <a:t>/PhD)., 3 years</a:t>
            </a:r>
          </a:p>
          <a:p>
            <a:pPr algn="ctr" defTabSz="914400" eaLnBrk="1" hangingPunct="1"/>
            <a:r>
              <a:rPr lang="en-GB" sz="800" dirty="0" smtClean="0">
                <a:solidFill>
                  <a:srgbClr val="000000"/>
                </a:solidFill>
                <a:latin typeface="Calibri" pitchFamily="34" charset="0"/>
                <a:ea typeface="+mn-ea"/>
              </a:rPr>
              <a:t>ECTS number regulated by university</a:t>
            </a:r>
          </a:p>
        </p:txBody>
      </p:sp>
      <p:sp>
        <p:nvSpPr>
          <p:cNvPr id="200" name="Text Box 27"/>
          <p:cNvSpPr txBox="1">
            <a:spLocks noChangeArrowheads="1"/>
          </p:cNvSpPr>
          <p:nvPr/>
        </p:nvSpPr>
        <p:spPr bwMode="auto">
          <a:xfrm>
            <a:off x="2786063" y="1357313"/>
            <a:ext cx="120967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endParaRPr lang="hr-HR" sz="1000" b="1" dirty="0" smtClean="0">
              <a:solidFill>
                <a:srgbClr val="CB3539"/>
              </a:solidFill>
              <a:latin typeface="Calibri" pitchFamily="34" charset="0"/>
              <a:ea typeface="+mn-ea"/>
            </a:endParaRPr>
          </a:p>
          <a:p>
            <a:pPr algn="ctr" defTabSz="914400" eaLnBrk="1" hangingPunct="1"/>
            <a:endParaRPr lang="hr-HR" sz="1000" b="1" dirty="0" smtClean="0">
              <a:solidFill>
                <a:srgbClr val="CB3539"/>
              </a:solidFill>
              <a:latin typeface="Calibri" pitchFamily="34" charset="0"/>
              <a:ea typeface="+mn-ea"/>
            </a:endParaRPr>
          </a:p>
          <a:p>
            <a:pPr algn="ctr" defTabSz="914400" eaLnBrk="1" hangingPunct="1"/>
            <a:endParaRPr lang="hr-HR" sz="1000" b="1" dirty="0" smtClean="0">
              <a:solidFill>
                <a:srgbClr val="CB3539"/>
              </a:solidFill>
              <a:latin typeface="Calibri" pitchFamily="34" charset="0"/>
              <a:ea typeface="+mn-ea"/>
            </a:endParaRPr>
          </a:p>
          <a:p>
            <a:pPr algn="ctr" defTabSz="914400" eaLnBrk="1" hangingPunct="1"/>
            <a:r>
              <a:rPr lang="en-GB" sz="1000" b="1" dirty="0" smtClean="0">
                <a:solidFill>
                  <a:srgbClr val="CB3539"/>
                </a:solidFill>
                <a:latin typeface="Calibri" pitchFamily="34" charset="0"/>
                <a:ea typeface="+mn-ea"/>
              </a:rPr>
              <a:t>Postgraduate professional</a:t>
            </a:r>
          </a:p>
          <a:p>
            <a:pPr algn="ctr" defTabSz="914400" eaLnBrk="1" hangingPunct="1"/>
            <a:r>
              <a:rPr lang="en-GB" sz="1000" dirty="0" smtClean="0">
                <a:solidFill>
                  <a:srgbClr val="000000"/>
                </a:solidFill>
                <a:latin typeface="Calibri" pitchFamily="34" charset="0"/>
                <a:ea typeface="+mn-ea"/>
              </a:rPr>
              <a:t>(</a:t>
            </a:r>
            <a:r>
              <a:rPr lang="en-GB" sz="1000" dirty="0" err="1" smtClean="0">
                <a:solidFill>
                  <a:srgbClr val="000000"/>
                </a:solidFill>
                <a:latin typeface="Calibri" pitchFamily="34" charset="0"/>
                <a:ea typeface="+mn-ea"/>
              </a:rPr>
              <a:t>uni.</a:t>
            </a:r>
            <a:r>
              <a:rPr lang="en-GB" sz="1000" dirty="0" smtClean="0">
                <a:solidFill>
                  <a:srgbClr val="000000"/>
                </a:solidFill>
                <a:latin typeface="Calibri" pitchFamily="34" charset="0"/>
                <a:ea typeface="+mn-ea"/>
              </a:rPr>
              <a:t> spec.), 1-2 years</a:t>
            </a:r>
          </a:p>
          <a:p>
            <a:pPr defTabSz="914400" eaLnBrk="1" hangingPunct="1">
              <a:spcBef>
                <a:spcPct val="50000"/>
              </a:spcBef>
            </a:pPr>
            <a:endParaRPr lang="hr-HR" sz="1000" dirty="0" smtClean="0">
              <a:solidFill>
                <a:srgbClr val="CB3539"/>
              </a:solidFill>
              <a:latin typeface="Calibri" pitchFamily="34" charset="0"/>
              <a:ea typeface="+mn-ea"/>
            </a:endParaRPr>
          </a:p>
        </p:txBody>
      </p:sp>
      <p:sp>
        <p:nvSpPr>
          <p:cNvPr id="201" name="Text Box 28"/>
          <p:cNvSpPr txBox="1">
            <a:spLocks noChangeArrowheads="1"/>
          </p:cNvSpPr>
          <p:nvPr/>
        </p:nvSpPr>
        <p:spPr bwMode="auto">
          <a:xfrm>
            <a:off x="5580063" y="2708275"/>
            <a:ext cx="23764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hr-HR" sz="1000" b="1" dirty="0" smtClean="0">
                <a:solidFill>
                  <a:srgbClr val="CB3539"/>
                </a:solidFill>
                <a:latin typeface="Calibri" pitchFamily="34" charset="0"/>
                <a:ea typeface="+mn-ea"/>
              </a:rPr>
              <a:t>Specialist graduate professional</a:t>
            </a:r>
          </a:p>
          <a:p>
            <a:pPr algn="ctr" defTabSz="914400" eaLnBrk="1" hangingPunct="1"/>
            <a:r>
              <a:rPr lang="hr-HR" sz="1000" dirty="0" smtClean="0">
                <a:solidFill>
                  <a:srgbClr val="000000"/>
                </a:solidFill>
                <a:latin typeface="Calibri" pitchFamily="34" charset="0"/>
                <a:ea typeface="+mn-ea"/>
              </a:rPr>
              <a:t>(</a:t>
            </a:r>
            <a:r>
              <a:rPr lang="hr-HR" sz="1000" dirty="0" err="1" smtClean="0">
                <a:solidFill>
                  <a:srgbClr val="000000"/>
                </a:solidFill>
                <a:latin typeface="Calibri" pitchFamily="34" charset="0"/>
                <a:ea typeface="+mn-ea"/>
              </a:rPr>
              <a:t>professional</a:t>
            </a:r>
            <a:r>
              <a:rPr lang="hr-HR" sz="1000" dirty="0" smtClean="0">
                <a:solidFill>
                  <a:srgbClr val="000000"/>
                </a:solidFill>
                <a:latin typeface="Calibri" pitchFamily="34" charset="0"/>
                <a:ea typeface="+mn-ea"/>
              </a:rPr>
              <a:t> spec</a:t>
            </a:r>
            <a:r>
              <a:rPr lang="hr-HR" sz="1000" dirty="0">
                <a:solidFill>
                  <a:srgbClr val="000000"/>
                </a:solidFill>
                <a:latin typeface="Calibri" pitchFamily="34" charset="0"/>
                <a:ea typeface="+mn-ea"/>
              </a:rPr>
              <a:t>.), </a:t>
            </a:r>
            <a:r>
              <a:rPr lang="hr-HR" sz="1000" dirty="0" smtClean="0">
                <a:solidFill>
                  <a:srgbClr val="000000"/>
                </a:solidFill>
                <a:latin typeface="Calibri" pitchFamily="34" charset="0"/>
                <a:ea typeface="+mn-ea"/>
              </a:rPr>
              <a:t>1-2 </a:t>
            </a:r>
            <a:r>
              <a:rPr lang="hr-HR" sz="1000" dirty="0" err="1" smtClean="0">
                <a:solidFill>
                  <a:srgbClr val="000000"/>
                </a:solidFill>
                <a:latin typeface="Calibri" pitchFamily="34" charset="0"/>
                <a:ea typeface="+mn-ea"/>
              </a:rPr>
              <a:t>years</a:t>
            </a:r>
            <a:endParaRPr lang="hr-HR" sz="1000" dirty="0" smtClean="0">
              <a:solidFill>
                <a:srgbClr val="000000"/>
              </a:solidFill>
              <a:latin typeface="Calibri" pitchFamily="34" charset="0"/>
              <a:ea typeface="+mn-ea"/>
            </a:endParaRPr>
          </a:p>
          <a:p>
            <a:pPr algn="ctr" defTabSz="914400" eaLnBrk="1" hangingPunct="1"/>
            <a:r>
              <a:rPr lang="hr-HR" sz="1000" dirty="0" smtClean="0">
                <a:solidFill>
                  <a:srgbClr val="000000"/>
                </a:solidFill>
                <a:latin typeface="Calibri" pitchFamily="34" charset="0"/>
                <a:ea typeface="+mn-ea"/>
              </a:rPr>
              <a:t>60-120 ECTS </a:t>
            </a:r>
          </a:p>
        </p:txBody>
      </p:sp>
      <p:sp>
        <p:nvSpPr>
          <p:cNvPr id="202" name="Text Box 29"/>
          <p:cNvSpPr txBox="1">
            <a:spLocks noChangeArrowheads="1"/>
          </p:cNvSpPr>
          <p:nvPr/>
        </p:nvSpPr>
        <p:spPr bwMode="auto">
          <a:xfrm>
            <a:off x="5580063" y="3500438"/>
            <a:ext cx="2447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endParaRPr lang="hr-HR" sz="1000" b="1" dirty="0" smtClean="0">
              <a:solidFill>
                <a:srgbClr val="CB3539"/>
              </a:solidFill>
              <a:latin typeface="Calibri" pitchFamily="34" charset="0"/>
              <a:ea typeface="+mn-ea"/>
            </a:endParaRPr>
          </a:p>
          <a:p>
            <a:pPr algn="ctr" defTabSz="914400" eaLnBrk="1" hangingPunct="1"/>
            <a:r>
              <a:rPr lang="en-US" sz="1000" b="1" dirty="0" smtClean="0">
                <a:solidFill>
                  <a:srgbClr val="CB3539"/>
                </a:solidFill>
                <a:latin typeface="Calibri" pitchFamily="34" charset="0"/>
                <a:ea typeface="+mn-ea"/>
              </a:rPr>
              <a:t>Undergraduate professional</a:t>
            </a:r>
          </a:p>
          <a:p>
            <a:pPr algn="ctr" defTabSz="914400" eaLnBrk="1" hangingPunct="1"/>
            <a:r>
              <a:rPr lang="en-US" sz="1000" dirty="0" smtClean="0">
                <a:solidFill>
                  <a:srgbClr val="000000"/>
                </a:solidFill>
                <a:latin typeface="Calibri" pitchFamily="34" charset="0"/>
                <a:ea typeface="+mn-ea"/>
              </a:rPr>
              <a:t>(professional </a:t>
            </a:r>
            <a:r>
              <a:rPr lang="en-US" sz="1000" dirty="0" err="1" smtClean="0">
                <a:solidFill>
                  <a:srgbClr val="000000"/>
                </a:solidFill>
                <a:latin typeface="Calibri" pitchFamily="34" charset="0"/>
                <a:ea typeface="+mn-ea"/>
              </a:rPr>
              <a:t>baccalareus</a:t>
            </a:r>
            <a:r>
              <a:rPr lang="en-US" sz="1000" dirty="0" smtClean="0">
                <a:solidFill>
                  <a:srgbClr val="000000"/>
                </a:solidFill>
                <a:latin typeface="Calibri" pitchFamily="34" charset="0"/>
                <a:ea typeface="+mn-ea"/>
              </a:rPr>
              <a:t>/</a:t>
            </a:r>
            <a:r>
              <a:rPr lang="en-US" sz="1000" dirty="0" err="1" smtClean="0">
                <a:solidFill>
                  <a:srgbClr val="000000"/>
                </a:solidFill>
                <a:latin typeface="Calibri" pitchFamily="34" charset="0"/>
                <a:ea typeface="+mn-ea"/>
              </a:rPr>
              <a:t>baccalaurea</a:t>
            </a:r>
            <a:r>
              <a:rPr lang="en-US" sz="1000" dirty="0" smtClean="0">
                <a:solidFill>
                  <a:srgbClr val="000000"/>
                </a:solidFill>
                <a:latin typeface="Calibri" pitchFamily="34" charset="0"/>
                <a:ea typeface="+mn-ea"/>
              </a:rPr>
              <a:t>)</a:t>
            </a:r>
          </a:p>
          <a:p>
            <a:pPr algn="ctr" defTabSz="914400" eaLnBrk="1" hangingPunct="1"/>
            <a:r>
              <a:rPr lang="en-US" sz="1000" dirty="0" smtClean="0">
                <a:solidFill>
                  <a:srgbClr val="000000"/>
                </a:solidFill>
                <a:latin typeface="Calibri" pitchFamily="34" charset="0"/>
                <a:ea typeface="+mn-ea"/>
              </a:rPr>
              <a:t>3-4 years</a:t>
            </a:r>
          </a:p>
          <a:p>
            <a:pPr algn="ctr" defTabSz="914400" eaLnBrk="1" hangingPunct="1"/>
            <a:r>
              <a:rPr lang="en-US" sz="1000" dirty="0" smtClean="0">
                <a:solidFill>
                  <a:srgbClr val="000000"/>
                </a:solidFill>
                <a:latin typeface="Calibri" pitchFamily="34" charset="0"/>
                <a:ea typeface="+mn-ea"/>
              </a:rPr>
              <a:t>180-240 ECTS </a:t>
            </a:r>
            <a:r>
              <a:rPr lang="en-US" sz="1000" dirty="0" err="1" smtClean="0">
                <a:solidFill>
                  <a:srgbClr val="000000"/>
                </a:solidFill>
                <a:latin typeface="Calibri" pitchFamily="34" charset="0"/>
                <a:ea typeface="+mn-ea"/>
              </a:rPr>
              <a:t>bodova</a:t>
            </a:r>
            <a:endParaRPr lang="en-US" sz="1000" dirty="0" smtClean="0">
              <a:solidFill>
                <a:srgbClr val="000000"/>
              </a:solidFill>
              <a:latin typeface="Calibri" pitchFamily="34" charset="0"/>
              <a:ea typeface="+mn-ea"/>
            </a:endParaRPr>
          </a:p>
          <a:p>
            <a:pPr algn="ctr" defTabSz="914400" eaLnBrk="1" hangingPunct="1"/>
            <a:endParaRPr lang="en-US" sz="1000" dirty="0" smtClean="0">
              <a:solidFill>
                <a:srgbClr val="000000"/>
              </a:solidFill>
              <a:latin typeface="Calibri" pitchFamily="34" charset="0"/>
              <a:ea typeface="+mn-ea"/>
            </a:endParaRPr>
          </a:p>
          <a:p>
            <a:pPr algn="ctr" defTabSz="914400" eaLnBrk="1" hangingPunct="1"/>
            <a:r>
              <a:rPr lang="en-US" sz="1000" dirty="0" smtClean="0">
                <a:solidFill>
                  <a:srgbClr val="000000"/>
                </a:solidFill>
                <a:latin typeface="Calibri" pitchFamily="34" charset="0"/>
                <a:ea typeface="+mn-ea"/>
              </a:rPr>
              <a:t>(</a:t>
            </a:r>
            <a:r>
              <a:rPr lang="en-US" sz="1000" dirty="0" err="1" smtClean="0">
                <a:latin typeface="Calibri" pitchFamily="34" charset="0"/>
                <a:ea typeface="+mn-ea"/>
              </a:rPr>
              <a:t>pristup</a:t>
            </a:r>
            <a:r>
              <a:rPr lang="hr-HR" sz="1000" dirty="0" err="1" smtClean="0">
                <a:latin typeface="Calibri" pitchFamily="34" charset="0"/>
                <a:ea typeface="+mn-ea"/>
              </a:rPr>
              <a:t>nik</a:t>
            </a:r>
            <a:r>
              <a:rPr lang="en-US" sz="1000" dirty="0" smtClean="0">
                <a:latin typeface="Calibri" pitchFamily="34" charset="0"/>
                <a:ea typeface="+mn-ea"/>
              </a:rPr>
              <a:t>/associate degree</a:t>
            </a:r>
            <a:r>
              <a:rPr lang="en-US" sz="1000" dirty="0" smtClean="0">
                <a:solidFill>
                  <a:srgbClr val="000000"/>
                </a:solidFill>
                <a:latin typeface="Calibri" pitchFamily="34" charset="0"/>
                <a:ea typeface="+mn-ea"/>
              </a:rPr>
              <a:t>)</a:t>
            </a:r>
          </a:p>
          <a:p>
            <a:pPr algn="ctr" defTabSz="914400" eaLnBrk="1" hangingPunct="1"/>
            <a:r>
              <a:rPr lang="en-US" sz="1000" dirty="0" smtClean="0">
                <a:solidFill>
                  <a:srgbClr val="000000"/>
                </a:solidFill>
                <a:latin typeface="Calibri" pitchFamily="34" charset="0"/>
                <a:ea typeface="+mn-ea"/>
              </a:rPr>
              <a:t>&lt;3 god.</a:t>
            </a:r>
          </a:p>
          <a:p>
            <a:pPr algn="ctr" defTabSz="914400" eaLnBrk="1" hangingPunct="1"/>
            <a:r>
              <a:rPr lang="en-US" sz="1000" dirty="0" smtClean="0">
                <a:solidFill>
                  <a:srgbClr val="000000"/>
                </a:solidFill>
                <a:latin typeface="Calibri" pitchFamily="34" charset="0"/>
                <a:ea typeface="+mn-ea"/>
              </a:rPr>
              <a:t>&lt;180 ECTS</a:t>
            </a:r>
          </a:p>
        </p:txBody>
      </p:sp>
      <p:sp>
        <p:nvSpPr>
          <p:cNvPr id="203" name="Text Box 30"/>
          <p:cNvSpPr txBox="1">
            <a:spLocks noChangeArrowheads="1"/>
          </p:cNvSpPr>
          <p:nvPr/>
        </p:nvSpPr>
        <p:spPr bwMode="auto">
          <a:xfrm>
            <a:off x="5651500" y="5373688"/>
            <a:ext cx="2449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200" b="1" dirty="0" smtClean="0">
                <a:solidFill>
                  <a:srgbClr val="CB3539"/>
                </a:solidFill>
                <a:latin typeface="Calibri" pitchFamily="34" charset="0"/>
                <a:ea typeface="+mn-ea"/>
              </a:rPr>
              <a:t>PROFESSIONAL STUDY PROG.</a:t>
            </a:r>
          </a:p>
        </p:txBody>
      </p:sp>
      <p:sp>
        <p:nvSpPr>
          <p:cNvPr id="204" name="Text Box 31"/>
          <p:cNvSpPr txBox="1">
            <a:spLocks noChangeArrowheads="1"/>
          </p:cNvSpPr>
          <p:nvPr/>
        </p:nvSpPr>
        <p:spPr bwMode="auto">
          <a:xfrm>
            <a:off x="1619250" y="5373688"/>
            <a:ext cx="2376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200" b="1" dirty="0" smtClean="0">
                <a:solidFill>
                  <a:srgbClr val="CB3539"/>
                </a:solidFill>
                <a:latin typeface="Calibri" pitchFamily="34" charset="0"/>
                <a:ea typeface="+mn-ea"/>
              </a:rPr>
              <a:t>UNIVERSITY STUDY PROG.</a:t>
            </a:r>
          </a:p>
        </p:txBody>
      </p:sp>
      <p:sp>
        <p:nvSpPr>
          <p:cNvPr id="205" name="Text Box 32"/>
          <p:cNvSpPr txBox="1">
            <a:spLocks noChangeArrowheads="1"/>
          </p:cNvSpPr>
          <p:nvPr/>
        </p:nvSpPr>
        <p:spPr bwMode="auto">
          <a:xfrm>
            <a:off x="4427538" y="5373688"/>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200" smtClean="0">
                <a:solidFill>
                  <a:srgbClr val="000000"/>
                </a:solidFill>
                <a:latin typeface="Calibri" pitchFamily="34" charset="0"/>
                <a:ea typeface="+mn-ea"/>
              </a:rPr>
              <a:t>YEAR</a:t>
            </a:r>
          </a:p>
        </p:txBody>
      </p:sp>
      <p:sp>
        <p:nvSpPr>
          <p:cNvPr id="206" name="Text Box 33"/>
          <p:cNvSpPr txBox="1">
            <a:spLocks noChangeArrowheads="1"/>
          </p:cNvSpPr>
          <p:nvPr/>
        </p:nvSpPr>
        <p:spPr bwMode="auto">
          <a:xfrm>
            <a:off x="4643438" y="4508500"/>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1.</a:t>
            </a:r>
          </a:p>
        </p:txBody>
      </p:sp>
      <p:sp>
        <p:nvSpPr>
          <p:cNvPr id="207" name="Text Box 34"/>
          <p:cNvSpPr txBox="1">
            <a:spLocks noChangeArrowheads="1"/>
          </p:cNvSpPr>
          <p:nvPr/>
        </p:nvSpPr>
        <p:spPr bwMode="auto">
          <a:xfrm>
            <a:off x="4643438" y="4005263"/>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2.</a:t>
            </a:r>
          </a:p>
        </p:txBody>
      </p:sp>
      <p:sp>
        <p:nvSpPr>
          <p:cNvPr id="208" name="Text Box 35"/>
          <p:cNvSpPr txBox="1">
            <a:spLocks noChangeArrowheads="1"/>
          </p:cNvSpPr>
          <p:nvPr/>
        </p:nvSpPr>
        <p:spPr bwMode="auto">
          <a:xfrm>
            <a:off x="4643438" y="3573463"/>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3.</a:t>
            </a:r>
          </a:p>
        </p:txBody>
      </p:sp>
      <p:sp>
        <p:nvSpPr>
          <p:cNvPr id="209" name="Text Box 36"/>
          <p:cNvSpPr txBox="1">
            <a:spLocks noChangeArrowheads="1"/>
          </p:cNvSpPr>
          <p:nvPr/>
        </p:nvSpPr>
        <p:spPr bwMode="auto">
          <a:xfrm>
            <a:off x="4643438" y="3068638"/>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4.</a:t>
            </a:r>
          </a:p>
        </p:txBody>
      </p:sp>
      <p:sp>
        <p:nvSpPr>
          <p:cNvPr id="210" name="Text Box 37"/>
          <p:cNvSpPr txBox="1">
            <a:spLocks noChangeArrowheads="1"/>
          </p:cNvSpPr>
          <p:nvPr/>
        </p:nvSpPr>
        <p:spPr bwMode="auto">
          <a:xfrm>
            <a:off x="4643438" y="2636838"/>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5.</a:t>
            </a:r>
          </a:p>
        </p:txBody>
      </p:sp>
      <p:sp>
        <p:nvSpPr>
          <p:cNvPr id="211" name="Text Box 38"/>
          <p:cNvSpPr txBox="1">
            <a:spLocks noChangeArrowheads="1"/>
          </p:cNvSpPr>
          <p:nvPr/>
        </p:nvSpPr>
        <p:spPr bwMode="auto">
          <a:xfrm>
            <a:off x="4643438" y="2133600"/>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6.</a:t>
            </a:r>
          </a:p>
        </p:txBody>
      </p:sp>
      <p:sp>
        <p:nvSpPr>
          <p:cNvPr id="212" name="Text Box 39"/>
          <p:cNvSpPr txBox="1">
            <a:spLocks noChangeArrowheads="1"/>
          </p:cNvSpPr>
          <p:nvPr/>
        </p:nvSpPr>
        <p:spPr bwMode="auto">
          <a:xfrm>
            <a:off x="4716463" y="1700213"/>
            <a:ext cx="215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endParaRPr lang="en-US" smtClean="0">
              <a:solidFill>
                <a:srgbClr val="000000"/>
              </a:solidFill>
              <a:latin typeface="Calibri" pitchFamily="34" charset="0"/>
              <a:ea typeface="+mn-ea"/>
            </a:endParaRPr>
          </a:p>
        </p:txBody>
      </p:sp>
      <p:sp>
        <p:nvSpPr>
          <p:cNvPr id="213" name="Text Box 40"/>
          <p:cNvSpPr txBox="1">
            <a:spLocks noChangeArrowheads="1"/>
          </p:cNvSpPr>
          <p:nvPr/>
        </p:nvSpPr>
        <p:spPr bwMode="auto">
          <a:xfrm>
            <a:off x="4643438" y="1700213"/>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7.</a:t>
            </a:r>
          </a:p>
        </p:txBody>
      </p:sp>
      <p:sp>
        <p:nvSpPr>
          <p:cNvPr id="214" name="Text Box 41"/>
          <p:cNvSpPr txBox="1">
            <a:spLocks noChangeArrowheads="1"/>
          </p:cNvSpPr>
          <p:nvPr/>
        </p:nvSpPr>
        <p:spPr bwMode="auto">
          <a:xfrm>
            <a:off x="4643438" y="1196975"/>
            <a:ext cx="28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hr-HR" sz="1000" smtClean="0">
                <a:solidFill>
                  <a:srgbClr val="000000"/>
                </a:solidFill>
                <a:latin typeface="Calibri" pitchFamily="34" charset="0"/>
                <a:ea typeface="+mn-ea"/>
              </a:rPr>
              <a:t>8.</a:t>
            </a:r>
          </a:p>
        </p:txBody>
      </p:sp>
      <p:sp>
        <p:nvSpPr>
          <p:cNvPr id="215" name="Text Box 42"/>
          <p:cNvSpPr txBox="1">
            <a:spLocks noChangeArrowheads="1"/>
          </p:cNvSpPr>
          <p:nvPr/>
        </p:nvSpPr>
        <p:spPr bwMode="auto">
          <a:xfrm>
            <a:off x="987425"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endParaRPr lang="en-US" smtClean="0">
              <a:solidFill>
                <a:srgbClr val="000000"/>
              </a:solidFill>
              <a:latin typeface="Calibri" pitchFamily="34" charset="0"/>
              <a:ea typeface="+mn-ea"/>
            </a:endParaRPr>
          </a:p>
        </p:txBody>
      </p:sp>
      <p:sp>
        <p:nvSpPr>
          <p:cNvPr id="216" name="Text Box 43"/>
          <p:cNvSpPr txBox="1">
            <a:spLocks noChangeArrowheads="1"/>
          </p:cNvSpPr>
          <p:nvPr/>
        </p:nvSpPr>
        <p:spPr bwMode="auto">
          <a:xfrm rot="-5400000">
            <a:off x="200025" y="3695700"/>
            <a:ext cx="20161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000" smtClean="0">
                <a:solidFill>
                  <a:srgbClr val="000000"/>
                </a:solidFill>
                <a:latin typeface="Calibri" pitchFamily="34" charset="0"/>
                <a:ea typeface="+mn-ea"/>
              </a:rPr>
              <a:t>Min. 300 ECTS</a:t>
            </a:r>
          </a:p>
          <a:p>
            <a:pPr defTabSz="914400" eaLnBrk="1" hangingPunct="1">
              <a:spcBef>
                <a:spcPct val="50000"/>
              </a:spcBef>
            </a:pPr>
            <a:endParaRPr lang="hr-HR" sz="1000" smtClean="0">
              <a:solidFill>
                <a:srgbClr val="000000"/>
              </a:solidFill>
              <a:latin typeface="Calibri" pitchFamily="34" charset="0"/>
              <a:ea typeface="+mn-ea"/>
            </a:endParaRPr>
          </a:p>
        </p:txBody>
      </p:sp>
      <p:sp>
        <p:nvSpPr>
          <p:cNvPr id="217" name="Rectangle 50"/>
          <p:cNvSpPr>
            <a:spLocks noChangeArrowheads="1"/>
          </p:cNvSpPr>
          <p:nvPr/>
        </p:nvSpPr>
        <p:spPr bwMode="auto">
          <a:xfrm>
            <a:off x="1403350" y="5949950"/>
            <a:ext cx="2736850" cy="287338"/>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218" name="Rectangle 51"/>
          <p:cNvSpPr>
            <a:spLocks noChangeArrowheads="1"/>
          </p:cNvSpPr>
          <p:nvPr/>
        </p:nvSpPr>
        <p:spPr bwMode="auto">
          <a:xfrm>
            <a:off x="5508625" y="5949950"/>
            <a:ext cx="2720975" cy="331209"/>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219" name="Text Box 52"/>
          <p:cNvSpPr txBox="1">
            <a:spLocks noChangeArrowheads="1"/>
          </p:cNvSpPr>
          <p:nvPr/>
        </p:nvSpPr>
        <p:spPr bwMode="auto">
          <a:xfrm>
            <a:off x="1619250" y="5949950"/>
            <a:ext cx="2447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200" b="1" dirty="0" smtClean="0">
                <a:solidFill>
                  <a:srgbClr val="CB3539"/>
                </a:solidFill>
                <a:latin typeface="Calibri" pitchFamily="34" charset="0"/>
                <a:ea typeface="+mn-ea"/>
              </a:rPr>
              <a:t>UNIVERSITIES</a:t>
            </a:r>
          </a:p>
        </p:txBody>
      </p:sp>
      <p:sp>
        <p:nvSpPr>
          <p:cNvPr id="220" name="Text Box 53"/>
          <p:cNvSpPr txBox="1">
            <a:spLocks noChangeArrowheads="1"/>
          </p:cNvSpPr>
          <p:nvPr/>
        </p:nvSpPr>
        <p:spPr bwMode="auto">
          <a:xfrm>
            <a:off x="5580063" y="5949950"/>
            <a:ext cx="2736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200" b="1" dirty="0" smtClean="0">
                <a:solidFill>
                  <a:srgbClr val="CB3539"/>
                </a:solidFill>
                <a:latin typeface="Calibri" pitchFamily="34" charset="0"/>
                <a:ea typeface="+mn-ea"/>
              </a:rPr>
              <a:t>POLYTECHNICS &amp; COLLEGES</a:t>
            </a:r>
          </a:p>
        </p:txBody>
      </p:sp>
      <p:sp>
        <p:nvSpPr>
          <p:cNvPr id="221" name="Text Box 54"/>
          <p:cNvSpPr txBox="1">
            <a:spLocks noChangeArrowheads="1"/>
          </p:cNvSpPr>
          <p:nvPr/>
        </p:nvSpPr>
        <p:spPr bwMode="auto">
          <a:xfrm>
            <a:off x="4427538" y="594995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endParaRPr lang="en-US" smtClean="0">
              <a:solidFill>
                <a:srgbClr val="000000"/>
              </a:solidFill>
              <a:latin typeface="Calibri" pitchFamily="34" charset="0"/>
              <a:ea typeface="+mn-ea"/>
            </a:endParaRPr>
          </a:p>
        </p:txBody>
      </p:sp>
      <p:sp>
        <p:nvSpPr>
          <p:cNvPr id="222" name="Rectangle 55"/>
          <p:cNvSpPr>
            <a:spLocks noChangeArrowheads="1"/>
          </p:cNvSpPr>
          <p:nvPr/>
        </p:nvSpPr>
        <p:spPr bwMode="auto">
          <a:xfrm>
            <a:off x="4495800" y="5943600"/>
            <a:ext cx="868363" cy="287338"/>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endParaRPr>
          </a:p>
        </p:txBody>
      </p:sp>
      <p:sp>
        <p:nvSpPr>
          <p:cNvPr id="223" name="Text Box 56"/>
          <p:cNvSpPr txBox="1">
            <a:spLocks noChangeArrowheads="1"/>
          </p:cNvSpPr>
          <p:nvPr/>
        </p:nvSpPr>
        <p:spPr bwMode="auto">
          <a:xfrm>
            <a:off x="4427538" y="5949950"/>
            <a:ext cx="982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spcBef>
                <a:spcPct val="50000"/>
              </a:spcBef>
            </a:pPr>
            <a:r>
              <a:rPr lang="hr-HR" sz="1000" smtClean="0">
                <a:solidFill>
                  <a:srgbClr val="000000"/>
                </a:solidFill>
                <a:latin typeface="Calibri" pitchFamily="34" charset="0"/>
                <a:ea typeface="+mn-ea"/>
              </a:rPr>
              <a:t>INSTITUTION</a:t>
            </a:r>
          </a:p>
        </p:txBody>
      </p:sp>
      <p:sp>
        <p:nvSpPr>
          <p:cNvPr id="224" name="Line 57"/>
          <p:cNvSpPr>
            <a:spLocks noChangeShapeType="1"/>
          </p:cNvSpPr>
          <p:nvPr/>
        </p:nvSpPr>
        <p:spPr bwMode="auto">
          <a:xfrm flipH="1">
            <a:off x="4140200" y="6092825"/>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225" name="Line 58"/>
          <p:cNvSpPr>
            <a:spLocks noChangeShapeType="1"/>
          </p:cNvSpPr>
          <p:nvPr/>
        </p:nvSpPr>
        <p:spPr bwMode="auto">
          <a:xfrm>
            <a:off x="5219700" y="6092825"/>
            <a:ext cx="2889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smtClean="0">
              <a:ln>
                <a:noFill/>
              </a:ln>
              <a:solidFill>
                <a:srgbClr val="000000"/>
              </a:solidFill>
              <a:effectLst/>
              <a:uLnTx/>
              <a:uFillTx/>
              <a:ea typeface="+mn-ea"/>
            </a:endParaRPr>
          </a:p>
        </p:txBody>
      </p:sp>
      <p:sp>
        <p:nvSpPr>
          <p:cNvPr id="226" name="AutoShape 59"/>
          <p:cNvSpPr>
            <a:spLocks noChangeArrowheads="1"/>
          </p:cNvSpPr>
          <p:nvPr/>
        </p:nvSpPr>
        <p:spPr bwMode="auto">
          <a:xfrm>
            <a:off x="2700338" y="5734050"/>
            <a:ext cx="71437" cy="215900"/>
          </a:xfrm>
          <a:prstGeom prst="upArrow">
            <a:avLst>
              <a:gd name="adj1" fmla="val 50000"/>
              <a:gd name="adj2" fmla="val 75556"/>
            </a:avLst>
          </a:prstGeom>
          <a:solidFill>
            <a:srgbClr val="FFFF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
        <p:nvSpPr>
          <p:cNvPr id="227" name="AutoShape 60"/>
          <p:cNvSpPr>
            <a:spLocks noChangeArrowheads="1"/>
          </p:cNvSpPr>
          <p:nvPr/>
        </p:nvSpPr>
        <p:spPr bwMode="auto">
          <a:xfrm>
            <a:off x="6877050" y="5734050"/>
            <a:ext cx="71438" cy="215900"/>
          </a:xfrm>
          <a:prstGeom prst="upArrow">
            <a:avLst>
              <a:gd name="adj1" fmla="val 50000"/>
              <a:gd name="adj2" fmla="val 75555"/>
            </a:avLst>
          </a:prstGeom>
          <a:solidFill>
            <a:srgbClr val="FFFF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
        <p:nvSpPr>
          <p:cNvPr id="228" name="AutoShape 61"/>
          <p:cNvSpPr>
            <a:spLocks noChangeArrowheads="1"/>
          </p:cNvSpPr>
          <p:nvPr/>
        </p:nvSpPr>
        <p:spPr bwMode="auto">
          <a:xfrm>
            <a:off x="2700338" y="3357563"/>
            <a:ext cx="71437" cy="287337"/>
          </a:xfrm>
          <a:prstGeom prst="upArrow">
            <a:avLst>
              <a:gd name="adj1" fmla="val 50000"/>
              <a:gd name="adj2" fmla="val 100556"/>
            </a:avLst>
          </a:prstGeom>
          <a:solidFill>
            <a:srgbClr val="CB353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
        <p:nvSpPr>
          <p:cNvPr id="229" name="AutoShape 62"/>
          <p:cNvSpPr>
            <a:spLocks noChangeArrowheads="1"/>
          </p:cNvSpPr>
          <p:nvPr/>
        </p:nvSpPr>
        <p:spPr bwMode="auto">
          <a:xfrm>
            <a:off x="3492500" y="2420938"/>
            <a:ext cx="71438" cy="287337"/>
          </a:xfrm>
          <a:prstGeom prst="upArrow">
            <a:avLst>
              <a:gd name="adj1" fmla="val 50000"/>
              <a:gd name="adj2" fmla="val 100555"/>
            </a:avLst>
          </a:prstGeom>
          <a:solidFill>
            <a:srgbClr val="CB353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
        <p:nvSpPr>
          <p:cNvPr id="230" name="AutoShape 63"/>
          <p:cNvSpPr>
            <a:spLocks noChangeArrowheads="1"/>
          </p:cNvSpPr>
          <p:nvPr/>
        </p:nvSpPr>
        <p:spPr bwMode="auto">
          <a:xfrm>
            <a:off x="1692275" y="2420938"/>
            <a:ext cx="71438" cy="287337"/>
          </a:xfrm>
          <a:prstGeom prst="upArrow">
            <a:avLst>
              <a:gd name="adj1" fmla="val 50000"/>
              <a:gd name="adj2" fmla="val 100555"/>
            </a:avLst>
          </a:prstGeom>
          <a:solidFill>
            <a:srgbClr val="CB353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
        <p:nvSpPr>
          <p:cNvPr id="231" name="AutoShape 64"/>
          <p:cNvSpPr>
            <a:spLocks noChangeArrowheads="1"/>
          </p:cNvSpPr>
          <p:nvPr/>
        </p:nvSpPr>
        <p:spPr bwMode="auto">
          <a:xfrm>
            <a:off x="7092950" y="3357563"/>
            <a:ext cx="71438" cy="287337"/>
          </a:xfrm>
          <a:prstGeom prst="upArrow">
            <a:avLst>
              <a:gd name="adj1" fmla="val 50000"/>
              <a:gd name="adj2" fmla="val 100555"/>
            </a:avLst>
          </a:prstGeom>
          <a:solidFill>
            <a:srgbClr val="CB353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ea typeface="+mn-ea"/>
            </a:endParaRPr>
          </a:p>
        </p:txBody>
      </p:sp>
    </p:spTree>
    <p:extLst>
      <p:ext uri="{BB962C8B-B14F-4D97-AF65-F5344CB8AC3E}">
        <p14:creationId xmlns:p14="http://schemas.microsoft.com/office/powerpoint/2010/main" val="3158445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779287" cy="563562"/>
          </a:xfrm>
        </p:spPr>
        <p:txBody>
          <a:bodyPr/>
          <a:lstStyle/>
          <a:p>
            <a:r>
              <a:rPr lang="hr-HR" dirty="0" err="1" smtClean="0"/>
              <a:t>Croatian</a:t>
            </a:r>
            <a:r>
              <a:rPr lang="hr-HR" dirty="0" smtClean="0"/>
              <a:t> </a:t>
            </a:r>
            <a:r>
              <a:rPr lang="hr-HR" dirty="0" err="1" smtClean="0"/>
              <a:t>Qualification</a:t>
            </a:r>
            <a:r>
              <a:rPr lang="hr-HR" dirty="0" smtClean="0"/>
              <a:t> Framework</a:t>
            </a:r>
            <a:endParaRPr lang="hr-H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7248589"/>
              </p:ext>
            </p:extLst>
          </p:nvPr>
        </p:nvGraphicFramePr>
        <p:xfrm>
          <a:off x="376237" y="1282700"/>
          <a:ext cx="1156999" cy="4820920"/>
        </p:xfrm>
        <a:graphic>
          <a:graphicData uri="http://schemas.openxmlformats.org/drawingml/2006/table">
            <a:tbl>
              <a:tblPr firstRow="1" bandRow="1">
                <a:tableStyleId>{5C22544A-7EE6-4342-B048-85BDC9FD1C3A}</a:tableStyleId>
              </a:tblPr>
              <a:tblGrid>
                <a:gridCol w="575109"/>
                <a:gridCol w="581890"/>
              </a:tblGrid>
              <a:tr h="370840">
                <a:tc gridSpan="2">
                  <a:txBody>
                    <a:bodyPr/>
                    <a:lstStyle/>
                    <a:p>
                      <a:pPr algn="ctr"/>
                      <a:r>
                        <a:rPr lang="hr-HR" dirty="0" err="1" smtClean="0">
                          <a:solidFill>
                            <a:srgbClr val="000000"/>
                          </a:solidFill>
                        </a:rPr>
                        <a:t>Levels</a:t>
                      </a:r>
                      <a:endParaRPr lang="hr-HR" dirty="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70840">
                <a:tc rowSpan="2">
                  <a:txBody>
                    <a:bodyPr/>
                    <a:lstStyle/>
                    <a:p>
                      <a:pPr algn="ctr"/>
                      <a:r>
                        <a:rPr lang="hr-HR" dirty="0" smtClean="0">
                          <a:solidFill>
                            <a:srgbClr val="000000"/>
                          </a:solidFill>
                        </a:rPr>
                        <a:t>8</a:t>
                      </a:r>
                      <a:endParaRPr lang="hr-HR" dirty="0">
                        <a:solidFill>
                          <a:srgbClr val="000000"/>
                        </a:solidFill>
                      </a:endParaRPr>
                    </a:p>
                  </a:txBody>
                  <a:tcPr>
                    <a:solidFill>
                      <a:srgbClr val="FF3300"/>
                    </a:solidFill>
                  </a:tcPr>
                </a:tc>
                <a:tc>
                  <a:txBody>
                    <a:bodyPr/>
                    <a:lstStyle/>
                    <a:p>
                      <a:pPr algn="ctr"/>
                      <a:r>
                        <a:rPr lang="hr-HR" dirty="0" smtClean="0">
                          <a:solidFill>
                            <a:srgbClr val="000000"/>
                          </a:solidFill>
                        </a:rPr>
                        <a:t>8.2.</a:t>
                      </a:r>
                      <a:endParaRPr lang="hr-HR" dirty="0">
                        <a:solidFill>
                          <a:srgbClr val="000000"/>
                        </a:solidFill>
                      </a:endParaRPr>
                    </a:p>
                  </a:txBody>
                  <a:tcPr>
                    <a:solidFill>
                      <a:srgbClr val="FF3300"/>
                    </a:solidFill>
                  </a:tcPr>
                </a:tc>
              </a:tr>
              <a:tr h="370840">
                <a:tc vMerge="1">
                  <a:txBody>
                    <a:bodyPr/>
                    <a:lstStyle/>
                    <a:p>
                      <a:endParaRPr lang="hr-HR" dirty="0"/>
                    </a:p>
                  </a:txBody>
                  <a:tcPr>
                    <a:solidFill>
                      <a:schemeClr val="accent3">
                        <a:lumMod val="60000"/>
                        <a:lumOff val="40000"/>
                      </a:schemeClr>
                    </a:solidFill>
                  </a:tcPr>
                </a:tc>
                <a:tc>
                  <a:txBody>
                    <a:bodyPr/>
                    <a:lstStyle/>
                    <a:p>
                      <a:pPr algn="ctr"/>
                      <a:r>
                        <a:rPr lang="hr-HR" dirty="0" smtClean="0">
                          <a:solidFill>
                            <a:srgbClr val="000000"/>
                          </a:solidFill>
                        </a:rPr>
                        <a:t>8.1.</a:t>
                      </a:r>
                      <a:endParaRPr lang="hr-HR" dirty="0">
                        <a:solidFill>
                          <a:srgbClr val="000000"/>
                        </a:solidFill>
                      </a:endParaRPr>
                    </a:p>
                  </a:txBody>
                  <a:tcPr>
                    <a:solidFill>
                      <a:srgbClr val="FF3300"/>
                    </a:solidFill>
                  </a:tcPr>
                </a:tc>
              </a:tr>
              <a:tr h="741680">
                <a:tc gridSpan="2">
                  <a:txBody>
                    <a:bodyPr/>
                    <a:lstStyle/>
                    <a:p>
                      <a:pPr algn="ctr"/>
                      <a:r>
                        <a:rPr lang="hr-HR" dirty="0" smtClean="0">
                          <a:solidFill>
                            <a:srgbClr val="000000"/>
                          </a:solidFill>
                        </a:rPr>
                        <a:t>7</a:t>
                      </a:r>
                      <a:endParaRPr lang="hr-HR" dirty="0">
                        <a:solidFill>
                          <a:srgbClr val="000000"/>
                        </a:solidFill>
                      </a:endParaRPr>
                    </a:p>
                  </a:txBody>
                  <a:tcPr>
                    <a:solidFill>
                      <a:srgbClr val="FF3300"/>
                    </a:solidFill>
                  </a:tcPr>
                </a:tc>
                <a:tc hMerge="1">
                  <a:txBody>
                    <a:bodyPr/>
                    <a:lstStyle/>
                    <a:p>
                      <a:pPr algn="ctr"/>
                      <a:endParaRPr lang="hr-HR" dirty="0">
                        <a:solidFill>
                          <a:srgbClr val="000000"/>
                        </a:solidFill>
                      </a:endParaRPr>
                    </a:p>
                  </a:txBody>
                  <a:tcPr>
                    <a:solidFill>
                      <a:srgbClr val="FF3300"/>
                    </a:solidFill>
                  </a:tcPr>
                </a:tc>
              </a:tr>
              <a:tr h="370840">
                <a:tc gridSpan="2">
                  <a:txBody>
                    <a:bodyPr/>
                    <a:lstStyle/>
                    <a:p>
                      <a:pPr algn="ctr"/>
                      <a:r>
                        <a:rPr lang="hr-HR" dirty="0" smtClean="0">
                          <a:solidFill>
                            <a:srgbClr val="000000"/>
                          </a:solidFill>
                        </a:rPr>
                        <a:t>6</a:t>
                      </a:r>
                      <a:endParaRPr lang="hr-HR" dirty="0">
                        <a:solidFill>
                          <a:srgbClr val="000000"/>
                        </a:solidFill>
                      </a:endParaRPr>
                    </a:p>
                  </a:txBody>
                  <a:tcPr>
                    <a:solidFill>
                      <a:srgbClr val="FF3300"/>
                    </a:solidFill>
                  </a:tcPr>
                </a:tc>
                <a:tc hMerge="1">
                  <a:txBody>
                    <a:bodyPr/>
                    <a:lstStyle/>
                    <a:p>
                      <a:endParaRPr lang="hr-HR" dirty="0"/>
                    </a:p>
                  </a:txBody>
                  <a:tcPr>
                    <a:solidFill>
                      <a:schemeClr val="accent3">
                        <a:lumMod val="60000"/>
                        <a:lumOff val="40000"/>
                      </a:schemeClr>
                    </a:solidFill>
                  </a:tcPr>
                </a:tc>
              </a:tr>
              <a:tr h="741680">
                <a:tc gridSpan="2">
                  <a:txBody>
                    <a:bodyPr/>
                    <a:lstStyle/>
                    <a:p>
                      <a:pPr algn="ctr"/>
                      <a:r>
                        <a:rPr lang="hr-HR" dirty="0" smtClean="0">
                          <a:solidFill>
                            <a:srgbClr val="000000"/>
                          </a:solidFill>
                        </a:rPr>
                        <a:t>5</a:t>
                      </a:r>
                      <a:endParaRPr lang="hr-HR" dirty="0">
                        <a:solidFill>
                          <a:srgbClr val="000000"/>
                        </a:solidFill>
                      </a:endParaRPr>
                    </a:p>
                  </a:txBody>
                  <a:tcPr>
                    <a:solidFill>
                      <a:schemeClr val="accent3">
                        <a:lumMod val="60000"/>
                        <a:lumOff val="40000"/>
                      </a:schemeClr>
                    </a:solidFill>
                  </a:tcPr>
                </a:tc>
                <a:tc hMerge="1">
                  <a:txBody>
                    <a:bodyPr/>
                    <a:lstStyle/>
                    <a:p>
                      <a:pPr algn="ctr"/>
                      <a:endParaRPr lang="hr-HR" dirty="0">
                        <a:solidFill>
                          <a:srgbClr val="000000"/>
                        </a:solidFill>
                      </a:endParaRPr>
                    </a:p>
                  </a:txBody>
                  <a:tcPr>
                    <a:solidFill>
                      <a:srgbClr val="FF3300"/>
                    </a:solidFill>
                  </a:tcPr>
                </a:tc>
              </a:tr>
              <a:tr h="370840">
                <a:tc rowSpan="2">
                  <a:txBody>
                    <a:bodyPr/>
                    <a:lstStyle/>
                    <a:p>
                      <a:pPr algn="ctr"/>
                      <a:r>
                        <a:rPr lang="hr-HR" dirty="0" smtClean="0">
                          <a:solidFill>
                            <a:srgbClr val="000000"/>
                          </a:solidFill>
                        </a:rPr>
                        <a:t>4</a:t>
                      </a:r>
                      <a:endParaRPr lang="hr-HR" dirty="0">
                        <a:solidFill>
                          <a:srgbClr val="000000"/>
                        </a:solidFill>
                      </a:endParaRPr>
                    </a:p>
                  </a:txBody>
                  <a:tcPr>
                    <a:solidFill>
                      <a:schemeClr val="accent3">
                        <a:lumMod val="60000"/>
                        <a:lumOff val="40000"/>
                      </a:schemeClr>
                    </a:solidFill>
                  </a:tcPr>
                </a:tc>
                <a:tc>
                  <a:txBody>
                    <a:bodyPr/>
                    <a:lstStyle/>
                    <a:p>
                      <a:pPr algn="ctr"/>
                      <a:r>
                        <a:rPr lang="hr-HR" dirty="0" smtClean="0">
                          <a:solidFill>
                            <a:srgbClr val="000000"/>
                          </a:solidFill>
                        </a:rPr>
                        <a:t>4.2.</a:t>
                      </a:r>
                      <a:endParaRPr lang="hr-HR" dirty="0">
                        <a:solidFill>
                          <a:srgbClr val="000000"/>
                        </a:solidFill>
                      </a:endParaRPr>
                    </a:p>
                  </a:txBody>
                  <a:tcPr>
                    <a:solidFill>
                      <a:schemeClr val="accent3">
                        <a:lumMod val="60000"/>
                        <a:lumOff val="40000"/>
                      </a:schemeClr>
                    </a:solidFill>
                  </a:tcPr>
                </a:tc>
              </a:tr>
              <a:tr h="370840">
                <a:tc vMerge="1">
                  <a:txBody>
                    <a:bodyPr/>
                    <a:lstStyle/>
                    <a:p>
                      <a:endParaRPr lang="hr-HR" dirty="0"/>
                    </a:p>
                  </a:txBody>
                  <a:tcPr>
                    <a:solidFill>
                      <a:schemeClr val="accent3">
                        <a:lumMod val="60000"/>
                        <a:lumOff val="40000"/>
                      </a:schemeClr>
                    </a:solidFill>
                  </a:tcPr>
                </a:tc>
                <a:tc>
                  <a:txBody>
                    <a:bodyPr/>
                    <a:lstStyle/>
                    <a:p>
                      <a:pPr algn="ctr"/>
                      <a:r>
                        <a:rPr lang="hr-HR" dirty="0" smtClean="0">
                          <a:solidFill>
                            <a:srgbClr val="000000"/>
                          </a:solidFill>
                        </a:rPr>
                        <a:t>4.1.</a:t>
                      </a:r>
                      <a:endParaRPr lang="hr-HR" dirty="0">
                        <a:solidFill>
                          <a:srgbClr val="000000"/>
                        </a:solidFill>
                      </a:endParaRPr>
                    </a:p>
                  </a:txBody>
                  <a:tcPr>
                    <a:solidFill>
                      <a:schemeClr val="accent3">
                        <a:lumMod val="60000"/>
                        <a:lumOff val="40000"/>
                      </a:schemeClr>
                    </a:solidFill>
                  </a:tcPr>
                </a:tc>
              </a:tr>
              <a:tr h="370840">
                <a:tc gridSpan="2">
                  <a:txBody>
                    <a:bodyPr/>
                    <a:lstStyle/>
                    <a:p>
                      <a:pPr algn="ctr"/>
                      <a:r>
                        <a:rPr lang="hr-HR" dirty="0" smtClean="0">
                          <a:solidFill>
                            <a:srgbClr val="000000"/>
                          </a:solidFill>
                        </a:rPr>
                        <a:t>3</a:t>
                      </a:r>
                      <a:endParaRPr lang="hr-HR" dirty="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70840">
                <a:tc gridSpan="2">
                  <a:txBody>
                    <a:bodyPr/>
                    <a:lstStyle/>
                    <a:p>
                      <a:pPr algn="ctr"/>
                      <a:r>
                        <a:rPr lang="hr-HR" dirty="0" smtClean="0">
                          <a:solidFill>
                            <a:srgbClr val="000000"/>
                          </a:solidFill>
                        </a:rPr>
                        <a:t>2</a:t>
                      </a:r>
                      <a:endParaRPr lang="hr-HR" dirty="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70840">
                <a:tc gridSpan="2">
                  <a:txBody>
                    <a:bodyPr/>
                    <a:lstStyle/>
                    <a:p>
                      <a:pPr algn="ctr"/>
                      <a:r>
                        <a:rPr lang="hr-HR" dirty="0" smtClean="0">
                          <a:solidFill>
                            <a:srgbClr val="000000"/>
                          </a:solidFill>
                        </a:rPr>
                        <a:t>1</a:t>
                      </a:r>
                      <a:endParaRPr lang="hr-HR" dirty="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20045211"/>
              </p:ext>
            </p:extLst>
          </p:nvPr>
        </p:nvGraphicFramePr>
        <p:xfrm>
          <a:off x="1644073" y="1218736"/>
          <a:ext cx="6096000" cy="4856944"/>
        </p:xfrm>
        <a:graphic>
          <a:graphicData uri="http://schemas.openxmlformats.org/drawingml/2006/table">
            <a:tbl>
              <a:tblPr firstRow="1" bandRow="1">
                <a:tableStyleId>{5C22544A-7EE6-4342-B048-85BDC9FD1C3A}</a:tableStyleId>
              </a:tblPr>
              <a:tblGrid>
                <a:gridCol w="3048000"/>
                <a:gridCol w="3048000"/>
              </a:tblGrid>
              <a:tr h="443809">
                <a:tc gridSpan="2">
                  <a:txBody>
                    <a:bodyPr/>
                    <a:lstStyle/>
                    <a:p>
                      <a:pPr algn="ctr"/>
                      <a:r>
                        <a:rPr lang="en-US" noProof="0" dirty="0" smtClean="0">
                          <a:solidFill>
                            <a:srgbClr val="000000"/>
                          </a:solidFill>
                        </a:rPr>
                        <a:t>Types of programs</a:t>
                      </a:r>
                      <a:endParaRPr lang="en-US" noProof="0" dirty="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69455">
                <a:tc>
                  <a:txBody>
                    <a:bodyPr/>
                    <a:lstStyle/>
                    <a:p>
                      <a:r>
                        <a:rPr lang="en-US" sz="1350" b="1" noProof="0" smtClean="0">
                          <a:solidFill>
                            <a:srgbClr val="000000"/>
                          </a:solidFill>
                        </a:rPr>
                        <a:t>Postgraduate universit</a:t>
                      </a:r>
                      <a:r>
                        <a:rPr lang="en-US" sz="1350" b="1" baseline="0" noProof="0" smtClean="0">
                          <a:solidFill>
                            <a:srgbClr val="000000"/>
                          </a:solidFill>
                        </a:rPr>
                        <a:t>y study – PhD</a:t>
                      </a:r>
                      <a:endParaRPr lang="en-US" sz="1350" b="1" noProof="0">
                        <a:solidFill>
                          <a:srgbClr val="000000"/>
                        </a:solidFill>
                      </a:endParaRPr>
                    </a:p>
                  </a:txBody>
                  <a:tcPr>
                    <a:solidFill>
                      <a:srgbClr val="FF3300"/>
                    </a:solidFill>
                  </a:tcPr>
                </a:tc>
                <a:tc>
                  <a:txBody>
                    <a:bodyPr/>
                    <a:lstStyle/>
                    <a:p>
                      <a:endParaRPr lang="en-US" sz="1600" noProof="0"/>
                    </a:p>
                  </a:txBody>
                  <a:tcPr>
                    <a:solidFill>
                      <a:srgbClr val="FF3300"/>
                    </a:solidFill>
                  </a:tcPr>
                </a:tc>
              </a:tr>
              <a:tr h="387927">
                <a:tc>
                  <a:txBody>
                    <a:bodyPr/>
                    <a:lstStyle/>
                    <a:p>
                      <a:r>
                        <a:rPr lang="en-US" sz="1600" noProof="0" dirty="0" smtClean="0">
                          <a:solidFill>
                            <a:srgbClr val="000000"/>
                          </a:solidFill>
                        </a:rPr>
                        <a:t>Former</a:t>
                      </a:r>
                      <a:r>
                        <a:rPr lang="en-US" sz="1600" baseline="0" noProof="0" dirty="0" smtClean="0">
                          <a:solidFill>
                            <a:srgbClr val="000000"/>
                          </a:solidFill>
                        </a:rPr>
                        <a:t> Master</a:t>
                      </a:r>
                      <a:r>
                        <a:rPr lang="hr-HR" sz="1600" baseline="0" noProof="0" dirty="0" smtClean="0">
                          <a:solidFill>
                            <a:srgbClr val="000000"/>
                          </a:solidFill>
                        </a:rPr>
                        <a:t>’s</a:t>
                      </a:r>
                      <a:r>
                        <a:rPr lang="en-US" sz="1600" baseline="0" noProof="0" dirty="0" smtClean="0">
                          <a:solidFill>
                            <a:srgbClr val="000000"/>
                          </a:solidFill>
                        </a:rPr>
                        <a:t> Degree – 2 years</a:t>
                      </a:r>
                      <a:endParaRPr lang="en-US" sz="1600" noProof="0" dirty="0">
                        <a:solidFill>
                          <a:srgbClr val="000000"/>
                        </a:solidFill>
                      </a:endParaRPr>
                    </a:p>
                  </a:txBody>
                  <a:tcPr>
                    <a:solidFill>
                      <a:srgbClr val="FF3300"/>
                    </a:solidFill>
                  </a:tcPr>
                </a:tc>
                <a:tc>
                  <a:txBody>
                    <a:bodyPr/>
                    <a:lstStyle/>
                    <a:p>
                      <a:endParaRPr lang="en-US" sz="1600" noProof="0"/>
                    </a:p>
                  </a:txBody>
                  <a:tcPr>
                    <a:solidFill>
                      <a:srgbClr val="FF3300"/>
                    </a:solidFill>
                  </a:tcPr>
                </a:tc>
              </a:tr>
              <a:tr h="382385">
                <a:tc>
                  <a:txBody>
                    <a:bodyPr/>
                    <a:lstStyle/>
                    <a:p>
                      <a:r>
                        <a:rPr lang="en-US" sz="1600" noProof="0" dirty="0" smtClean="0">
                          <a:solidFill>
                            <a:srgbClr val="000000"/>
                          </a:solidFill>
                        </a:rPr>
                        <a:t>Postgraduate</a:t>
                      </a:r>
                      <a:r>
                        <a:rPr lang="en-US" sz="1600" baseline="0" noProof="0" dirty="0" smtClean="0">
                          <a:solidFill>
                            <a:srgbClr val="000000"/>
                          </a:solidFill>
                        </a:rPr>
                        <a:t> professional study</a:t>
                      </a:r>
                      <a:endParaRPr lang="en-US" sz="1600" noProof="0" dirty="0">
                        <a:solidFill>
                          <a:srgbClr val="000000"/>
                        </a:solidFill>
                      </a:endParaRPr>
                    </a:p>
                  </a:txBody>
                  <a:tcPr>
                    <a:solidFill>
                      <a:srgbClr val="FF3300"/>
                    </a:solidFill>
                  </a:tcPr>
                </a:tc>
                <a:tc>
                  <a:txBody>
                    <a:bodyPr/>
                    <a:lstStyle/>
                    <a:p>
                      <a:endParaRPr lang="en-US" sz="1600" noProof="0"/>
                    </a:p>
                  </a:txBody>
                  <a:tcPr>
                    <a:solidFill>
                      <a:srgbClr val="FF3300"/>
                    </a:solidFill>
                  </a:tcPr>
                </a:tc>
              </a:tr>
              <a:tr h="347288">
                <a:tc>
                  <a:txBody>
                    <a:bodyPr/>
                    <a:lstStyle/>
                    <a:p>
                      <a:r>
                        <a:rPr lang="en-US" sz="1600" noProof="0" smtClean="0">
                          <a:solidFill>
                            <a:srgbClr val="000000"/>
                          </a:solidFill>
                        </a:rPr>
                        <a:t>Graduate</a:t>
                      </a:r>
                      <a:r>
                        <a:rPr lang="en-US" sz="1600" baseline="0" noProof="0" smtClean="0">
                          <a:solidFill>
                            <a:srgbClr val="000000"/>
                          </a:solidFill>
                        </a:rPr>
                        <a:t> university study</a:t>
                      </a:r>
                      <a:endParaRPr lang="en-US" sz="1600" noProof="0">
                        <a:solidFill>
                          <a:srgbClr val="000000"/>
                        </a:solidFill>
                      </a:endParaRPr>
                    </a:p>
                  </a:txBody>
                  <a:tcPr>
                    <a:solidFill>
                      <a:srgbClr val="FF3300"/>
                    </a:solidFill>
                  </a:tcPr>
                </a:tc>
                <a:tc>
                  <a:txBody>
                    <a:bodyPr/>
                    <a:lstStyle/>
                    <a:p>
                      <a:r>
                        <a:rPr lang="en-US" sz="1600" noProof="0" smtClean="0">
                          <a:solidFill>
                            <a:srgbClr val="000000"/>
                          </a:solidFill>
                        </a:rPr>
                        <a:t>Graduate professional study</a:t>
                      </a:r>
                      <a:endParaRPr lang="en-US" sz="1600" noProof="0">
                        <a:solidFill>
                          <a:srgbClr val="000000"/>
                        </a:solidFill>
                      </a:endParaRPr>
                    </a:p>
                  </a:txBody>
                  <a:tcPr>
                    <a:solidFill>
                      <a:srgbClr val="FF3300"/>
                    </a:solidFill>
                  </a:tcPr>
                </a:tc>
              </a:tr>
              <a:tr h="363913">
                <a:tc>
                  <a:txBody>
                    <a:bodyPr/>
                    <a:lstStyle/>
                    <a:p>
                      <a:r>
                        <a:rPr lang="en-US" sz="1600" noProof="0" smtClean="0">
                          <a:solidFill>
                            <a:srgbClr val="000000"/>
                          </a:solidFill>
                        </a:rPr>
                        <a:t>Undergraduate</a:t>
                      </a:r>
                      <a:r>
                        <a:rPr lang="en-US" sz="1600" baseline="0" noProof="0" smtClean="0">
                          <a:solidFill>
                            <a:srgbClr val="000000"/>
                          </a:solidFill>
                        </a:rPr>
                        <a:t> university study</a:t>
                      </a:r>
                      <a:endParaRPr lang="en-US" sz="1600" noProof="0">
                        <a:solidFill>
                          <a:srgbClr val="000000"/>
                        </a:solidFill>
                      </a:endParaRPr>
                    </a:p>
                  </a:txBody>
                  <a:tcPr>
                    <a:solidFill>
                      <a:srgbClr val="FF3300"/>
                    </a:solidFill>
                  </a:tcPr>
                </a:tc>
                <a:tc>
                  <a:txBody>
                    <a:bodyPr/>
                    <a:lstStyle/>
                    <a:p>
                      <a:r>
                        <a:rPr lang="en-US" sz="1600" noProof="0" smtClean="0">
                          <a:solidFill>
                            <a:srgbClr val="000000"/>
                          </a:solidFill>
                        </a:rPr>
                        <a:t>Undergraduate professional study</a:t>
                      </a:r>
                      <a:endParaRPr lang="en-US" sz="1600" noProof="0">
                        <a:solidFill>
                          <a:srgbClr val="000000"/>
                        </a:solidFill>
                      </a:endParaRPr>
                    </a:p>
                  </a:txBody>
                  <a:tcPr>
                    <a:solidFill>
                      <a:srgbClr val="FF3300"/>
                    </a:solidFill>
                  </a:tcPr>
                </a:tc>
              </a:tr>
              <a:tr h="746299">
                <a:tc gridSpan="2">
                  <a:txBody>
                    <a:bodyPr/>
                    <a:lstStyle/>
                    <a:p>
                      <a:r>
                        <a:rPr lang="en-US" sz="1500" noProof="0" dirty="0" smtClean="0">
                          <a:solidFill>
                            <a:srgbClr val="000000"/>
                          </a:solidFill>
                        </a:rPr>
                        <a:t>Professional study</a:t>
                      </a:r>
                      <a:r>
                        <a:rPr lang="en-US" sz="1500" baseline="0" noProof="0" dirty="0" smtClean="0">
                          <a:solidFill>
                            <a:srgbClr val="000000"/>
                          </a:solidFill>
                        </a:rPr>
                        <a:t> – less than 3 years</a:t>
                      </a:r>
                      <a:endParaRPr lang="en-US" sz="1500" noProof="0" dirty="0" smtClean="0">
                        <a:solidFill>
                          <a:srgbClr val="000000"/>
                        </a:solidFill>
                      </a:endParaRPr>
                    </a:p>
                    <a:p>
                      <a:r>
                        <a:rPr lang="en-US" sz="1500" noProof="0" dirty="0" smtClean="0">
                          <a:solidFill>
                            <a:srgbClr val="000000"/>
                          </a:solidFill>
                        </a:rPr>
                        <a:t>Training programs</a:t>
                      </a:r>
                      <a:r>
                        <a:rPr lang="en-US" sz="1500" baseline="0" noProof="0" dirty="0" smtClean="0">
                          <a:solidFill>
                            <a:srgbClr val="000000"/>
                          </a:solidFill>
                        </a:rPr>
                        <a:t> – </a:t>
                      </a:r>
                      <a:r>
                        <a:rPr lang="en-US" sz="1500" noProof="0" dirty="0" smtClean="0">
                          <a:solidFill>
                            <a:srgbClr val="000000"/>
                          </a:solidFill>
                        </a:rPr>
                        <a:t>training</a:t>
                      </a:r>
                      <a:r>
                        <a:rPr lang="hr-HR" sz="1500" noProof="0" dirty="0" smtClean="0">
                          <a:solidFill>
                            <a:srgbClr val="000000"/>
                          </a:solidFill>
                        </a:rPr>
                        <a:t> </a:t>
                      </a:r>
                      <a:r>
                        <a:rPr lang="en-US" sz="1500" noProof="0" dirty="0" smtClean="0">
                          <a:solidFill>
                            <a:srgbClr val="000000"/>
                          </a:solidFill>
                        </a:rPr>
                        <a:t>and additional education</a:t>
                      </a:r>
                      <a:endParaRPr lang="en-US" sz="1500" noProof="0" dirty="0">
                        <a:solidFill>
                          <a:srgbClr val="000000"/>
                        </a:solidFill>
                      </a:endParaRPr>
                    </a:p>
                  </a:txBody>
                  <a:tcPr>
                    <a:solidFill>
                      <a:schemeClr val="accent3">
                        <a:lumMod val="60000"/>
                        <a:lumOff val="40000"/>
                      </a:schemeClr>
                    </a:solidFill>
                  </a:tcPr>
                </a:tc>
                <a:tc hMerge="1">
                  <a:txBody>
                    <a:bodyPr/>
                    <a:lstStyle/>
                    <a:p>
                      <a:endParaRPr lang="hr-HR" sz="1600" dirty="0">
                        <a:solidFill>
                          <a:srgbClr val="000000"/>
                        </a:solidFill>
                      </a:endParaRPr>
                    </a:p>
                  </a:txBody>
                  <a:tcPr>
                    <a:solidFill>
                      <a:srgbClr val="FF3300"/>
                    </a:solidFill>
                  </a:tcPr>
                </a:tc>
              </a:tr>
              <a:tr h="373150">
                <a:tc gridSpan="2">
                  <a:txBody>
                    <a:bodyPr/>
                    <a:lstStyle/>
                    <a:p>
                      <a:r>
                        <a:rPr lang="en-US" sz="1500" noProof="0" dirty="0" smtClean="0">
                          <a:solidFill>
                            <a:srgbClr val="000000"/>
                          </a:solidFill>
                        </a:rPr>
                        <a:t>Secondary</a:t>
                      </a:r>
                      <a:r>
                        <a:rPr lang="en-US" sz="1500" baseline="0" noProof="0" dirty="0" smtClean="0">
                          <a:solidFill>
                            <a:srgbClr val="000000"/>
                          </a:solidFill>
                        </a:rPr>
                        <a:t> education – 4 years + </a:t>
                      </a:r>
                      <a:r>
                        <a:rPr lang="hr-HR" sz="1500" baseline="0" noProof="0" dirty="0" smtClean="0">
                          <a:solidFill>
                            <a:srgbClr val="000000"/>
                          </a:solidFill>
                        </a:rPr>
                        <a:t>S</a:t>
                      </a:r>
                      <a:r>
                        <a:rPr lang="en-US" sz="1500" baseline="0" noProof="0" dirty="0" err="1" smtClean="0">
                          <a:solidFill>
                            <a:srgbClr val="000000"/>
                          </a:solidFill>
                        </a:rPr>
                        <a:t>tate</a:t>
                      </a:r>
                      <a:r>
                        <a:rPr lang="en-US" sz="1500" baseline="0" noProof="0" dirty="0" smtClean="0">
                          <a:solidFill>
                            <a:srgbClr val="000000"/>
                          </a:solidFill>
                        </a:rPr>
                        <a:t> </a:t>
                      </a:r>
                      <a:r>
                        <a:rPr lang="hr-HR" sz="1500" baseline="0" noProof="0" dirty="0" smtClean="0">
                          <a:solidFill>
                            <a:srgbClr val="000000"/>
                          </a:solidFill>
                        </a:rPr>
                        <a:t>M</a:t>
                      </a:r>
                      <a:r>
                        <a:rPr lang="en-US" sz="1500" baseline="0" noProof="0" dirty="0" err="1" smtClean="0">
                          <a:solidFill>
                            <a:srgbClr val="000000"/>
                          </a:solidFill>
                        </a:rPr>
                        <a:t>atura</a:t>
                      </a:r>
                      <a:endParaRPr lang="en-US" sz="1500" noProof="0" dirty="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50981">
                <a:tc gridSpan="2">
                  <a:txBody>
                    <a:bodyPr/>
                    <a:lstStyle/>
                    <a:p>
                      <a:r>
                        <a:rPr lang="en-US" sz="1500" noProof="0" smtClean="0">
                          <a:solidFill>
                            <a:srgbClr val="000000"/>
                          </a:solidFill>
                        </a:rPr>
                        <a:t>Secondary education – 3</a:t>
                      </a:r>
                      <a:r>
                        <a:rPr lang="en-US" sz="1500" baseline="0" noProof="0" smtClean="0">
                          <a:solidFill>
                            <a:srgbClr val="000000"/>
                          </a:solidFill>
                        </a:rPr>
                        <a:t> </a:t>
                      </a:r>
                      <a:r>
                        <a:rPr lang="en-US" sz="1500" noProof="0" smtClean="0">
                          <a:solidFill>
                            <a:srgbClr val="000000"/>
                          </a:solidFill>
                        </a:rPr>
                        <a:t>years +</a:t>
                      </a:r>
                      <a:r>
                        <a:rPr lang="en-US" sz="1500" baseline="0" noProof="0" smtClean="0">
                          <a:solidFill>
                            <a:srgbClr val="000000"/>
                          </a:solidFill>
                        </a:rPr>
                        <a:t> final exam</a:t>
                      </a:r>
                      <a:endParaRPr lang="en-US" sz="1500" noProof="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54676">
                <a:tc gridSpan="2">
                  <a:txBody>
                    <a:bodyPr/>
                    <a:lstStyle/>
                    <a:p>
                      <a:r>
                        <a:rPr lang="en-US" sz="1500" noProof="0" smtClean="0">
                          <a:solidFill>
                            <a:srgbClr val="000000"/>
                          </a:solidFill>
                        </a:rPr>
                        <a:t>Secondary vocational education</a:t>
                      </a:r>
                      <a:r>
                        <a:rPr lang="en-US" sz="1500" baseline="0" noProof="0" smtClean="0">
                          <a:solidFill>
                            <a:srgbClr val="000000"/>
                          </a:solidFill>
                        </a:rPr>
                        <a:t> – 1-2 years </a:t>
                      </a:r>
                      <a:endParaRPr lang="en-US" sz="1500" noProof="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408709">
                <a:tc gridSpan="2">
                  <a:txBody>
                    <a:bodyPr/>
                    <a:lstStyle/>
                    <a:p>
                      <a:r>
                        <a:rPr lang="en-US" sz="1500" noProof="0" smtClean="0">
                          <a:solidFill>
                            <a:srgbClr val="000000"/>
                          </a:solidFill>
                        </a:rPr>
                        <a:t>Vocational</a:t>
                      </a:r>
                      <a:r>
                        <a:rPr lang="en-US" sz="1500" baseline="0" noProof="0" smtClean="0">
                          <a:solidFill>
                            <a:srgbClr val="000000"/>
                          </a:solidFill>
                        </a:rPr>
                        <a:t> training</a:t>
                      </a:r>
                      <a:endParaRPr lang="en-US" sz="1500" noProof="0">
                        <a:solidFill>
                          <a:srgbClr val="000000"/>
                        </a:solidFill>
                      </a:endParaRPr>
                    </a:p>
                  </a:txBody>
                  <a:tcPr>
                    <a:solidFill>
                      <a:schemeClr val="accent3">
                        <a:lumMod val="60000"/>
                        <a:lumOff val="40000"/>
                      </a:schemeClr>
                    </a:solidFill>
                  </a:tcPr>
                </a:tc>
                <a:tc hMerge="1">
                  <a:txBody>
                    <a:bodyPr/>
                    <a:lstStyle/>
                    <a:p>
                      <a:endParaRPr lang="hr-HR" dirty="0"/>
                    </a:p>
                  </a:txBody>
                  <a:tcPr>
                    <a:solidFill>
                      <a:schemeClr val="accent3">
                        <a:lumMod val="60000"/>
                        <a:lumOff val="40000"/>
                      </a:schemeClr>
                    </a:solidFill>
                  </a:tcPr>
                </a:tc>
              </a:tr>
              <a:tr h="328352">
                <a:tc gridSpan="2">
                  <a:txBody>
                    <a:bodyPr/>
                    <a:lstStyle/>
                    <a:p>
                      <a:r>
                        <a:rPr lang="en-US" sz="1500" noProof="0" dirty="0" smtClean="0">
                          <a:solidFill>
                            <a:srgbClr val="000000"/>
                          </a:solidFill>
                        </a:rPr>
                        <a:t>Primary school (8</a:t>
                      </a:r>
                      <a:r>
                        <a:rPr lang="en-US" sz="1500" baseline="0" noProof="0" dirty="0" smtClean="0">
                          <a:solidFill>
                            <a:srgbClr val="000000"/>
                          </a:solidFill>
                        </a:rPr>
                        <a:t> </a:t>
                      </a:r>
                      <a:r>
                        <a:rPr lang="hr-HR" sz="1500" baseline="0" noProof="0" dirty="0" err="1" smtClean="0">
                          <a:solidFill>
                            <a:srgbClr val="000000"/>
                          </a:solidFill>
                        </a:rPr>
                        <a:t>years</a:t>
                      </a:r>
                      <a:r>
                        <a:rPr lang="en-US" sz="1500" baseline="0" noProof="0" dirty="0" smtClean="0">
                          <a:solidFill>
                            <a:srgbClr val="000000"/>
                          </a:solidFill>
                        </a:rPr>
                        <a:t>)</a:t>
                      </a:r>
                      <a:endParaRPr lang="en-US" sz="1500" noProof="0" dirty="0">
                        <a:solidFill>
                          <a:srgbClr val="000000"/>
                        </a:solidFill>
                      </a:endParaRPr>
                    </a:p>
                  </a:txBody>
                  <a:tcPr>
                    <a:solidFill>
                      <a:schemeClr val="accent3">
                        <a:lumMod val="60000"/>
                        <a:lumOff val="40000"/>
                      </a:schemeClr>
                    </a:solidFill>
                  </a:tcPr>
                </a:tc>
                <a:tc hMerge="1">
                  <a:txBody>
                    <a:bodyPr/>
                    <a:lstStyle/>
                    <a:p>
                      <a:endParaRPr lang="hr-HR"/>
                    </a:p>
                  </a:txBody>
                  <a:tcPr/>
                </a:tc>
              </a:tr>
            </a:tbl>
          </a:graphicData>
        </a:graphic>
      </p:graphicFrame>
    </p:spTree>
    <p:extLst>
      <p:ext uri="{BB962C8B-B14F-4D97-AF65-F5344CB8AC3E}">
        <p14:creationId xmlns:p14="http://schemas.microsoft.com/office/powerpoint/2010/main" val="75086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7" y="327819"/>
            <a:ext cx="7751577" cy="563562"/>
          </a:xfrm>
        </p:spPr>
        <p:txBody>
          <a:bodyPr/>
          <a:lstStyle/>
          <a:p>
            <a:r>
              <a:rPr lang="en-GB" kern="0" dirty="0" smtClean="0">
                <a:solidFill>
                  <a:srgbClr val="FFFCF9"/>
                </a:solidFill>
                <a:latin typeface="Arial"/>
              </a:rPr>
              <a:t>Universities</a:t>
            </a:r>
            <a:r>
              <a:rPr lang="hr-HR" kern="0" dirty="0" smtClean="0">
                <a:solidFill>
                  <a:srgbClr val="FFFCF9"/>
                </a:solidFill>
                <a:latin typeface="Arial"/>
              </a:rPr>
              <a:t> - 10</a:t>
            </a:r>
            <a:endParaRPr lang="hr-HR" dirty="0"/>
          </a:p>
        </p:txBody>
      </p:sp>
      <p:pic>
        <p:nvPicPr>
          <p:cNvPr id="4098" name="Picture 2" descr="C:\Users\mluketic\AppData\Local\Microsoft\Windows\Temporary Internet Files\Content.Outlook\ZVCTDNY3\sveucilista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836" y="988291"/>
            <a:ext cx="5961072" cy="511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380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168" y="327819"/>
            <a:ext cx="7770050" cy="563562"/>
          </a:xfrm>
        </p:spPr>
        <p:txBody>
          <a:bodyPr/>
          <a:lstStyle/>
          <a:p>
            <a:r>
              <a:rPr lang="en-US" dirty="0" smtClean="0"/>
              <a:t>Polytechnics</a:t>
            </a:r>
            <a:r>
              <a:rPr lang="hr-HR" dirty="0" smtClean="0"/>
              <a:t> - 15</a:t>
            </a:r>
            <a:endParaRPr lang="hr-HR" dirty="0"/>
          </a:p>
        </p:txBody>
      </p:sp>
      <p:pic>
        <p:nvPicPr>
          <p:cNvPr id="4" name="Content Placeholder 3" descr="veleucilist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764" y="1080656"/>
            <a:ext cx="7970982" cy="51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0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ija_ENG">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zvo hr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zvo hr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zvo hr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zvo hr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zvo hr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zvo hr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6E7517-0EE9-49CF-990D-9186DC27E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Prezentacija_ENG</Template>
  <TotalTime>973</TotalTime>
  <Words>1768</Words>
  <Application>Microsoft Office PowerPoint</Application>
  <PresentationFormat>On-screen Show (4:3)</PresentationFormat>
  <Paragraphs>459</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Prezentacija_ENG</vt:lpstr>
      <vt:lpstr>Worksheet</vt:lpstr>
      <vt:lpstr>PowerPoint Presentation</vt:lpstr>
      <vt:lpstr>Overview</vt:lpstr>
      <vt:lpstr>Map of Croatia</vt:lpstr>
      <vt:lpstr>The Context of Higher Education &amp; Science  </vt:lpstr>
      <vt:lpstr>The Context of Higher Education &amp; Science  </vt:lpstr>
      <vt:lpstr> Scheme of study programmes in Croatia</vt:lpstr>
      <vt:lpstr>Croatian Qualification Framework</vt:lpstr>
      <vt:lpstr>Universities - 10</vt:lpstr>
      <vt:lpstr>Polytechnics - 15</vt:lpstr>
      <vt:lpstr>Colleges - 25</vt:lpstr>
      <vt:lpstr>Type of study programmes</vt:lpstr>
      <vt:lpstr>Professional study programmes</vt:lpstr>
      <vt:lpstr>University study programmes</vt:lpstr>
      <vt:lpstr>The beginnings – 1990s  </vt:lpstr>
      <vt:lpstr>Introduction of Bologna system in Croatia</vt:lpstr>
      <vt:lpstr>Agency for Science and Higher Education - ASHE</vt:lpstr>
      <vt:lpstr>Organizational structure </vt:lpstr>
      <vt:lpstr>Activities</vt:lpstr>
      <vt:lpstr>QA role</vt:lpstr>
      <vt:lpstr>Initial accreditation</vt:lpstr>
      <vt:lpstr>Re-accreditation</vt:lpstr>
      <vt:lpstr>Re-accreditation of HEIs</vt:lpstr>
      <vt:lpstr>PROCEDURE </vt:lpstr>
      <vt:lpstr>Re-accreditation</vt:lpstr>
      <vt:lpstr>Re-accreditation - Expert Panel</vt:lpstr>
      <vt:lpstr>Re-accreditation - Scope</vt:lpstr>
      <vt:lpstr>MINIMUM CRITERIA</vt:lpstr>
      <vt:lpstr>MINIMUM CRITERIA</vt:lpstr>
      <vt:lpstr>QUALITY GRADE</vt:lpstr>
      <vt:lpstr>QUALITY GRADE</vt:lpstr>
      <vt:lpstr>CRITERIA/MEETINGS </vt:lpstr>
      <vt:lpstr>1.Institutional Management and Quality Assurance</vt:lpstr>
      <vt:lpstr>1.Institutional Management and Quality Assurance</vt:lpstr>
      <vt:lpstr>Internal Audit</vt:lpstr>
      <vt:lpstr> HEIs QA systems</vt:lpstr>
      <vt:lpstr>PowerPoint Presentation</vt:lpstr>
      <vt:lpstr>Role of Students in QA system</vt:lpstr>
      <vt:lpstr>Role of Students in QA system</vt:lpstr>
      <vt:lpstr>2. Study programmes</vt:lpstr>
      <vt:lpstr>3. Students</vt:lpstr>
      <vt:lpstr>4. Teachers</vt:lpstr>
      <vt:lpstr>5. Professional and Research Activity</vt:lpstr>
      <vt:lpstr>6. Mobility and International Cooperation</vt:lpstr>
      <vt:lpstr>7. Resources</vt:lpstr>
      <vt:lpstr>REPORTS</vt:lpstr>
      <vt:lpstr>Re-accreditation-outcomes</vt:lpstr>
      <vt:lpstr>OUTCOMES IN PREVIOUS RE-ACCREDITATIONS</vt:lpstr>
      <vt:lpstr>Strengths</vt:lpstr>
      <vt:lpstr>Strengths</vt:lpstr>
      <vt:lpstr>Strengths</vt:lpstr>
      <vt:lpstr>Challenges and Future </vt:lpstr>
      <vt:lpstr>Challenges and Future</vt:lpstr>
      <vt:lpstr>Thank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Luketić</dc:creator>
  <cp:lastModifiedBy>Vesna Dodiković Jurković</cp:lastModifiedBy>
  <cp:revision>152</cp:revision>
  <cp:lastPrinted>2013-04-30T09:01:49Z</cp:lastPrinted>
  <dcterms:created xsi:type="dcterms:W3CDTF">2013-03-13T10:32:46Z</dcterms:created>
  <dcterms:modified xsi:type="dcterms:W3CDTF">2013-04-30T09:16:45Z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TC018754869991</vt:lpwstr>
  </property>
</Properties>
</file>